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79" r:id="rId2"/>
    <p:sldId id="304" r:id="rId3"/>
    <p:sldId id="305" r:id="rId4"/>
    <p:sldId id="306" r:id="rId5"/>
    <p:sldId id="296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746"/>
    <a:srgbClr val="F6B350"/>
    <a:srgbClr val="004A76"/>
    <a:srgbClr val="3F9DA7"/>
    <a:srgbClr val="6EBFC8"/>
    <a:srgbClr val="AED2BC"/>
    <a:srgbClr val="87BB9B"/>
    <a:srgbClr val="F7E3FD"/>
    <a:srgbClr val="6C3FAF"/>
    <a:srgbClr val="5632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8E662F-BBE0-464B-85C4-CCF88925D249}" v="4" dt="2020-04-14T14:43:54.7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02" autoAdjust="0"/>
    <p:restoredTop sz="94249" autoAdjust="0"/>
  </p:normalViewPr>
  <p:slideViewPr>
    <p:cSldViewPr snapToGrid="0">
      <p:cViewPr varScale="1">
        <p:scale>
          <a:sx n="64" d="100"/>
          <a:sy n="64" d="100"/>
        </p:scale>
        <p:origin x="1146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80" d="100"/>
          <a:sy n="80" d="100"/>
        </p:scale>
        <p:origin x="2256" y="-7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e Kerwin" userId="89cc6116eb6c0dac" providerId="LiveId" clId="{6089BBB1-594D-4510-BB93-926B64402EC2}"/>
    <pc:docChg chg="delSld modSld">
      <pc:chgData name="Jennie Kerwin" userId="89cc6116eb6c0dac" providerId="LiveId" clId="{6089BBB1-594D-4510-BB93-926B64402EC2}" dt="2020-04-14T14:44:01.838" v="24" actId="20577"/>
      <pc:docMkLst>
        <pc:docMk/>
      </pc:docMkLst>
      <pc:sldChg chg="modAnim">
        <pc:chgData name="Jennie Kerwin" userId="89cc6116eb6c0dac" providerId="LiveId" clId="{6089BBB1-594D-4510-BB93-926B64402EC2}" dt="2020-04-14T14:43:54.797" v="23"/>
        <pc:sldMkLst>
          <pc:docMk/>
          <pc:sldMk cId="2047842423" sldId="279"/>
        </pc:sldMkLst>
      </pc:sldChg>
      <pc:sldChg chg="del">
        <pc:chgData name="Jennie Kerwin" userId="89cc6116eb6c0dac" providerId="LiveId" clId="{6089BBB1-594D-4510-BB93-926B64402EC2}" dt="2020-04-14T14:42:20.926" v="15" actId="2696"/>
        <pc:sldMkLst>
          <pc:docMk/>
          <pc:sldMk cId="3262603198" sldId="280"/>
        </pc:sldMkLst>
      </pc:sldChg>
      <pc:sldChg chg="del">
        <pc:chgData name="Jennie Kerwin" userId="89cc6116eb6c0dac" providerId="LiveId" clId="{6089BBB1-594D-4510-BB93-926B64402EC2}" dt="2020-04-14T14:42:14.289" v="1" actId="2696"/>
        <pc:sldMkLst>
          <pc:docMk/>
          <pc:sldMk cId="2814342108" sldId="291"/>
        </pc:sldMkLst>
      </pc:sldChg>
      <pc:sldChg chg="del">
        <pc:chgData name="Jennie Kerwin" userId="89cc6116eb6c0dac" providerId="LiveId" clId="{6089BBB1-594D-4510-BB93-926B64402EC2}" dt="2020-04-14T14:42:20.486" v="14" actId="2696"/>
        <pc:sldMkLst>
          <pc:docMk/>
          <pc:sldMk cId="2996187122" sldId="292"/>
        </pc:sldMkLst>
      </pc:sldChg>
      <pc:sldChg chg="del">
        <pc:chgData name="Jennie Kerwin" userId="89cc6116eb6c0dac" providerId="LiveId" clId="{6089BBB1-594D-4510-BB93-926B64402EC2}" dt="2020-04-14T14:42:02.942" v="0" actId="2696"/>
        <pc:sldMkLst>
          <pc:docMk/>
          <pc:sldMk cId="3186928878" sldId="293"/>
        </pc:sldMkLst>
      </pc:sldChg>
      <pc:sldChg chg="del">
        <pc:chgData name="Jennie Kerwin" userId="89cc6116eb6c0dac" providerId="LiveId" clId="{6089BBB1-594D-4510-BB93-926B64402EC2}" dt="2020-04-14T14:42:14.539" v="2" actId="2696"/>
        <pc:sldMkLst>
          <pc:docMk/>
          <pc:sldMk cId="1227874840" sldId="294"/>
        </pc:sldMkLst>
      </pc:sldChg>
      <pc:sldChg chg="del">
        <pc:chgData name="Jennie Kerwin" userId="89cc6116eb6c0dac" providerId="LiveId" clId="{6089BBB1-594D-4510-BB93-926B64402EC2}" dt="2020-04-14T14:42:18.436" v="9" actId="2696"/>
        <pc:sldMkLst>
          <pc:docMk/>
          <pc:sldMk cId="1449955336" sldId="295"/>
        </pc:sldMkLst>
      </pc:sldChg>
      <pc:sldChg chg="modSp modNotesTx">
        <pc:chgData name="Jennie Kerwin" userId="89cc6116eb6c0dac" providerId="LiveId" clId="{6089BBB1-594D-4510-BB93-926B64402EC2}" dt="2020-04-14T14:43:39.206" v="22" actId="20577"/>
        <pc:sldMkLst>
          <pc:docMk/>
          <pc:sldMk cId="4260238385" sldId="296"/>
        </pc:sldMkLst>
        <pc:spChg chg="mod">
          <ac:chgData name="Jennie Kerwin" userId="89cc6116eb6c0dac" providerId="LiveId" clId="{6089BBB1-594D-4510-BB93-926B64402EC2}" dt="2020-04-14T14:42:27.157" v="17" actId="6549"/>
          <ac:spMkLst>
            <pc:docMk/>
            <pc:sldMk cId="4260238385" sldId="296"/>
            <ac:spMk id="12" creationId="{B69677ED-5C54-4353-B94F-C526DD00205C}"/>
          </ac:spMkLst>
        </pc:spChg>
        <pc:spChg chg="mod">
          <ac:chgData name="Jennie Kerwin" userId="89cc6116eb6c0dac" providerId="LiveId" clId="{6089BBB1-594D-4510-BB93-926B64402EC2}" dt="2020-04-14T14:43:39.206" v="22" actId="20577"/>
          <ac:spMkLst>
            <pc:docMk/>
            <pc:sldMk cId="4260238385" sldId="296"/>
            <ac:spMk id="62" creationId="{A5209EEE-E1BD-4F2F-8E5D-A043EDA11F92}"/>
          </ac:spMkLst>
        </pc:spChg>
      </pc:sldChg>
      <pc:sldChg chg="del">
        <pc:chgData name="Jennie Kerwin" userId="89cc6116eb6c0dac" providerId="LiveId" clId="{6089BBB1-594D-4510-BB93-926B64402EC2}" dt="2020-04-14T14:42:15.019" v="3" actId="2696"/>
        <pc:sldMkLst>
          <pc:docMk/>
          <pc:sldMk cId="421460703" sldId="297"/>
        </pc:sldMkLst>
      </pc:sldChg>
      <pc:sldChg chg="del">
        <pc:chgData name="Jennie Kerwin" userId="89cc6116eb6c0dac" providerId="LiveId" clId="{6089BBB1-594D-4510-BB93-926B64402EC2}" dt="2020-04-14T14:42:17.085" v="5" actId="2696"/>
        <pc:sldMkLst>
          <pc:docMk/>
          <pc:sldMk cId="133076211" sldId="298"/>
        </pc:sldMkLst>
      </pc:sldChg>
      <pc:sldChg chg="del">
        <pc:chgData name="Jennie Kerwin" userId="89cc6116eb6c0dac" providerId="LiveId" clId="{6089BBB1-594D-4510-BB93-926B64402EC2}" dt="2020-04-14T14:42:18.096" v="8" actId="2696"/>
        <pc:sldMkLst>
          <pc:docMk/>
          <pc:sldMk cId="1564977213" sldId="299"/>
        </pc:sldMkLst>
      </pc:sldChg>
      <pc:sldChg chg="del">
        <pc:chgData name="Jennie Kerwin" userId="89cc6116eb6c0dac" providerId="LiveId" clId="{6089BBB1-594D-4510-BB93-926B64402EC2}" dt="2020-04-14T14:42:18.766" v="10" actId="2696"/>
        <pc:sldMkLst>
          <pc:docMk/>
          <pc:sldMk cId="1002586714" sldId="300"/>
        </pc:sldMkLst>
      </pc:sldChg>
      <pc:sldChg chg="del">
        <pc:chgData name="Jennie Kerwin" userId="89cc6116eb6c0dac" providerId="LiveId" clId="{6089BBB1-594D-4510-BB93-926B64402EC2}" dt="2020-04-14T14:42:19.096" v="11" actId="2696"/>
        <pc:sldMkLst>
          <pc:docMk/>
          <pc:sldMk cId="472549024" sldId="301"/>
        </pc:sldMkLst>
      </pc:sldChg>
      <pc:sldChg chg="del">
        <pc:chgData name="Jennie Kerwin" userId="89cc6116eb6c0dac" providerId="LiveId" clId="{6089BBB1-594D-4510-BB93-926B64402EC2}" dt="2020-04-14T14:42:19.986" v="13" actId="2696"/>
        <pc:sldMkLst>
          <pc:docMk/>
          <pc:sldMk cId="1795396718" sldId="302"/>
        </pc:sldMkLst>
      </pc:sldChg>
      <pc:sldChg chg="modSp">
        <pc:chgData name="Jennie Kerwin" userId="89cc6116eb6c0dac" providerId="LiveId" clId="{6089BBB1-594D-4510-BB93-926B64402EC2}" dt="2020-04-14T14:44:01.838" v="24" actId="20577"/>
        <pc:sldMkLst>
          <pc:docMk/>
          <pc:sldMk cId="896202955" sldId="305"/>
        </pc:sldMkLst>
        <pc:spChg chg="mod">
          <ac:chgData name="Jennie Kerwin" userId="89cc6116eb6c0dac" providerId="LiveId" clId="{6089BBB1-594D-4510-BB93-926B64402EC2}" dt="2020-04-14T14:44:01.838" v="24" actId="20577"/>
          <ac:spMkLst>
            <pc:docMk/>
            <pc:sldMk cId="896202955" sldId="305"/>
            <ac:spMk id="35" creationId="{AE55A0F2-BE3D-40B5-8CE5-549756B4EF16}"/>
          </ac:spMkLst>
        </pc:spChg>
      </pc:sldChg>
      <pc:sldChg chg="del">
        <pc:chgData name="Jennie Kerwin" userId="89cc6116eb6c0dac" providerId="LiveId" clId="{6089BBB1-594D-4510-BB93-926B64402EC2}" dt="2020-04-14T14:42:16.855" v="4" actId="2696"/>
        <pc:sldMkLst>
          <pc:docMk/>
          <pc:sldMk cId="2869124848" sldId="307"/>
        </pc:sldMkLst>
      </pc:sldChg>
      <pc:sldChg chg="del">
        <pc:chgData name="Jennie Kerwin" userId="89cc6116eb6c0dac" providerId="LiveId" clId="{6089BBB1-594D-4510-BB93-926B64402EC2}" dt="2020-04-14T14:42:17.366" v="6" actId="2696"/>
        <pc:sldMkLst>
          <pc:docMk/>
          <pc:sldMk cId="2616875744" sldId="308"/>
        </pc:sldMkLst>
      </pc:sldChg>
      <pc:sldChg chg="del">
        <pc:chgData name="Jennie Kerwin" userId="89cc6116eb6c0dac" providerId="LiveId" clId="{6089BBB1-594D-4510-BB93-926B64402EC2}" dt="2020-04-14T14:42:17.746" v="7" actId="2696"/>
        <pc:sldMkLst>
          <pc:docMk/>
          <pc:sldMk cId="3577360592" sldId="309"/>
        </pc:sldMkLst>
      </pc:sldChg>
      <pc:sldChg chg="del">
        <pc:chgData name="Jennie Kerwin" userId="89cc6116eb6c0dac" providerId="LiveId" clId="{6089BBB1-594D-4510-BB93-926B64402EC2}" dt="2020-04-14T14:42:21.926" v="16" actId="2696"/>
        <pc:sldMkLst>
          <pc:docMk/>
          <pc:sldMk cId="1383393134" sldId="310"/>
        </pc:sldMkLst>
      </pc:sldChg>
      <pc:sldChg chg="del">
        <pc:chgData name="Jennie Kerwin" userId="89cc6116eb6c0dac" providerId="LiveId" clId="{6089BBB1-594D-4510-BB93-926B64402EC2}" dt="2020-04-14T14:42:19.506" v="12" actId="2696"/>
        <pc:sldMkLst>
          <pc:docMk/>
          <pc:sldMk cId="3330346018" sldId="34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20/04/2020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2263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hamilton-trust.org.uk/maths/year-2-maths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75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162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51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3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9D1CB2-11BF-434A-9AE8-BEAF97E774D6}"/>
              </a:ext>
            </a:extLst>
          </p:cNvPr>
          <p:cNvSpPr/>
          <p:nvPr userDrawn="1"/>
        </p:nvSpPr>
        <p:spPr>
          <a:xfrm>
            <a:off x="810409" y="6380189"/>
            <a:ext cx="227183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1300" b="0" dirty="0">
                <a:solidFill>
                  <a:srgbClr val="EA7600"/>
                </a:solidFill>
              </a:rPr>
              <a:t>©</a:t>
            </a:r>
            <a:r>
              <a:rPr lang="en-GB" sz="1200" b="0" dirty="0">
                <a:solidFill>
                  <a:srgbClr val="EA7600"/>
                </a:solidFill>
              </a:rPr>
              <a:t>  </a:t>
            </a:r>
            <a:r>
              <a:rPr lang="en-GB" sz="1300" b="0" u="none" dirty="0">
                <a:solidFill>
                  <a:srgbClr val="EA7600"/>
                </a:solidFill>
                <a:hlinkClick r:id="rId2"/>
              </a:rPr>
              <a:t>hamilton-trust.org.uk</a:t>
            </a:r>
            <a:endParaRPr lang="en-GB" sz="1300" b="0" u="none" dirty="0">
              <a:solidFill>
                <a:srgbClr val="EA76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3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 dirty="0"/>
              <a:t>Year 2</a:t>
            </a:r>
          </a:p>
        </p:txBody>
      </p:sp>
    </p:spTree>
    <p:extLst>
      <p:ext uri="{BB962C8B-B14F-4D97-AF65-F5344CB8AC3E}">
        <p14:creationId xmlns:p14="http://schemas.microsoft.com/office/powerpoint/2010/main" val="129187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18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177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77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46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617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803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64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71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chemeClr val="bg1">
                <a:lumMod val="95000"/>
              </a:schemeClr>
            </a:gs>
            <a:gs pos="0">
              <a:schemeClr val="accent1">
                <a:lumMod val="40000"/>
                <a:lumOff val="60000"/>
              </a:schemeClr>
            </a:gs>
            <a:gs pos="100000">
              <a:schemeClr val="bg1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27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4a"/><Relationship Id="rId7" Type="http://schemas.openxmlformats.org/officeDocument/2006/relationships/image" Target="../media/image2.png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4.png"/><Relationship Id="rId4" Type="http://schemas.microsoft.com/office/2007/relationships/media" Target="../media/media3.m4a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5.m4a"/><Relationship Id="rId7" Type="http://schemas.openxmlformats.org/officeDocument/2006/relationships/image" Target="../media/image5.jpg"/><Relationship Id="rId2" Type="http://schemas.microsoft.com/office/2007/relationships/media" Target="../media/media4.m4a"/><Relationship Id="rId1" Type="http://schemas.openxmlformats.org/officeDocument/2006/relationships/audio" Target="NULL" TargetMode="Externa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4.png"/><Relationship Id="rId4" Type="http://schemas.microsoft.com/office/2007/relationships/media" Target="../media/media6.m4a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2.xml"/><Relationship Id="rId7" Type="http://schemas.microsoft.com/office/2007/relationships/hdphoto" Target="../media/hdphoto1.wdp"/><Relationship Id="rId2" Type="http://schemas.microsoft.com/office/2007/relationships/media" Target="../media/media7.m4a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Use multiplication sentences to describe an array and make links to division.</a:t>
            </a: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720000" y="720000"/>
            <a:ext cx="2520000" cy="1440000"/>
            <a:chOff x="720000" y="720000"/>
            <a:chExt cx="2520000" cy="1440000"/>
          </a:xfrm>
        </p:grpSpPr>
        <p:grpSp>
          <p:nvGrpSpPr>
            <p:cNvPr id="6" name="Group 5"/>
            <p:cNvGrpSpPr/>
            <p:nvPr/>
          </p:nvGrpSpPr>
          <p:grpSpPr>
            <a:xfrm>
              <a:off x="720000" y="720000"/>
              <a:ext cx="2520000" cy="360000"/>
              <a:chOff x="720000" y="720000"/>
              <a:chExt cx="2520000" cy="360000"/>
            </a:xfrm>
          </p:grpSpPr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>
                <a:off x="720000" y="720000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>
                <a:off x="1260000" y="720000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>
                <a:off x="1800000" y="720000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>
                <a:off x="2880000" y="720000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>
                <a:off x="2340000" y="720000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720000" y="1260000"/>
              <a:ext cx="2520000" cy="360000"/>
              <a:chOff x="720000" y="720000"/>
              <a:chExt cx="2520000" cy="360000"/>
            </a:xfrm>
          </p:grpSpPr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>
                <a:off x="720000" y="720000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>
                <a:off x="1260000" y="720000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>
                <a:off x="1800000" y="720000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>
                <a:off x="2880000" y="720000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>
                <a:off x="2340000" y="720000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720000" y="1800000"/>
              <a:ext cx="2520000" cy="360000"/>
              <a:chOff x="720000" y="720000"/>
              <a:chExt cx="2520000" cy="360000"/>
            </a:xfrm>
          </p:grpSpPr>
          <p:sp>
            <p:nvSpPr>
              <p:cNvPr id="25" name="Oval 24"/>
              <p:cNvSpPr>
                <a:spLocks noChangeAspect="1"/>
              </p:cNvSpPr>
              <p:nvPr/>
            </p:nvSpPr>
            <p:spPr>
              <a:xfrm>
                <a:off x="720000" y="720000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>
                <a:off x="1260000" y="720000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>
                <a:off x="1800000" y="720000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>
                <a:off x="2880000" y="720000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>
                <a:off x="2340000" y="720000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42C735A-3929-4EEF-B8FA-E73A0C1B09B9}"/>
              </a:ext>
            </a:extLst>
          </p:cNvPr>
          <p:cNvGrpSpPr/>
          <p:nvPr/>
        </p:nvGrpSpPr>
        <p:grpSpPr>
          <a:xfrm>
            <a:off x="3845858" y="521816"/>
            <a:ext cx="4956664" cy="2907184"/>
            <a:chOff x="-87148" y="2010556"/>
            <a:chExt cx="4956664" cy="2907184"/>
          </a:xfrm>
        </p:grpSpPr>
        <p:sp>
          <p:nvSpPr>
            <p:cNvPr id="35" name="Cloud 34">
              <a:extLst>
                <a:ext uri="{FF2B5EF4-FFF2-40B4-BE49-F238E27FC236}">
                  <a16:creationId xmlns:a16="http://schemas.microsoft.com/office/drawing/2014/main" id="{AE55A0F2-BE3D-40B5-8CE5-549756B4EF16}"/>
                </a:ext>
              </a:extLst>
            </p:cNvPr>
            <p:cNvSpPr/>
            <p:nvPr/>
          </p:nvSpPr>
          <p:spPr>
            <a:xfrm>
              <a:off x="-87148" y="2179671"/>
              <a:ext cx="4598053" cy="2738069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500"/>
                </a:spcAft>
              </a:pPr>
              <a:r>
                <a:rPr lang="en-GB" b="1" dirty="0">
                  <a:solidFill>
                    <a:schemeClr val="bg2">
                      <a:lumMod val="25000"/>
                    </a:schemeClr>
                  </a:solidFill>
                  <a:latin typeface="Myriad Pro Light" panose="020B0603030403020204" pitchFamily="34" charset="0"/>
                </a:rPr>
                <a:t>What can you see?</a:t>
              </a:r>
            </a:p>
            <a:p>
              <a:pPr algn="ctr">
                <a:spcAft>
                  <a:spcPts val="500"/>
                </a:spcAft>
              </a:pPr>
              <a:r>
                <a:rPr lang="en-GB" b="1" dirty="0">
                  <a:solidFill>
                    <a:schemeClr val="bg2">
                      <a:lumMod val="25000"/>
                    </a:schemeClr>
                  </a:solidFill>
                  <a:latin typeface="Myriad Pro Light" panose="020B0603030403020204" pitchFamily="34" charset="0"/>
                </a:rPr>
                <a:t>How many rows?</a:t>
              </a:r>
            </a:p>
            <a:p>
              <a:pPr algn="ctr">
                <a:spcAft>
                  <a:spcPts val="500"/>
                </a:spcAft>
              </a:pPr>
              <a:r>
                <a:rPr lang="en-GB" b="1" dirty="0">
                  <a:solidFill>
                    <a:schemeClr val="bg2">
                      <a:lumMod val="25000"/>
                    </a:schemeClr>
                  </a:solidFill>
                  <a:latin typeface="Myriad Pro Light" panose="020B0603030403020204" pitchFamily="34" charset="0"/>
                </a:rPr>
                <a:t>How many in each row?</a:t>
              </a:r>
            </a:p>
            <a:p>
              <a:pPr algn="ctr">
                <a:spcAft>
                  <a:spcPts val="500"/>
                </a:spcAft>
              </a:pPr>
              <a:r>
                <a:rPr lang="en-GB" b="1" dirty="0">
                  <a:solidFill>
                    <a:schemeClr val="bg2">
                      <a:lumMod val="25000"/>
                    </a:schemeClr>
                  </a:solidFill>
                  <a:latin typeface="Myriad Pro Light" panose="020B0603030403020204" pitchFamily="34" charset="0"/>
                </a:rPr>
                <a:t>How many altogether?</a:t>
              </a:r>
            </a:p>
            <a:p>
              <a:pPr algn="ctr"/>
              <a:r>
                <a:rPr lang="en-GB" b="1" dirty="0">
                  <a:solidFill>
                    <a:schemeClr val="bg2">
                      <a:lumMod val="25000"/>
                    </a:schemeClr>
                  </a:solidFill>
                  <a:latin typeface="Myriad Pro Light" panose="020B0603030403020204" pitchFamily="34" charset="0"/>
                </a:rPr>
                <a:t>What number sentence could we write? </a:t>
              </a: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AF6EFD4F-8720-427C-9D08-BCEB1A3EBD4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0906" y="2010556"/>
              <a:ext cx="1438610" cy="100874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" name="TextBox 2"/>
          <p:cNvSpPr txBox="1"/>
          <p:nvPr/>
        </p:nvSpPr>
        <p:spPr>
          <a:xfrm>
            <a:off x="1744324" y="2606820"/>
            <a:ext cx="1191352" cy="40011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635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000" b="1" dirty="0"/>
              <a:t>3 × 5 = 15</a:t>
            </a:r>
          </a:p>
        </p:txBody>
      </p:sp>
      <p:sp>
        <p:nvSpPr>
          <p:cNvPr id="37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1620000" y="3725857"/>
            <a:ext cx="4421097" cy="1172330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We can read this as </a:t>
            </a:r>
            <a:r>
              <a:rPr lang="en-GB" b="1" dirty="0">
                <a:solidFill>
                  <a:srgbClr val="7030A0"/>
                </a:solidFill>
                <a:latin typeface="Myriad Pro Light" panose="020B0603030403020204" pitchFamily="34" charset="0"/>
              </a:rPr>
              <a:t>3 lots of 5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, or </a:t>
            </a:r>
            <a:r>
              <a:rPr lang="en-GB" b="1" dirty="0">
                <a:solidFill>
                  <a:srgbClr val="7030A0"/>
                </a:solidFill>
                <a:latin typeface="Myriad Pro Light" panose="020B0603030403020204" pitchFamily="34" charset="0"/>
              </a:rPr>
              <a:t>3 times 5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.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B601898-3A8F-4835-A115-D090274D5DA3}"/>
              </a:ext>
            </a:extLst>
          </p:cNvPr>
          <p:cNvSpPr/>
          <p:nvPr/>
        </p:nvSpPr>
        <p:spPr>
          <a:xfrm>
            <a:off x="599030" y="617956"/>
            <a:ext cx="2790295" cy="54124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DD3E76CE-4828-44C0-8EBC-46B5006961BC}"/>
              </a:ext>
            </a:extLst>
          </p:cNvPr>
          <p:cNvSpPr/>
          <p:nvPr/>
        </p:nvSpPr>
        <p:spPr>
          <a:xfrm>
            <a:off x="584851" y="1175039"/>
            <a:ext cx="2790295" cy="54124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13004F8-3F6B-454C-9312-2899E566CE55}"/>
              </a:ext>
            </a:extLst>
          </p:cNvPr>
          <p:cNvSpPr/>
          <p:nvPr/>
        </p:nvSpPr>
        <p:spPr>
          <a:xfrm>
            <a:off x="584852" y="1730029"/>
            <a:ext cx="2790295" cy="54124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1">
            <a:hlinkClick r:id="" action="ppaction://media"/>
            <a:extLst>
              <a:ext uri="{FF2B5EF4-FFF2-40B4-BE49-F238E27FC236}">
                <a16:creationId xmlns:a16="http://schemas.microsoft.com/office/drawing/2014/main" id="{E926556E-4978-44FA-8795-817CF147192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10" end="2866.5555"/>
                  <p14:fade in="500" out="50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252810" y="313156"/>
            <a:ext cx="609600" cy="609600"/>
          </a:xfrm>
          <a:prstGeom prst="rect">
            <a:avLst/>
          </a:prstGeom>
        </p:spPr>
      </p:pic>
      <p:pic>
        <p:nvPicPr>
          <p:cNvPr id="8" name="2">
            <a:hlinkClick r:id="" action="ppaction://media"/>
            <a:extLst>
              <a:ext uri="{FF2B5EF4-FFF2-40B4-BE49-F238E27FC236}">
                <a16:creationId xmlns:a16="http://schemas.microsoft.com/office/drawing/2014/main" id="{D8D1CAD9-0164-44B0-8121-24381A2D988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567" end="1059.7369"/>
                  <p14:fade in="500" out="50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07231" y="1147907"/>
            <a:ext cx="609600" cy="609600"/>
          </a:xfrm>
          <a:prstGeom prst="rect">
            <a:avLst/>
          </a:prstGeom>
        </p:spPr>
      </p:pic>
      <p:pic>
        <p:nvPicPr>
          <p:cNvPr id="13" name="3">
            <a:hlinkClick r:id="" action="ppaction://media"/>
            <a:extLst>
              <a:ext uri="{FF2B5EF4-FFF2-40B4-BE49-F238E27FC236}">
                <a16:creationId xmlns:a16="http://schemas.microsoft.com/office/drawing/2014/main" id="{24147530-B4DA-4ED7-906E-35BAC208EDB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2855" end="1806.5442"/>
                  <p14:fade in="500" out="50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88068" y="1855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84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7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979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8479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668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818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3" grpId="0" animBg="1"/>
      <p:bldP spid="37" grpId="0" animBg="1"/>
      <p:bldP spid="4" grpId="0" animBg="1"/>
      <p:bldP spid="38" grpId="0" animBg="1"/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2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Use multiplication sentences to describe an array and make links to division.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8" t="27589" r="6030" b="35859"/>
          <a:stretch/>
        </p:blipFill>
        <p:spPr>
          <a:xfrm>
            <a:off x="510987" y="2934742"/>
            <a:ext cx="8081683" cy="2363400"/>
          </a:xfrm>
          <a:prstGeom prst="rect">
            <a:avLst/>
          </a:prstGeom>
          <a:ln w="15875">
            <a:solidFill>
              <a:schemeClr val="tx1"/>
            </a:solidFill>
          </a:ln>
          <a:effectLst>
            <a:outerShdw blurRad="50800" dist="38100" dir="600000" algn="t" rotWithShape="0">
              <a:prstClr val="black">
                <a:alpha val="40000"/>
              </a:prstClr>
            </a:outerShdw>
          </a:effectLst>
        </p:spPr>
      </p:pic>
      <p:sp>
        <p:nvSpPr>
          <p:cNvPr id="35" name="Freeform: Shape 17">
            <a:extLst>
              <a:ext uri="{FF2B5EF4-FFF2-40B4-BE49-F238E27FC236}">
                <a16:creationId xmlns:a16="http://schemas.microsoft.com/office/drawing/2014/main" id="{825475EF-1D15-419E-9464-AB7CBF76267B}"/>
              </a:ext>
            </a:extLst>
          </p:cNvPr>
          <p:cNvSpPr/>
          <p:nvPr/>
        </p:nvSpPr>
        <p:spPr>
          <a:xfrm>
            <a:off x="826922" y="3564000"/>
            <a:ext cx="1827725" cy="331673"/>
          </a:xfrm>
          <a:custGeom>
            <a:avLst/>
            <a:gdLst>
              <a:gd name="connsiteX0" fmla="*/ 0 w 1990725"/>
              <a:gd name="connsiteY0" fmla="*/ 323850 h 323850"/>
              <a:gd name="connsiteX1" fmla="*/ 1047750 w 1990725"/>
              <a:gd name="connsiteY1" fmla="*/ 0 h 323850"/>
              <a:gd name="connsiteX2" fmla="*/ 1990725 w 1990725"/>
              <a:gd name="connsiteY2" fmla="*/ 323850 h 323850"/>
              <a:gd name="connsiteX3" fmla="*/ 1990725 w 1990725"/>
              <a:gd name="connsiteY3" fmla="*/ 323850 h 323850"/>
              <a:gd name="connsiteX4" fmla="*/ 1990725 w 1990725"/>
              <a:gd name="connsiteY4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0725" h="323850">
                <a:moveTo>
                  <a:pt x="0" y="323850"/>
                </a:moveTo>
                <a:cubicBezTo>
                  <a:pt x="357981" y="161925"/>
                  <a:pt x="715963" y="0"/>
                  <a:pt x="1047750" y="0"/>
                </a:cubicBezTo>
                <a:cubicBezTo>
                  <a:pt x="1379537" y="0"/>
                  <a:pt x="1990725" y="323850"/>
                  <a:pt x="1990725" y="323850"/>
                </a:cubicBezTo>
                <a:lnTo>
                  <a:pt x="1990725" y="323850"/>
                </a:lnTo>
                <a:lnTo>
                  <a:pt x="1990725" y="323850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32233" y="313200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+5</a:t>
            </a:r>
          </a:p>
        </p:txBody>
      </p:sp>
      <p:sp>
        <p:nvSpPr>
          <p:cNvPr id="39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605118" y="717411"/>
            <a:ext cx="3750882" cy="896235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How many lots of 5 </a:t>
            </a:r>
          </a:p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are in 15?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929558" y="715021"/>
            <a:ext cx="1409096" cy="523220"/>
            <a:chOff x="1728000" y="2197958"/>
            <a:chExt cx="1409096" cy="523220"/>
          </a:xfrm>
        </p:grpSpPr>
        <p:sp>
          <p:nvSpPr>
            <p:cNvPr id="40" name="TextBox 39"/>
            <p:cNvSpPr txBox="1"/>
            <p:nvPr/>
          </p:nvSpPr>
          <p:spPr>
            <a:xfrm>
              <a:off x="1754986" y="2197958"/>
              <a:ext cx="1382110" cy="523220"/>
            </a:xfrm>
            <a:prstGeom prst="rect">
              <a:avLst/>
            </a:prstGeom>
            <a:solidFill>
              <a:schemeClr val="bg1"/>
            </a:solidFill>
            <a:ln w="15875">
              <a:noFill/>
            </a:ln>
            <a:effectLst>
              <a:outerShdw blurRad="635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800" dirty="0">
                  <a:sym typeface="Wingdings" panose="05000000000000000000" pitchFamily="2" charset="2"/>
                </a:rPr>
                <a:t></a:t>
              </a:r>
              <a:r>
                <a:rPr lang="en-GB" sz="2000" b="1" dirty="0"/>
                <a:t> × 5 = 15</a:t>
              </a:r>
            </a:p>
          </p:txBody>
        </p:sp>
        <p:sp>
          <p:nvSpPr>
            <p:cNvPr id="4" name="Rectangle 3"/>
            <p:cNvSpPr>
              <a:spLocks noChangeAspect="1"/>
            </p:cNvSpPr>
            <p:nvPr/>
          </p:nvSpPr>
          <p:spPr>
            <a:xfrm>
              <a:off x="1728000" y="2236013"/>
              <a:ext cx="336893" cy="32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1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4176664" y="1475865"/>
            <a:ext cx="4607819" cy="1221253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We can count in 5s on a beaded line to find out what number goes in the box. </a:t>
            </a:r>
          </a:p>
        </p:txBody>
      </p:sp>
      <p:sp>
        <p:nvSpPr>
          <p:cNvPr id="42" name="Freeform: Shape 17">
            <a:extLst>
              <a:ext uri="{FF2B5EF4-FFF2-40B4-BE49-F238E27FC236}">
                <a16:creationId xmlns:a16="http://schemas.microsoft.com/office/drawing/2014/main" id="{825475EF-1D15-419E-9464-AB7CBF76267B}"/>
              </a:ext>
            </a:extLst>
          </p:cNvPr>
          <p:cNvSpPr/>
          <p:nvPr/>
        </p:nvSpPr>
        <p:spPr>
          <a:xfrm>
            <a:off x="2654648" y="3564000"/>
            <a:ext cx="1897180" cy="331673"/>
          </a:xfrm>
          <a:custGeom>
            <a:avLst/>
            <a:gdLst>
              <a:gd name="connsiteX0" fmla="*/ 0 w 1990725"/>
              <a:gd name="connsiteY0" fmla="*/ 323850 h 323850"/>
              <a:gd name="connsiteX1" fmla="*/ 1047750 w 1990725"/>
              <a:gd name="connsiteY1" fmla="*/ 0 h 323850"/>
              <a:gd name="connsiteX2" fmla="*/ 1990725 w 1990725"/>
              <a:gd name="connsiteY2" fmla="*/ 323850 h 323850"/>
              <a:gd name="connsiteX3" fmla="*/ 1990725 w 1990725"/>
              <a:gd name="connsiteY3" fmla="*/ 323850 h 323850"/>
              <a:gd name="connsiteX4" fmla="*/ 1990725 w 1990725"/>
              <a:gd name="connsiteY4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0725" h="323850">
                <a:moveTo>
                  <a:pt x="0" y="323850"/>
                </a:moveTo>
                <a:cubicBezTo>
                  <a:pt x="357981" y="161925"/>
                  <a:pt x="715963" y="0"/>
                  <a:pt x="1047750" y="0"/>
                </a:cubicBezTo>
                <a:cubicBezTo>
                  <a:pt x="1379537" y="0"/>
                  <a:pt x="1990725" y="323850"/>
                  <a:pt x="1990725" y="323850"/>
                </a:cubicBezTo>
                <a:lnTo>
                  <a:pt x="1990725" y="323850"/>
                </a:lnTo>
                <a:lnTo>
                  <a:pt x="1990725" y="323850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359959" y="313200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+5</a:t>
            </a:r>
          </a:p>
        </p:txBody>
      </p:sp>
      <p:sp>
        <p:nvSpPr>
          <p:cNvPr id="50" name="Freeform: Shape 17">
            <a:extLst>
              <a:ext uri="{FF2B5EF4-FFF2-40B4-BE49-F238E27FC236}">
                <a16:creationId xmlns:a16="http://schemas.microsoft.com/office/drawing/2014/main" id="{825475EF-1D15-419E-9464-AB7CBF76267B}"/>
              </a:ext>
            </a:extLst>
          </p:cNvPr>
          <p:cNvSpPr/>
          <p:nvPr/>
        </p:nvSpPr>
        <p:spPr>
          <a:xfrm>
            <a:off x="4551828" y="3564000"/>
            <a:ext cx="1827725" cy="331673"/>
          </a:xfrm>
          <a:custGeom>
            <a:avLst/>
            <a:gdLst>
              <a:gd name="connsiteX0" fmla="*/ 0 w 1990725"/>
              <a:gd name="connsiteY0" fmla="*/ 323850 h 323850"/>
              <a:gd name="connsiteX1" fmla="*/ 1047750 w 1990725"/>
              <a:gd name="connsiteY1" fmla="*/ 0 h 323850"/>
              <a:gd name="connsiteX2" fmla="*/ 1990725 w 1990725"/>
              <a:gd name="connsiteY2" fmla="*/ 323850 h 323850"/>
              <a:gd name="connsiteX3" fmla="*/ 1990725 w 1990725"/>
              <a:gd name="connsiteY3" fmla="*/ 323850 h 323850"/>
              <a:gd name="connsiteX4" fmla="*/ 1990725 w 1990725"/>
              <a:gd name="connsiteY4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0725" h="323850">
                <a:moveTo>
                  <a:pt x="0" y="323850"/>
                </a:moveTo>
                <a:cubicBezTo>
                  <a:pt x="357981" y="161925"/>
                  <a:pt x="715963" y="0"/>
                  <a:pt x="1047750" y="0"/>
                </a:cubicBezTo>
                <a:cubicBezTo>
                  <a:pt x="1379537" y="0"/>
                  <a:pt x="1990725" y="323850"/>
                  <a:pt x="1990725" y="323850"/>
                </a:cubicBezTo>
                <a:lnTo>
                  <a:pt x="1990725" y="323850"/>
                </a:lnTo>
                <a:lnTo>
                  <a:pt x="1990725" y="323850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222348" y="313200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+5</a:t>
            </a:r>
          </a:p>
        </p:txBody>
      </p:sp>
      <p:sp>
        <p:nvSpPr>
          <p:cNvPr id="56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4840250" y="4829692"/>
            <a:ext cx="3426324" cy="640742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C00000"/>
                </a:solidFill>
                <a:latin typeface="Myriad Pro Light" panose="020B0603030403020204" pitchFamily="34" charset="0"/>
              </a:rPr>
              <a:t>3 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lots of 5 in 15!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402313" y="4284000"/>
            <a:ext cx="326077" cy="144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2" name="TextBox 51"/>
          <p:cNvSpPr txBox="1"/>
          <p:nvPr/>
        </p:nvSpPr>
        <p:spPr>
          <a:xfrm>
            <a:off x="2543709" y="428082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356000" y="428082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156000" y="428082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15</a:t>
            </a:r>
          </a:p>
        </p:txBody>
      </p:sp>
      <p:pic>
        <p:nvPicPr>
          <p:cNvPr id="5" name="1">
            <a:hlinkClick r:id="" action="ppaction://media"/>
            <a:extLst>
              <a:ext uri="{FF2B5EF4-FFF2-40B4-BE49-F238E27FC236}">
                <a16:creationId xmlns:a16="http://schemas.microsoft.com/office/drawing/2014/main" id="{C0D2552F-4096-4296-BCEB-F75DBA1F76D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605" end="1667.9274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143344" y="143476"/>
            <a:ext cx="609600" cy="609600"/>
          </a:xfrm>
          <a:prstGeom prst="rect">
            <a:avLst/>
          </a:prstGeom>
        </p:spPr>
      </p:pic>
      <p:pic>
        <p:nvPicPr>
          <p:cNvPr id="6" name="2">
            <a:hlinkClick r:id="" action="ppaction://media"/>
            <a:extLst>
              <a:ext uri="{FF2B5EF4-FFF2-40B4-BE49-F238E27FC236}">
                <a16:creationId xmlns:a16="http://schemas.microsoft.com/office/drawing/2014/main" id="{A43D7FD0-1208-44CA-98B6-1D590293701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8361" end="605.2108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698494" y="2522400"/>
            <a:ext cx="609600" cy="609600"/>
          </a:xfrm>
          <a:prstGeom prst="rect">
            <a:avLst/>
          </a:prstGeom>
        </p:spPr>
      </p:pic>
      <p:pic>
        <p:nvPicPr>
          <p:cNvPr id="8" name="3">
            <a:hlinkClick r:id="" action="ppaction://media"/>
            <a:extLst>
              <a:ext uri="{FF2B5EF4-FFF2-40B4-BE49-F238E27FC236}">
                <a16:creationId xmlns:a16="http://schemas.microsoft.com/office/drawing/2014/main" id="{1F8F060A-7E69-42C8-AAA4-865FAD39A13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1216" end="523.3628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818557" y="35876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77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93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439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475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751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251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234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5" grpId="0" animBg="1"/>
      <p:bldP spid="37" grpId="0"/>
      <p:bldP spid="39" grpId="0" animBg="1"/>
      <p:bldP spid="41" grpId="0" animBg="1"/>
      <p:bldP spid="42" grpId="0" animBg="1"/>
      <p:bldP spid="43" grpId="0"/>
      <p:bldP spid="50" grpId="0" animBg="1"/>
      <p:bldP spid="51" grpId="0"/>
      <p:bldP spid="56" grpId="0" animBg="1"/>
      <p:bldP spid="21" grpId="0" animBg="1"/>
      <p:bldP spid="52" grpId="0"/>
      <p:bldP spid="54" grpId="0"/>
      <p:bldP spid="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3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Use multiplication sentences to describe an array and make links to division.</a:t>
            </a: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799729" y="1470010"/>
            <a:ext cx="2520000" cy="1440000"/>
            <a:chOff x="720000" y="720000"/>
            <a:chExt cx="2520000" cy="1440000"/>
          </a:xfrm>
        </p:grpSpPr>
        <p:grpSp>
          <p:nvGrpSpPr>
            <p:cNvPr id="6" name="Group 5"/>
            <p:cNvGrpSpPr/>
            <p:nvPr/>
          </p:nvGrpSpPr>
          <p:grpSpPr>
            <a:xfrm>
              <a:off x="720000" y="720000"/>
              <a:ext cx="2520000" cy="360000"/>
              <a:chOff x="720000" y="720000"/>
              <a:chExt cx="2520000" cy="360000"/>
            </a:xfrm>
          </p:grpSpPr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>
                <a:off x="720000" y="720000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>
                <a:off x="1260000" y="720000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>
                <a:off x="1800000" y="720000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>
                <a:off x="2880000" y="720000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>
                <a:off x="2340000" y="720000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720000" y="1260000"/>
              <a:ext cx="2520000" cy="360000"/>
              <a:chOff x="720000" y="720000"/>
              <a:chExt cx="2520000" cy="360000"/>
            </a:xfrm>
          </p:grpSpPr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>
                <a:off x="720000" y="720000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>
                <a:off x="1260000" y="720000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>
                <a:off x="1800000" y="720000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>
                <a:off x="2880000" y="720000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>
                <a:off x="2340000" y="720000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720000" y="1800000"/>
              <a:ext cx="2520000" cy="360000"/>
              <a:chOff x="720000" y="720000"/>
              <a:chExt cx="2520000" cy="360000"/>
            </a:xfrm>
          </p:grpSpPr>
          <p:sp>
            <p:nvSpPr>
              <p:cNvPr id="25" name="Oval 24"/>
              <p:cNvSpPr>
                <a:spLocks noChangeAspect="1"/>
              </p:cNvSpPr>
              <p:nvPr/>
            </p:nvSpPr>
            <p:spPr>
              <a:xfrm>
                <a:off x="720000" y="720000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>
                <a:off x="1260000" y="720000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>
                <a:off x="1800000" y="720000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>
                <a:off x="2880000" y="720000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>
                <a:off x="2340000" y="720000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42C735A-3929-4EEF-B8FA-E73A0C1B09B9}"/>
              </a:ext>
            </a:extLst>
          </p:cNvPr>
          <p:cNvGrpSpPr/>
          <p:nvPr/>
        </p:nvGrpSpPr>
        <p:grpSpPr>
          <a:xfrm>
            <a:off x="3923696" y="784578"/>
            <a:ext cx="4881153" cy="2388194"/>
            <a:chOff x="-11637" y="2010556"/>
            <a:chExt cx="4881153" cy="2388194"/>
          </a:xfrm>
        </p:grpSpPr>
        <p:sp>
          <p:nvSpPr>
            <p:cNvPr id="35" name="Cloud 34">
              <a:extLst>
                <a:ext uri="{FF2B5EF4-FFF2-40B4-BE49-F238E27FC236}">
                  <a16:creationId xmlns:a16="http://schemas.microsoft.com/office/drawing/2014/main" id="{AE55A0F2-BE3D-40B5-8CE5-549756B4EF16}"/>
                </a:ext>
              </a:extLst>
            </p:cNvPr>
            <p:cNvSpPr/>
            <p:nvPr/>
          </p:nvSpPr>
          <p:spPr>
            <a:xfrm>
              <a:off x="-11637" y="2179671"/>
              <a:ext cx="4422902" cy="2219079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400"/>
                </a:spcAft>
              </a:pPr>
              <a:r>
                <a:rPr lang="en-GB" b="1" dirty="0">
                  <a:solidFill>
                    <a:schemeClr val="bg2">
                      <a:lumMod val="25000"/>
                    </a:schemeClr>
                  </a:solidFill>
                  <a:latin typeface="Myriad Pro Light" panose="020B0603030403020204" pitchFamily="34" charset="0"/>
                </a:rPr>
                <a:t>The array has been rotated.</a:t>
              </a:r>
            </a:p>
            <a:p>
              <a:pPr algn="ctr">
                <a:spcAft>
                  <a:spcPts val="400"/>
                </a:spcAft>
              </a:pPr>
              <a:r>
                <a:rPr lang="en-GB" b="1" dirty="0">
                  <a:solidFill>
                    <a:schemeClr val="bg2">
                      <a:lumMod val="25000"/>
                    </a:schemeClr>
                  </a:solidFill>
                  <a:latin typeface="Myriad Pro Light" panose="020B0603030403020204" pitchFamily="34" charset="0"/>
                </a:rPr>
                <a:t>How many in each row?</a:t>
              </a:r>
            </a:p>
            <a:p>
              <a:pPr algn="ctr">
                <a:spcAft>
                  <a:spcPts val="400"/>
                </a:spcAft>
              </a:pPr>
              <a:r>
                <a:rPr lang="en-GB" b="1" dirty="0">
                  <a:solidFill>
                    <a:schemeClr val="bg2">
                      <a:lumMod val="25000"/>
                    </a:schemeClr>
                  </a:solidFill>
                  <a:latin typeface="Myriad Pro Light" panose="020B0603030403020204" pitchFamily="34" charset="0"/>
                </a:rPr>
                <a:t>How many rows? </a:t>
              </a:r>
            </a:p>
            <a:p>
              <a:pPr algn="ctr"/>
              <a:r>
                <a:rPr lang="en-GB" b="1" dirty="0">
                  <a:solidFill>
                    <a:schemeClr val="bg2">
                      <a:lumMod val="25000"/>
                    </a:schemeClr>
                  </a:solidFill>
                  <a:latin typeface="Myriad Pro Light" panose="020B0603030403020204" pitchFamily="34" charset="0"/>
                </a:rPr>
                <a:t>What </a:t>
              </a:r>
              <a:r>
                <a:rPr lang="en-GB" b="1">
                  <a:solidFill>
                    <a:schemeClr val="bg2">
                      <a:lumMod val="25000"/>
                    </a:schemeClr>
                  </a:solidFill>
                  <a:latin typeface="Myriad Pro Light" panose="020B0603030403020204" pitchFamily="34" charset="0"/>
                </a:rPr>
                <a:t>number sentence </a:t>
              </a:r>
              <a:r>
                <a:rPr lang="en-GB" b="1" dirty="0">
                  <a:solidFill>
                    <a:schemeClr val="bg2">
                      <a:lumMod val="25000"/>
                    </a:schemeClr>
                  </a:solidFill>
                  <a:latin typeface="Myriad Pro Light" panose="020B0603030403020204" pitchFamily="34" charset="0"/>
                </a:rPr>
                <a:t>can we write? </a:t>
              </a: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AF6EFD4F-8720-427C-9D08-BCEB1A3EBD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0906" y="2010556"/>
              <a:ext cx="1438610" cy="100874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" name="TextBox 2"/>
          <p:cNvSpPr txBox="1"/>
          <p:nvPr/>
        </p:nvSpPr>
        <p:spPr>
          <a:xfrm>
            <a:off x="1080000" y="3972970"/>
            <a:ext cx="1191352" cy="40011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635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000" b="1" dirty="0"/>
              <a:t>5 × 3 = 15</a:t>
            </a:r>
          </a:p>
        </p:txBody>
      </p:sp>
      <p:sp>
        <p:nvSpPr>
          <p:cNvPr id="37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2880000" y="3464769"/>
            <a:ext cx="4607819" cy="1416513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We can read this as 5 lots of 3, or 5 times 3. </a:t>
            </a:r>
          </a:p>
        </p:txBody>
      </p:sp>
      <p:pic>
        <p:nvPicPr>
          <p:cNvPr id="4" name="1">
            <a:hlinkClick r:id="" action="ppaction://media"/>
            <a:extLst>
              <a:ext uri="{FF2B5EF4-FFF2-40B4-BE49-F238E27FC236}">
                <a16:creationId xmlns:a16="http://schemas.microsoft.com/office/drawing/2014/main" id="{DC215584-A4E4-4B30-A065-28506A29847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74" end="928.8367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91854" y="9841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20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68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4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Use multiplication sentences to describe an array and make links to division.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8" t="27589" r="6030" b="35859"/>
          <a:stretch/>
        </p:blipFill>
        <p:spPr>
          <a:xfrm>
            <a:off x="542606" y="2319632"/>
            <a:ext cx="8081683" cy="2363400"/>
          </a:xfrm>
          <a:prstGeom prst="rect">
            <a:avLst/>
          </a:prstGeom>
          <a:ln w="15875">
            <a:solidFill>
              <a:schemeClr val="tx1"/>
            </a:solidFill>
          </a:ln>
          <a:effectLst>
            <a:outerShdw blurRad="50800" dist="38100" dir="600000" algn="t" rotWithShape="0">
              <a:prstClr val="black">
                <a:alpha val="40000"/>
              </a:prstClr>
            </a:outerShdw>
          </a:effectLst>
        </p:spPr>
      </p:pic>
      <p:sp>
        <p:nvSpPr>
          <p:cNvPr id="35" name="Freeform: Shape 17">
            <a:extLst>
              <a:ext uri="{FF2B5EF4-FFF2-40B4-BE49-F238E27FC236}">
                <a16:creationId xmlns:a16="http://schemas.microsoft.com/office/drawing/2014/main" id="{825475EF-1D15-419E-9464-AB7CBF76267B}"/>
              </a:ext>
            </a:extLst>
          </p:cNvPr>
          <p:cNvSpPr/>
          <p:nvPr/>
        </p:nvSpPr>
        <p:spPr>
          <a:xfrm>
            <a:off x="858541" y="2948890"/>
            <a:ext cx="1827725" cy="331673"/>
          </a:xfrm>
          <a:custGeom>
            <a:avLst/>
            <a:gdLst>
              <a:gd name="connsiteX0" fmla="*/ 0 w 1990725"/>
              <a:gd name="connsiteY0" fmla="*/ 323850 h 323850"/>
              <a:gd name="connsiteX1" fmla="*/ 1047750 w 1990725"/>
              <a:gd name="connsiteY1" fmla="*/ 0 h 323850"/>
              <a:gd name="connsiteX2" fmla="*/ 1990725 w 1990725"/>
              <a:gd name="connsiteY2" fmla="*/ 323850 h 323850"/>
              <a:gd name="connsiteX3" fmla="*/ 1990725 w 1990725"/>
              <a:gd name="connsiteY3" fmla="*/ 323850 h 323850"/>
              <a:gd name="connsiteX4" fmla="*/ 1990725 w 1990725"/>
              <a:gd name="connsiteY4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0725" h="323850">
                <a:moveTo>
                  <a:pt x="0" y="323850"/>
                </a:moveTo>
                <a:cubicBezTo>
                  <a:pt x="357981" y="161925"/>
                  <a:pt x="715963" y="0"/>
                  <a:pt x="1047750" y="0"/>
                </a:cubicBezTo>
                <a:cubicBezTo>
                  <a:pt x="1379537" y="0"/>
                  <a:pt x="1990725" y="323850"/>
                  <a:pt x="1990725" y="323850"/>
                </a:cubicBezTo>
                <a:lnTo>
                  <a:pt x="1990725" y="323850"/>
                </a:lnTo>
                <a:lnTo>
                  <a:pt x="1990725" y="323850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63852" y="251689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+5</a:t>
            </a:r>
          </a:p>
        </p:txBody>
      </p:sp>
      <p:sp>
        <p:nvSpPr>
          <p:cNvPr id="41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1563852" y="718755"/>
            <a:ext cx="6308323" cy="1221253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3 × 5 and 5 × 3  have the same answer!</a:t>
            </a:r>
            <a:b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</a:b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Let’s check back on the beaded line…</a:t>
            </a:r>
          </a:p>
        </p:txBody>
      </p:sp>
      <p:sp>
        <p:nvSpPr>
          <p:cNvPr id="42" name="Freeform: Shape 17">
            <a:extLst>
              <a:ext uri="{FF2B5EF4-FFF2-40B4-BE49-F238E27FC236}">
                <a16:creationId xmlns:a16="http://schemas.microsoft.com/office/drawing/2014/main" id="{825475EF-1D15-419E-9464-AB7CBF76267B}"/>
              </a:ext>
            </a:extLst>
          </p:cNvPr>
          <p:cNvSpPr/>
          <p:nvPr/>
        </p:nvSpPr>
        <p:spPr>
          <a:xfrm>
            <a:off x="2686267" y="2948890"/>
            <a:ext cx="1897180" cy="331673"/>
          </a:xfrm>
          <a:custGeom>
            <a:avLst/>
            <a:gdLst>
              <a:gd name="connsiteX0" fmla="*/ 0 w 1990725"/>
              <a:gd name="connsiteY0" fmla="*/ 323850 h 323850"/>
              <a:gd name="connsiteX1" fmla="*/ 1047750 w 1990725"/>
              <a:gd name="connsiteY1" fmla="*/ 0 h 323850"/>
              <a:gd name="connsiteX2" fmla="*/ 1990725 w 1990725"/>
              <a:gd name="connsiteY2" fmla="*/ 323850 h 323850"/>
              <a:gd name="connsiteX3" fmla="*/ 1990725 w 1990725"/>
              <a:gd name="connsiteY3" fmla="*/ 323850 h 323850"/>
              <a:gd name="connsiteX4" fmla="*/ 1990725 w 1990725"/>
              <a:gd name="connsiteY4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0725" h="323850">
                <a:moveTo>
                  <a:pt x="0" y="323850"/>
                </a:moveTo>
                <a:cubicBezTo>
                  <a:pt x="357981" y="161925"/>
                  <a:pt x="715963" y="0"/>
                  <a:pt x="1047750" y="0"/>
                </a:cubicBezTo>
                <a:cubicBezTo>
                  <a:pt x="1379537" y="0"/>
                  <a:pt x="1990725" y="323850"/>
                  <a:pt x="1990725" y="323850"/>
                </a:cubicBezTo>
                <a:lnTo>
                  <a:pt x="1990725" y="323850"/>
                </a:lnTo>
                <a:lnTo>
                  <a:pt x="1990725" y="323850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391578" y="251689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+5</a:t>
            </a:r>
          </a:p>
        </p:txBody>
      </p:sp>
      <p:sp>
        <p:nvSpPr>
          <p:cNvPr id="50" name="Freeform: Shape 17">
            <a:extLst>
              <a:ext uri="{FF2B5EF4-FFF2-40B4-BE49-F238E27FC236}">
                <a16:creationId xmlns:a16="http://schemas.microsoft.com/office/drawing/2014/main" id="{825475EF-1D15-419E-9464-AB7CBF76267B}"/>
              </a:ext>
            </a:extLst>
          </p:cNvPr>
          <p:cNvSpPr/>
          <p:nvPr/>
        </p:nvSpPr>
        <p:spPr>
          <a:xfrm>
            <a:off x="4583447" y="2948890"/>
            <a:ext cx="1827725" cy="331673"/>
          </a:xfrm>
          <a:custGeom>
            <a:avLst/>
            <a:gdLst>
              <a:gd name="connsiteX0" fmla="*/ 0 w 1990725"/>
              <a:gd name="connsiteY0" fmla="*/ 323850 h 323850"/>
              <a:gd name="connsiteX1" fmla="*/ 1047750 w 1990725"/>
              <a:gd name="connsiteY1" fmla="*/ 0 h 323850"/>
              <a:gd name="connsiteX2" fmla="*/ 1990725 w 1990725"/>
              <a:gd name="connsiteY2" fmla="*/ 323850 h 323850"/>
              <a:gd name="connsiteX3" fmla="*/ 1990725 w 1990725"/>
              <a:gd name="connsiteY3" fmla="*/ 323850 h 323850"/>
              <a:gd name="connsiteX4" fmla="*/ 1990725 w 1990725"/>
              <a:gd name="connsiteY4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0725" h="323850">
                <a:moveTo>
                  <a:pt x="0" y="323850"/>
                </a:moveTo>
                <a:cubicBezTo>
                  <a:pt x="357981" y="161925"/>
                  <a:pt x="715963" y="0"/>
                  <a:pt x="1047750" y="0"/>
                </a:cubicBezTo>
                <a:cubicBezTo>
                  <a:pt x="1379537" y="0"/>
                  <a:pt x="1990725" y="323850"/>
                  <a:pt x="1990725" y="323850"/>
                </a:cubicBezTo>
                <a:lnTo>
                  <a:pt x="1990725" y="323850"/>
                </a:lnTo>
                <a:lnTo>
                  <a:pt x="1990725" y="323850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253967" y="251689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+5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575328" y="27688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387619" y="276889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187619" y="276889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56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3983975" y="4683032"/>
            <a:ext cx="3735085" cy="1150129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chemeClr val="accent2">
                    <a:lumMod val="75000"/>
                  </a:schemeClr>
                </a:solidFill>
                <a:latin typeface="Myriad Pro Light" panose="020B0603030403020204" pitchFamily="34" charset="0"/>
              </a:rPr>
              <a:t>3 lots of 5 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and </a:t>
            </a:r>
            <a:r>
              <a:rPr lang="en-GB" b="1" dirty="0">
                <a:solidFill>
                  <a:srgbClr val="7030A0"/>
                </a:solidFill>
                <a:latin typeface="Myriad Pro Light" panose="020B0603030403020204" pitchFamily="34" charset="0"/>
              </a:rPr>
              <a:t>5 lots of 3 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are the same…</a:t>
            </a:r>
            <a:b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</a:b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Can you see why?</a:t>
            </a:r>
          </a:p>
        </p:txBody>
      </p:sp>
      <p:sp>
        <p:nvSpPr>
          <p:cNvPr id="21" name="Freeform: Shape 17">
            <a:extLst>
              <a:ext uri="{FF2B5EF4-FFF2-40B4-BE49-F238E27FC236}">
                <a16:creationId xmlns:a16="http://schemas.microsoft.com/office/drawing/2014/main" id="{825475EF-1D15-419E-9464-AB7CBF76267B}"/>
              </a:ext>
            </a:extLst>
          </p:cNvPr>
          <p:cNvSpPr/>
          <p:nvPr/>
        </p:nvSpPr>
        <p:spPr>
          <a:xfrm flipV="1">
            <a:off x="828000" y="3653999"/>
            <a:ext cx="1069380" cy="259485"/>
          </a:xfrm>
          <a:custGeom>
            <a:avLst/>
            <a:gdLst>
              <a:gd name="connsiteX0" fmla="*/ 0 w 1990725"/>
              <a:gd name="connsiteY0" fmla="*/ 323850 h 323850"/>
              <a:gd name="connsiteX1" fmla="*/ 1047750 w 1990725"/>
              <a:gd name="connsiteY1" fmla="*/ 0 h 323850"/>
              <a:gd name="connsiteX2" fmla="*/ 1990725 w 1990725"/>
              <a:gd name="connsiteY2" fmla="*/ 323850 h 323850"/>
              <a:gd name="connsiteX3" fmla="*/ 1990725 w 1990725"/>
              <a:gd name="connsiteY3" fmla="*/ 323850 h 323850"/>
              <a:gd name="connsiteX4" fmla="*/ 1990725 w 1990725"/>
              <a:gd name="connsiteY4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0725" h="323850">
                <a:moveTo>
                  <a:pt x="0" y="323850"/>
                </a:moveTo>
                <a:cubicBezTo>
                  <a:pt x="357981" y="161925"/>
                  <a:pt x="715963" y="0"/>
                  <a:pt x="1047750" y="0"/>
                </a:cubicBezTo>
                <a:cubicBezTo>
                  <a:pt x="1379537" y="0"/>
                  <a:pt x="1990725" y="323850"/>
                  <a:pt x="1990725" y="323850"/>
                </a:cubicBezTo>
                <a:lnTo>
                  <a:pt x="1990725" y="323850"/>
                </a:lnTo>
                <a:lnTo>
                  <a:pt x="1990725" y="323850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54139" y="396000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+3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46537" y="3780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7" name="Freeform: Shape 17">
            <a:extLst>
              <a:ext uri="{FF2B5EF4-FFF2-40B4-BE49-F238E27FC236}">
                <a16:creationId xmlns:a16="http://schemas.microsoft.com/office/drawing/2014/main" id="{825475EF-1D15-419E-9464-AB7CBF76267B}"/>
              </a:ext>
            </a:extLst>
          </p:cNvPr>
          <p:cNvSpPr/>
          <p:nvPr/>
        </p:nvSpPr>
        <p:spPr>
          <a:xfrm flipV="1">
            <a:off x="1898937" y="3653996"/>
            <a:ext cx="1166502" cy="259485"/>
          </a:xfrm>
          <a:custGeom>
            <a:avLst/>
            <a:gdLst>
              <a:gd name="connsiteX0" fmla="*/ 0 w 1990725"/>
              <a:gd name="connsiteY0" fmla="*/ 323850 h 323850"/>
              <a:gd name="connsiteX1" fmla="*/ 1047750 w 1990725"/>
              <a:gd name="connsiteY1" fmla="*/ 0 h 323850"/>
              <a:gd name="connsiteX2" fmla="*/ 1990725 w 1990725"/>
              <a:gd name="connsiteY2" fmla="*/ 323850 h 323850"/>
              <a:gd name="connsiteX3" fmla="*/ 1990725 w 1990725"/>
              <a:gd name="connsiteY3" fmla="*/ 323850 h 323850"/>
              <a:gd name="connsiteX4" fmla="*/ 1990725 w 1990725"/>
              <a:gd name="connsiteY4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0725" h="323850">
                <a:moveTo>
                  <a:pt x="0" y="323850"/>
                </a:moveTo>
                <a:cubicBezTo>
                  <a:pt x="357981" y="161925"/>
                  <a:pt x="715963" y="0"/>
                  <a:pt x="1047750" y="0"/>
                </a:cubicBezTo>
                <a:cubicBezTo>
                  <a:pt x="1379537" y="0"/>
                  <a:pt x="1990725" y="323850"/>
                  <a:pt x="1990725" y="323850"/>
                </a:cubicBezTo>
                <a:lnTo>
                  <a:pt x="1990725" y="323850"/>
                </a:lnTo>
                <a:lnTo>
                  <a:pt x="1990725" y="323850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25076" y="3959999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+3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817474" y="3780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0" name="Freeform: Shape 17">
            <a:extLst>
              <a:ext uri="{FF2B5EF4-FFF2-40B4-BE49-F238E27FC236}">
                <a16:creationId xmlns:a16="http://schemas.microsoft.com/office/drawing/2014/main" id="{825475EF-1D15-419E-9464-AB7CBF76267B}"/>
              </a:ext>
            </a:extLst>
          </p:cNvPr>
          <p:cNvSpPr/>
          <p:nvPr/>
        </p:nvSpPr>
        <p:spPr>
          <a:xfrm flipV="1">
            <a:off x="3065439" y="3653997"/>
            <a:ext cx="1119148" cy="259485"/>
          </a:xfrm>
          <a:custGeom>
            <a:avLst/>
            <a:gdLst>
              <a:gd name="connsiteX0" fmla="*/ 0 w 1990725"/>
              <a:gd name="connsiteY0" fmla="*/ 323850 h 323850"/>
              <a:gd name="connsiteX1" fmla="*/ 1047750 w 1990725"/>
              <a:gd name="connsiteY1" fmla="*/ 0 h 323850"/>
              <a:gd name="connsiteX2" fmla="*/ 1990725 w 1990725"/>
              <a:gd name="connsiteY2" fmla="*/ 323850 h 323850"/>
              <a:gd name="connsiteX3" fmla="*/ 1990725 w 1990725"/>
              <a:gd name="connsiteY3" fmla="*/ 323850 h 323850"/>
              <a:gd name="connsiteX4" fmla="*/ 1990725 w 1990725"/>
              <a:gd name="connsiteY4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0725" h="323850">
                <a:moveTo>
                  <a:pt x="0" y="323850"/>
                </a:moveTo>
                <a:cubicBezTo>
                  <a:pt x="357981" y="161925"/>
                  <a:pt x="715963" y="0"/>
                  <a:pt x="1047750" y="0"/>
                </a:cubicBezTo>
                <a:cubicBezTo>
                  <a:pt x="1379537" y="0"/>
                  <a:pt x="1990725" y="323850"/>
                  <a:pt x="1990725" y="323850"/>
                </a:cubicBezTo>
                <a:lnTo>
                  <a:pt x="1990725" y="323850"/>
                </a:lnTo>
                <a:lnTo>
                  <a:pt x="1990725" y="323850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91578" y="396000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+3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983976" y="3780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3" name="Freeform: Shape 17">
            <a:extLst>
              <a:ext uri="{FF2B5EF4-FFF2-40B4-BE49-F238E27FC236}">
                <a16:creationId xmlns:a16="http://schemas.microsoft.com/office/drawing/2014/main" id="{825475EF-1D15-419E-9464-AB7CBF76267B}"/>
              </a:ext>
            </a:extLst>
          </p:cNvPr>
          <p:cNvSpPr/>
          <p:nvPr/>
        </p:nvSpPr>
        <p:spPr>
          <a:xfrm flipV="1">
            <a:off x="4184586" y="3653998"/>
            <a:ext cx="1100765" cy="259485"/>
          </a:xfrm>
          <a:custGeom>
            <a:avLst/>
            <a:gdLst>
              <a:gd name="connsiteX0" fmla="*/ 0 w 1990725"/>
              <a:gd name="connsiteY0" fmla="*/ 323850 h 323850"/>
              <a:gd name="connsiteX1" fmla="*/ 1047750 w 1990725"/>
              <a:gd name="connsiteY1" fmla="*/ 0 h 323850"/>
              <a:gd name="connsiteX2" fmla="*/ 1990725 w 1990725"/>
              <a:gd name="connsiteY2" fmla="*/ 323850 h 323850"/>
              <a:gd name="connsiteX3" fmla="*/ 1990725 w 1990725"/>
              <a:gd name="connsiteY3" fmla="*/ 323850 h 323850"/>
              <a:gd name="connsiteX4" fmla="*/ 1990725 w 1990725"/>
              <a:gd name="connsiteY4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0725" h="323850">
                <a:moveTo>
                  <a:pt x="0" y="323850"/>
                </a:moveTo>
                <a:cubicBezTo>
                  <a:pt x="357981" y="161925"/>
                  <a:pt x="715963" y="0"/>
                  <a:pt x="1047750" y="0"/>
                </a:cubicBezTo>
                <a:cubicBezTo>
                  <a:pt x="1379537" y="0"/>
                  <a:pt x="1990725" y="323850"/>
                  <a:pt x="1990725" y="323850"/>
                </a:cubicBezTo>
                <a:lnTo>
                  <a:pt x="1990725" y="323850"/>
                </a:lnTo>
                <a:lnTo>
                  <a:pt x="1990725" y="323850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10726" y="396000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+3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76000" y="37800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8" name="Freeform: Shape 17">
            <a:extLst>
              <a:ext uri="{FF2B5EF4-FFF2-40B4-BE49-F238E27FC236}">
                <a16:creationId xmlns:a16="http://schemas.microsoft.com/office/drawing/2014/main" id="{825475EF-1D15-419E-9464-AB7CBF76267B}"/>
              </a:ext>
            </a:extLst>
          </p:cNvPr>
          <p:cNvSpPr/>
          <p:nvPr/>
        </p:nvSpPr>
        <p:spPr>
          <a:xfrm flipV="1">
            <a:off x="5285352" y="3653998"/>
            <a:ext cx="1111619" cy="259485"/>
          </a:xfrm>
          <a:custGeom>
            <a:avLst/>
            <a:gdLst>
              <a:gd name="connsiteX0" fmla="*/ 0 w 1990725"/>
              <a:gd name="connsiteY0" fmla="*/ 323850 h 323850"/>
              <a:gd name="connsiteX1" fmla="*/ 1047750 w 1990725"/>
              <a:gd name="connsiteY1" fmla="*/ 0 h 323850"/>
              <a:gd name="connsiteX2" fmla="*/ 1990725 w 1990725"/>
              <a:gd name="connsiteY2" fmla="*/ 323850 h 323850"/>
              <a:gd name="connsiteX3" fmla="*/ 1990725 w 1990725"/>
              <a:gd name="connsiteY3" fmla="*/ 323850 h 323850"/>
              <a:gd name="connsiteX4" fmla="*/ 1990725 w 1990725"/>
              <a:gd name="connsiteY4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0725" h="323850">
                <a:moveTo>
                  <a:pt x="0" y="323850"/>
                </a:moveTo>
                <a:cubicBezTo>
                  <a:pt x="357981" y="161925"/>
                  <a:pt x="715963" y="0"/>
                  <a:pt x="1047750" y="0"/>
                </a:cubicBezTo>
                <a:cubicBezTo>
                  <a:pt x="1379537" y="0"/>
                  <a:pt x="1990725" y="323850"/>
                  <a:pt x="1990725" y="323850"/>
                </a:cubicBezTo>
                <a:lnTo>
                  <a:pt x="1990725" y="323850"/>
                </a:lnTo>
                <a:lnTo>
                  <a:pt x="1990725" y="323850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653730" y="396000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+3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188400" y="37440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5" name="Rectangle 4"/>
          <p:cNvSpPr/>
          <p:nvPr/>
        </p:nvSpPr>
        <p:spPr>
          <a:xfrm>
            <a:off x="4480245" y="3671610"/>
            <a:ext cx="326077" cy="144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920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6" grpId="0" animBg="1"/>
      <p:bldP spid="21" grpId="0" animBg="1"/>
      <p:bldP spid="22" grpId="0"/>
      <p:bldP spid="23" grpId="0"/>
      <p:bldP spid="27" grpId="0" animBg="1"/>
      <p:bldP spid="28" grpId="0"/>
      <p:bldP spid="29" grpId="0"/>
      <p:bldP spid="30" grpId="0" animBg="1"/>
      <p:bldP spid="31" grpId="0"/>
      <p:bldP spid="32" grpId="0"/>
      <p:bldP spid="33" grpId="0" animBg="1"/>
      <p:bldP spid="34" grpId="0"/>
      <p:bldP spid="36" grpId="0"/>
      <p:bldP spid="38" grpId="0" animBg="1"/>
      <p:bldP spid="44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5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Use multiplication sentences to describe an array and make links to division.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07900" y="1999800"/>
            <a:ext cx="5220000" cy="2520000"/>
            <a:chOff x="720000" y="1440000"/>
            <a:chExt cx="5220000" cy="2520000"/>
          </a:xfrm>
        </p:grpSpPr>
        <p:grpSp>
          <p:nvGrpSpPr>
            <p:cNvPr id="5" name="Group 4"/>
            <p:cNvGrpSpPr/>
            <p:nvPr/>
          </p:nvGrpSpPr>
          <p:grpSpPr>
            <a:xfrm>
              <a:off x="720000" y="1440000"/>
              <a:ext cx="5220000" cy="360000"/>
              <a:chOff x="720000" y="720000"/>
              <a:chExt cx="5220000" cy="360000"/>
            </a:xfrm>
          </p:grpSpPr>
          <p:sp>
            <p:nvSpPr>
              <p:cNvPr id="6" name="Oval 5"/>
              <p:cNvSpPr>
                <a:spLocks noChangeAspect="1"/>
              </p:cNvSpPr>
              <p:nvPr/>
            </p:nvSpPr>
            <p:spPr>
              <a:xfrm>
                <a:off x="72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" name="Oval 6"/>
              <p:cNvSpPr>
                <a:spLocks noChangeAspect="1"/>
              </p:cNvSpPr>
              <p:nvPr/>
            </p:nvSpPr>
            <p:spPr>
              <a:xfrm>
                <a:off x="558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" name="Oval 7"/>
              <p:cNvSpPr>
                <a:spLocks noChangeAspect="1"/>
              </p:cNvSpPr>
              <p:nvPr/>
            </p:nvSpPr>
            <p:spPr>
              <a:xfrm>
                <a:off x="126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9" name="Oval 8"/>
              <p:cNvSpPr>
                <a:spLocks noChangeAspect="1"/>
              </p:cNvSpPr>
              <p:nvPr/>
            </p:nvSpPr>
            <p:spPr>
              <a:xfrm>
                <a:off x="180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1" name="Oval 10"/>
              <p:cNvSpPr>
                <a:spLocks noChangeAspect="1"/>
              </p:cNvSpPr>
              <p:nvPr/>
            </p:nvSpPr>
            <p:spPr>
              <a:xfrm>
                <a:off x="234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3" name="Oval 12"/>
              <p:cNvSpPr>
                <a:spLocks noChangeAspect="1"/>
              </p:cNvSpPr>
              <p:nvPr/>
            </p:nvSpPr>
            <p:spPr>
              <a:xfrm>
                <a:off x="288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4" name="Oval 13"/>
              <p:cNvSpPr>
                <a:spLocks noChangeAspect="1"/>
              </p:cNvSpPr>
              <p:nvPr/>
            </p:nvSpPr>
            <p:spPr>
              <a:xfrm>
                <a:off x="342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5" name="Oval 14"/>
              <p:cNvSpPr>
                <a:spLocks noChangeAspect="1"/>
              </p:cNvSpPr>
              <p:nvPr/>
            </p:nvSpPr>
            <p:spPr>
              <a:xfrm>
                <a:off x="396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6" name="Oval 15"/>
              <p:cNvSpPr>
                <a:spLocks noChangeAspect="1"/>
              </p:cNvSpPr>
              <p:nvPr/>
            </p:nvSpPr>
            <p:spPr>
              <a:xfrm>
                <a:off x="450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7" name="Oval 16"/>
              <p:cNvSpPr>
                <a:spLocks noChangeAspect="1"/>
              </p:cNvSpPr>
              <p:nvPr/>
            </p:nvSpPr>
            <p:spPr>
              <a:xfrm>
                <a:off x="504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720000" y="1980000"/>
              <a:ext cx="5220000" cy="360000"/>
              <a:chOff x="720000" y="720000"/>
              <a:chExt cx="5220000" cy="360000"/>
            </a:xfrm>
          </p:grpSpPr>
          <p:sp>
            <p:nvSpPr>
              <p:cNvPr id="19" name="Oval 18"/>
              <p:cNvSpPr>
                <a:spLocks noChangeAspect="1"/>
              </p:cNvSpPr>
              <p:nvPr/>
            </p:nvSpPr>
            <p:spPr>
              <a:xfrm>
                <a:off x="72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0" name="Oval 19"/>
              <p:cNvSpPr>
                <a:spLocks noChangeAspect="1"/>
              </p:cNvSpPr>
              <p:nvPr/>
            </p:nvSpPr>
            <p:spPr>
              <a:xfrm>
                <a:off x="558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1" name="Oval 20"/>
              <p:cNvSpPr>
                <a:spLocks noChangeAspect="1"/>
              </p:cNvSpPr>
              <p:nvPr/>
            </p:nvSpPr>
            <p:spPr>
              <a:xfrm>
                <a:off x="126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2" name="Oval 21"/>
              <p:cNvSpPr>
                <a:spLocks noChangeAspect="1"/>
              </p:cNvSpPr>
              <p:nvPr/>
            </p:nvSpPr>
            <p:spPr>
              <a:xfrm>
                <a:off x="180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3" name="Oval 22"/>
              <p:cNvSpPr>
                <a:spLocks noChangeAspect="1"/>
              </p:cNvSpPr>
              <p:nvPr/>
            </p:nvSpPr>
            <p:spPr>
              <a:xfrm>
                <a:off x="234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4" name="Oval 23"/>
              <p:cNvSpPr>
                <a:spLocks noChangeAspect="1"/>
              </p:cNvSpPr>
              <p:nvPr/>
            </p:nvSpPr>
            <p:spPr>
              <a:xfrm>
                <a:off x="288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5" name="Oval 24"/>
              <p:cNvSpPr>
                <a:spLocks noChangeAspect="1"/>
              </p:cNvSpPr>
              <p:nvPr/>
            </p:nvSpPr>
            <p:spPr>
              <a:xfrm>
                <a:off x="342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>
                <a:off x="396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>
                <a:off x="450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>
                <a:off x="504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720000" y="2520000"/>
              <a:ext cx="5220000" cy="360000"/>
              <a:chOff x="720000" y="720000"/>
              <a:chExt cx="5220000" cy="360000"/>
            </a:xfrm>
          </p:grpSpPr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>
                <a:off x="72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>
                <a:off x="558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>
                <a:off x="126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>
                <a:off x="180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>
                <a:off x="234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>
                <a:off x="288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>
                <a:off x="342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>
                <a:off x="396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>
                <a:off x="450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>
                <a:off x="504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720000" y="3059250"/>
              <a:ext cx="5220000" cy="360000"/>
              <a:chOff x="720000" y="720000"/>
              <a:chExt cx="5220000" cy="360000"/>
            </a:xfrm>
          </p:grpSpPr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>
                <a:off x="72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>
                <a:off x="558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>
                <a:off x="126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>
                <a:off x="180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>
                <a:off x="234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>
                <a:off x="288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>
                <a:off x="342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>
                <a:off x="396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>
                <a:off x="450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>
                <a:off x="504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720000" y="3600000"/>
              <a:ext cx="5220000" cy="360000"/>
              <a:chOff x="720000" y="720000"/>
              <a:chExt cx="5220000" cy="360000"/>
            </a:xfrm>
          </p:grpSpPr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>
                <a:off x="72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>
                <a:off x="558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>
                <a:off x="126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>
                <a:off x="180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>
                <a:off x="234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>
                <a:off x="288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>
                <a:off x="342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>
                <a:off x="396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>
                <a:off x="450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>
                <a:off x="504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sp>
        <p:nvSpPr>
          <p:cNvPr id="62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5740401" y="826553"/>
            <a:ext cx="3227700" cy="1058518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5 rows of 10 counters, </a:t>
            </a:r>
          </a:p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5 × 10 = 50</a:t>
            </a:r>
          </a:p>
        </p:txBody>
      </p:sp>
      <p:sp>
        <p:nvSpPr>
          <p:cNvPr id="63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5740401" y="2179800"/>
            <a:ext cx="3309814" cy="875031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10 rows of 5 counters,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10 × 5 = 50</a:t>
            </a:r>
          </a:p>
        </p:txBody>
      </p:sp>
      <p:sp>
        <p:nvSpPr>
          <p:cNvPr id="64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5994399" y="3481418"/>
            <a:ext cx="3055815" cy="875031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5 lots of 10 is the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same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 as 10 lots of 5!</a:t>
            </a:r>
          </a:p>
        </p:txBody>
      </p:sp>
      <p:sp>
        <p:nvSpPr>
          <p:cNvPr id="65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5627900" y="4760100"/>
            <a:ext cx="3254258" cy="875031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The number of counters is the same!</a:t>
            </a:r>
          </a:p>
        </p:txBody>
      </p:sp>
      <p:pic>
        <p:nvPicPr>
          <p:cNvPr id="4" name="lesson ender">
            <a:hlinkClick r:id="" action="ppaction://media"/>
            <a:extLst>
              <a:ext uri="{FF2B5EF4-FFF2-40B4-BE49-F238E27FC236}">
                <a16:creationId xmlns:a16="http://schemas.microsoft.com/office/drawing/2014/main" id="{EBA85BBB-E443-4FEA-8776-05624D3C58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23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01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2" grpId="0" animBg="1"/>
      <p:bldP spid="63" grpId="0" animBg="1"/>
      <p:bldP spid="64" grpId="0" animBg="1"/>
      <p:bldP spid="6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EA7600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3717</TotalTime>
  <Words>330</Words>
  <Application>Microsoft Office PowerPoint</Application>
  <PresentationFormat>On-screen Show (4:3)</PresentationFormat>
  <Paragraphs>68</Paragraphs>
  <Slides>5</Slides>
  <Notes>5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Myriad Pro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Nick Barwick</cp:lastModifiedBy>
  <cp:revision>253</cp:revision>
  <dcterms:created xsi:type="dcterms:W3CDTF">2018-09-13T11:08:58Z</dcterms:created>
  <dcterms:modified xsi:type="dcterms:W3CDTF">2020-04-20T12:48:26Z</dcterms:modified>
</cp:coreProperties>
</file>