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32" r:id="rId2"/>
    <p:sldId id="316" r:id="rId3"/>
    <p:sldId id="33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3584D-B046-4AEB-8C11-3845EBDDABB4}" v="1" dt="2020-04-02T14:15:35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506" autoAdjust="0"/>
  </p:normalViewPr>
  <p:slideViewPr>
    <p:cSldViewPr snapToGrid="0">
      <p:cViewPr varScale="1">
        <p:scale>
          <a:sx n="64" d="100"/>
          <a:sy n="64" d="100"/>
        </p:scale>
        <p:origin x="100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F413584D-B046-4AEB-8C11-3845EBDDABB4}"/>
    <pc:docChg chg="delSld modSld">
      <pc:chgData name="Jennie Kerwin" userId="89cc6116eb6c0dac" providerId="LiveId" clId="{F413584D-B046-4AEB-8C11-3845EBDDABB4}" dt="2020-04-02T14:15:50.287" v="8" actId="6549"/>
      <pc:docMkLst>
        <pc:docMk/>
      </pc:docMkLst>
      <pc:sldChg chg="del">
        <pc:chgData name="Jennie Kerwin" userId="89cc6116eb6c0dac" providerId="LiveId" clId="{F413584D-B046-4AEB-8C11-3845EBDDABB4}" dt="2020-04-02T14:15:10.101" v="4" actId="2696"/>
        <pc:sldMkLst>
          <pc:docMk/>
          <pc:sldMk cId="648938002" sldId="309"/>
        </pc:sldMkLst>
      </pc:sldChg>
      <pc:sldChg chg="del">
        <pc:chgData name="Jennie Kerwin" userId="89cc6116eb6c0dac" providerId="LiveId" clId="{F413584D-B046-4AEB-8C11-3845EBDDABB4}" dt="2020-04-02T14:15:09.570" v="3" actId="2696"/>
        <pc:sldMkLst>
          <pc:docMk/>
          <pc:sldMk cId="2826006159" sldId="310"/>
        </pc:sldMkLst>
      </pc:sldChg>
      <pc:sldChg chg="del">
        <pc:chgData name="Jennie Kerwin" userId="89cc6116eb6c0dac" providerId="LiveId" clId="{F413584D-B046-4AEB-8C11-3845EBDDABB4}" dt="2020-04-02T14:15:06.480" v="0" actId="2696"/>
        <pc:sldMkLst>
          <pc:docMk/>
          <pc:sldMk cId="689078957" sldId="311"/>
        </pc:sldMkLst>
      </pc:sldChg>
      <pc:sldChg chg="del">
        <pc:chgData name="Jennie Kerwin" userId="89cc6116eb6c0dac" providerId="LiveId" clId="{F413584D-B046-4AEB-8C11-3845EBDDABB4}" dt="2020-04-02T14:15:09.087" v="2" actId="2696"/>
        <pc:sldMkLst>
          <pc:docMk/>
          <pc:sldMk cId="3147346097" sldId="317"/>
        </pc:sldMkLst>
      </pc:sldChg>
      <pc:sldChg chg="del">
        <pc:chgData name="Jennie Kerwin" userId="89cc6116eb6c0dac" providerId="LiveId" clId="{F413584D-B046-4AEB-8C11-3845EBDDABB4}" dt="2020-04-02T14:15:08.619" v="1" actId="2696"/>
        <pc:sldMkLst>
          <pc:docMk/>
          <pc:sldMk cId="89813805" sldId="321"/>
        </pc:sldMkLst>
      </pc:sldChg>
      <pc:sldChg chg="modNotesTx">
        <pc:chgData name="Jennie Kerwin" userId="89cc6116eb6c0dac" providerId="LiveId" clId="{F413584D-B046-4AEB-8C11-3845EBDDABB4}" dt="2020-04-02T14:15:50.287" v="8" actId="6549"/>
        <pc:sldMkLst>
          <pc:docMk/>
          <pc:sldMk cId="2995101295" sldId="331"/>
        </pc:sldMkLst>
      </pc:sldChg>
      <pc:sldChg chg="modAnim modNotesTx">
        <pc:chgData name="Jennie Kerwin" userId="89cc6116eb6c0dac" providerId="LiveId" clId="{F413584D-B046-4AEB-8C11-3845EBDDABB4}" dt="2020-04-02T14:15:35.556" v="7"/>
        <pc:sldMkLst>
          <pc:docMk/>
          <pc:sldMk cId="1919718232" sldId="332"/>
        </pc:sldMkLst>
      </pc:sldChg>
      <pc:sldChg chg="del">
        <pc:chgData name="Jennie Kerwin" userId="89cc6116eb6c0dac" providerId="LiveId" clId="{F413584D-B046-4AEB-8C11-3845EBDDABB4}" dt="2020-04-02T14:15:10.726" v="5" actId="2696"/>
        <pc:sldMkLst>
          <pc:docMk/>
          <pc:sldMk cId="2152984632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47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3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17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5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78946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0376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573881" y="138645"/>
            <a:ext cx="813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 column addition of 4-digit and 5-digit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2C66B-DA56-408A-AA76-D7CE0FD21991}"/>
              </a:ext>
            </a:extLst>
          </p:cNvPr>
          <p:cNvSpPr txBox="1"/>
          <p:nvPr/>
        </p:nvSpPr>
        <p:spPr>
          <a:xfrm>
            <a:off x="829733" y="789463"/>
            <a:ext cx="7382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4267 + 2784 + 3832		8723 + 5265</a:t>
            </a:r>
          </a:p>
          <a:p>
            <a:pPr algn="ctr"/>
            <a:endParaRPr lang="pt-BR" sz="2400" b="1" dirty="0">
              <a:solidFill>
                <a:srgbClr val="0070C0"/>
              </a:solidFill>
            </a:endParaRPr>
          </a:p>
          <a:p>
            <a:pPr algn="ctr"/>
            <a:r>
              <a:rPr lang="pt-BR" sz="2400" b="1" dirty="0">
                <a:solidFill>
                  <a:srgbClr val="0070C0"/>
                </a:solidFill>
              </a:rPr>
              <a:t>23,451 + 18,325 			67,342 + 8352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5D5B1E-B701-41E9-90A4-9A499356C0B5}"/>
              </a:ext>
            </a:extLst>
          </p:cNvPr>
          <p:cNvGrpSpPr/>
          <p:nvPr/>
        </p:nvGrpSpPr>
        <p:grpSpPr>
          <a:xfrm>
            <a:off x="3028692" y="2141859"/>
            <a:ext cx="3033509" cy="1254396"/>
            <a:chOff x="817087" y="4233018"/>
            <a:chExt cx="4044678" cy="1420344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D2D6DFFD-9F75-4595-A303-660DAE68D3F1}"/>
                </a:ext>
              </a:extLst>
            </p:cNvPr>
            <p:cNvSpPr/>
            <p:nvPr/>
          </p:nvSpPr>
          <p:spPr>
            <a:xfrm>
              <a:off x="817087" y="4628997"/>
              <a:ext cx="4044678" cy="1024365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Which do you think will have the biggest answer and the smallest answer?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730C4D-4959-4FE4-AED8-6A4520017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341" y="4233018"/>
              <a:ext cx="1146168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CD1638-8DEC-4CB3-9D21-E37B86473EDA}"/>
              </a:ext>
            </a:extLst>
          </p:cNvPr>
          <p:cNvGrpSpPr/>
          <p:nvPr/>
        </p:nvGrpSpPr>
        <p:grpSpPr>
          <a:xfrm>
            <a:off x="2052232" y="3576088"/>
            <a:ext cx="2519768" cy="912105"/>
            <a:chOff x="1167141" y="763202"/>
            <a:chExt cx="3359691" cy="1032771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30F6915E-3437-4BFB-800A-1DCBCFC3953F}"/>
                </a:ext>
              </a:extLst>
            </p:cNvPr>
            <p:cNvSpPr/>
            <p:nvPr/>
          </p:nvSpPr>
          <p:spPr>
            <a:xfrm>
              <a:off x="1167141" y="763202"/>
              <a:ext cx="3205731" cy="1032771"/>
            </a:xfrm>
            <a:prstGeom prst="wedgeRoundRectCallout">
              <a:avLst>
                <a:gd name="adj1" fmla="val -75960"/>
                <a:gd name="adj2" fmla="val 5111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were your strategies for estimating these answers?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F1BCC5-89A6-4967-A60A-C3F0574EA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8911" y="1027862"/>
              <a:ext cx="307921" cy="519866"/>
            </a:xfrm>
            <a:prstGeom prst="rect">
              <a:avLst/>
            </a:prstGeom>
          </p:spPr>
        </p:pic>
      </p:grp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4FE43DA-D634-419F-A655-C86B77979EE3}"/>
              </a:ext>
            </a:extLst>
          </p:cNvPr>
          <p:cNvSpPr/>
          <p:nvPr/>
        </p:nvSpPr>
        <p:spPr>
          <a:xfrm>
            <a:off x="4763516" y="3669684"/>
            <a:ext cx="2404298" cy="681795"/>
          </a:xfrm>
          <a:prstGeom prst="wedgeRoundRectCallout">
            <a:avLst>
              <a:gd name="adj1" fmla="val -38633"/>
              <a:gd name="adj2" fmla="val 10380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Rounding numbers to the nearest 1000 is helpful.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565E20-DC19-43B9-BF39-76FF3A8BDFBC}"/>
              </a:ext>
            </a:extLst>
          </p:cNvPr>
          <p:cNvSpPr txBox="1"/>
          <p:nvPr/>
        </p:nvSpPr>
        <p:spPr>
          <a:xfrm>
            <a:off x="760772" y="4624908"/>
            <a:ext cx="775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4000 + 3000 + 4000 = 11,000			9000 + 5000 = 14,000</a:t>
            </a:r>
          </a:p>
          <a:p>
            <a:pPr algn="ctr"/>
            <a:endParaRPr lang="pt-BR" sz="2400" b="1" dirty="0">
              <a:solidFill>
                <a:srgbClr val="C00000"/>
              </a:solidFill>
            </a:endParaRPr>
          </a:p>
          <a:p>
            <a:pPr algn="ctr"/>
            <a:r>
              <a:rPr lang="pt-BR" sz="2400" b="1" dirty="0">
                <a:solidFill>
                  <a:srgbClr val="C00000"/>
                </a:solidFill>
              </a:rPr>
              <a:t>23,000 + 18,000 = 41,000 			 67,000 + 8000 = 75,000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08A6D865-AE71-4C9C-B1CC-CB4EAD029A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0" end="1173.387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99278" y="598963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C668FE91-64A5-4C31-96E0-F9614107B5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00" end="3106.13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94478" y="4496131"/>
            <a:ext cx="609600" cy="609600"/>
          </a:xfrm>
          <a:prstGeom prst="rect">
            <a:avLst/>
          </a:prstGeom>
        </p:spPr>
      </p:pic>
      <p:pic>
        <p:nvPicPr>
          <p:cNvPr id="6" name="1a">
            <a:hlinkClick r:id="" action="ppaction://media"/>
            <a:extLst>
              <a:ext uri="{FF2B5EF4-FFF2-40B4-BE49-F238E27FC236}">
                <a16:creationId xmlns:a16="http://schemas.microsoft.com/office/drawing/2014/main" id="{7E6CC985-FE77-4128-87DD-E1514AB6B5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157" end="1601.748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99278" y="1346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1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38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8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573881" y="138645"/>
            <a:ext cx="813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Revise column addition of 4-digit and 5-digit numbers.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281A4-80B4-4ECE-A8E3-F3032737FF8F}"/>
              </a:ext>
            </a:extLst>
          </p:cNvPr>
          <p:cNvSpPr txBox="1"/>
          <p:nvPr/>
        </p:nvSpPr>
        <p:spPr>
          <a:xfrm>
            <a:off x="829733" y="863203"/>
            <a:ext cx="7382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4267 + 2784 + 3832</a:t>
            </a:r>
            <a:r>
              <a:rPr lang="pt-BR" sz="2400" b="1" dirty="0">
                <a:solidFill>
                  <a:srgbClr val="0070C0"/>
                </a:solidFill>
              </a:rPr>
              <a:t>			8723 + 5265</a:t>
            </a:r>
          </a:p>
          <a:p>
            <a:pPr algn="ctr"/>
            <a:endParaRPr lang="pt-BR" sz="2400" b="1" dirty="0">
              <a:solidFill>
                <a:srgbClr val="0070C0"/>
              </a:solidFill>
            </a:endParaRPr>
          </a:p>
          <a:p>
            <a:pPr algn="ctr"/>
            <a:r>
              <a:rPr lang="pt-BR" sz="2400" b="1" dirty="0">
                <a:solidFill>
                  <a:srgbClr val="0070C0"/>
                </a:solidFill>
              </a:rPr>
              <a:t>23,451 + 18,325 			67,342 + 8,352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545AB-015F-4AC5-9F38-CB8A5F799341}"/>
              </a:ext>
            </a:extLst>
          </p:cNvPr>
          <p:cNvSpPr txBox="1"/>
          <p:nvPr/>
        </p:nvSpPr>
        <p:spPr>
          <a:xfrm>
            <a:off x="3657599" y="2658533"/>
            <a:ext cx="162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   4 2 6 7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   2 7 8 4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+ 3 8 3 2</a:t>
            </a:r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4A52EB-696D-4200-93B6-0F80CF36A967}"/>
              </a:ext>
            </a:extLst>
          </p:cNvPr>
          <p:cNvCxnSpPr/>
          <p:nvPr/>
        </p:nvCxnSpPr>
        <p:spPr>
          <a:xfrm>
            <a:off x="3793066" y="4135861"/>
            <a:ext cx="10837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A97C82-23C8-482C-8519-DDE1139AB929}"/>
              </a:ext>
            </a:extLst>
          </p:cNvPr>
          <p:cNvSpPr txBox="1"/>
          <p:nvPr/>
        </p:nvSpPr>
        <p:spPr>
          <a:xfrm>
            <a:off x="4334932" y="3754230"/>
            <a:ext cx="59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EB0C33-FFA2-4FC4-BA96-93FB197F0A82}"/>
              </a:ext>
            </a:extLst>
          </p:cNvPr>
          <p:cNvSpPr txBox="1"/>
          <p:nvPr/>
        </p:nvSpPr>
        <p:spPr>
          <a:xfrm>
            <a:off x="4103239" y="3744185"/>
            <a:ext cx="59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  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28370-6DC9-4D9C-89B1-BEB0050EF3E1}"/>
              </a:ext>
            </a:extLst>
          </p:cNvPr>
          <p:cNvSpPr txBox="1"/>
          <p:nvPr/>
        </p:nvSpPr>
        <p:spPr>
          <a:xfrm>
            <a:off x="3871431" y="3747827"/>
            <a:ext cx="59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  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220F88-D009-412A-9337-BEE9C0190980}"/>
              </a:ext>
            </a:extLst>
          </p:cNvPr>
          <p:cNvSpPr txBox="1"/>
          <p:nvPr/>
        </p:nvSpPr>
        <p:spPr>
          <a:xfrm>
            <a:off x="3637771" y="4111682"/>
            <a:ext cx="59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1 0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BAE8F31-D542-4E6A-9CAA-3B1CA0617E00}"/>
              </a:ext>
            </a:extLst>
          </p:cNvPr>
          <p:cNvSpPr/>
          <p:nvPr/>
        </p:nvSpPr>
        <p:spPr>
          <a:xfrm>
            <a:off x="462228" y="3267133"/>
            <a:ext cx="2738094" cy="830997"/>
          </a:xfrm>
          <a:prstGeom prst="wedgeRoundRectCallout">
            <a:avLst>
              <a:gd name="adj1" fmla="val 60549"/>
              <a:gd name="adj2" fmla="val 320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to leave a blank row above the answer line.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8EEA4E8-9C12-474A-A021-899A98CF236B}"/>
              </a:ext>
            </a:extLst>
          </p:cNvPr>
          <p:cNvSpPr/>
          <p:nvPr/>
        </p:nvSpPr>
        <p:spPr>
          <a:xfrm>
            <a:off x="6197600" y="2851634"/>
            <a:ext cx="2832102" cy="830997"/>
          </a:xfrm>
          <a:prstGeom prst="wedgeRoundRectCallout">
            <a:avLst>
              <a:gd name="adj1" fmla="val -75468"/>
              <a:gd name="adj2" fmla="val 13668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the 1s, then the 10s, then the 100s, then the 1000s.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8BF2F1B-03F5-4B2A-8532-410668D5D411}"/>
              </a:ext>
            </a:extLst>
          </p:cNvPr>
          <p:cNvSpPr/>
          <p:nvPr/>
        </p:nvSpPr>
        <p:spPr>
          <a:xfrm>
            <a:off x="5474573" y="4135861"/>
            <a:ext cx="2738094" cy="1164869"/>
          </a:xfrm>
          <a:prstGeom prst="wedgeRoundRectCallout">
            <a:avLst>
              <a:gd name="adj1" fmla="val -63756"/>
              <a:gd name="adj2" fmla="val -9229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/>
            <a:r>
              <a:rPr lang="en-GB" sz="1600" b="1" kern="0" dirty="0">
                <a:solidFill>
                  <a:srgbClr val="253746"/>
                </a:solidFill>
              </a:rPr>
              <a:t>This is very similar to adding a pair of 4-digit numbers; not harder, just longer - we just have more digits to add. 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7E356C42-C270-4CC6-8904-8F1E6A413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6973" y="3333489"/>
            <a:ext cx="609600" cy="609600"/>
          </a:xfrm>
          <a:prstGeom prst="rect">
            <a:avLst/>
          </a:prstGeom>
        </p:spPr>
      </p:pic>
      <p:pic>
        <p:nvPicPr>
          <p:cNvPr id="19" name="2">
            <a:hlinkClick r:id="" action="ppaction://media"/>
            <a:extLst>
              <a:ext uri="{FF2B5EF4-FFF2-40B4-BE49-F238E27FC236}">
                <a16:creationId xmlns:a16="http://schemas.microsoft.com/office/drawing/2014/main" id="{D3F402AD-79E6-4AF3-9EF7-5E39117100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93" end="841.650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6973" y="4169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2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17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/>
      <p:bldP spid="13" grpId="0"/>
      <p:bldP spid="14" grpId="0"/>
      <p:bldP spid="15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573881" y="138645"/>
            <a:ext cx="813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 column addition of 4-digit and 5-digit numbers.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786EF-E4E5-4234-A31E-D105FAECDF96}"/>
              </a:ext>
            </a:extLst>
          </p:cNvPr>
          <p:cNvSpPr txBox="1"/>
          <p:nvPr/>
        </p:nvSpPr>
        <p:spPr>
          <a:xfrm>
            <a:off x="829733" y="863203"/>
            <a:ext cx="7382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4267 + 2784 + 3832			8723 + 5265</a:t>
            </a:r>
          </a:p>
          <a:p>
            <a:pPr algn="ctr"/>
            <a:endParaRPr lang="pt-BR" sz="2400" b="1" dirty="0">
              <a:solidFill>
                <a:srgbClr val="0070C0"/>
              </a:solidFill>
            </a:endParaRPr>
          </a:p>
          <a:p>
            <a:pPr algn="ctr"/>
            <a:r>
              <a:rPr lang="pt-BR" sz="2400" b="1" dirty="0">
                <a:solidFill>
                  <a:srgbClr val="0070C0"/>
                </a:solidFill>
              </a:rPr>
              <a:t>23,451 + 18,325 			</a:t>
            </a:r>
            <a:r>
              <a:rPr lang="pt-BR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67,342 + 8,352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514C8-B7D5-4B93-9C6F-54B1FBC4D0C2}"/>
              </a:ext>
            </a:extLst>
          </p:cNvPr>
          <p:cNvSpPr txBox="1"/>
          <p:nvPr/>
        </p:nvSpPr>
        <p:spPr>
          <a:xfrm>
            <a:off x="3657599" y="2658533"/>
            <a:ext cx="162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>
                <a:solidFill>
                  <a:srgbClr val="0070C0"/>
                </a:solidFill>
              </a:rPr>
              <a:t>   6 7 3 4 2 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+    8 3 5 2</a:t>
            </a:r>
          </a:p>
          <a:p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55662B-F001-48EF-8EE5-33343F4096C0}"/>
              </a:ext>
            </a:extLst>
          </p:cNvPr>
          <p:cNvCxnSpPr>
            <a:cxnSpLocks/>
          </p:cNvCxnSpPr>
          <p:nvPr/>
        </p:nvCxnSpPr>
        <p:spPr>
          <a:xfrm>
            <a:off x="3770869" y="4135861"/>
            <a:ext cx="12921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7534F5-CB4E-4AD5-88E7-DDF13E6E6F63}"/>
              </a:ext>
            </a:extLst>
          </p:cNvPr>
          <p:cNvSpPr txBox="1"/>
          <p:nvPr/>
        </p:nvSpPr>
        <p:spPr>
          <a:xfrm>
            <a:off x="4521195" y="3754230"/>
            <a:ext cx="59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  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A25C7-4B03-4078-B78E-A0611251B442}"/>
              </a:ext>
            </a:extLst>
          </p:cNvPr>
          <p:cNvSpPr txBox="1"/>
          <p:nvPr/>
        </p:nvSpPr>
        <p:spPr>
          <a:xfrm>
            <a:off x="4312735" y="3751009"/>
            <a:ext cx="59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  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2F47CF-982A-4890-97DC-93F8F9483D1A}"/>
              </a:ext>
            </a:extLst>
          </p:cNvPr>
          <p:cNvSpPr txBox="1"/>
          <p:nvPr/>
        </p:nvSpPr>
        <p:spPr>
          <a:xfrm>
            <a:off x="4080927" y="3747827"/>
            <a:ext cx="59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EE242-4668-4C50-A361-ACB4450DF01C}"/>
              </a:ext>
            </a:extLst>
          </p:cNvPr>
          <p:cNvSpPr txBox="1"/>
          <p:nvPr/>
        </p:nvSpPr>
        <p:spPr>
          <a:xfrm>
            <a:off x="3871893" y="3747631"/>
            <a:ext cx="59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 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   5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8C0535D-1EA0-4DE5-9F90-F29C6CF2C3B8}"/>
              </a:ext>
            </a:extLst>
          </p:cNvPr>
          <p:cNvSpPr/>
          <p:nvPr/>
        </p:nvSpPr>
        <p:spPr>
          <a:xfrm>
            <a:off x="462228" y="3267133"/>
            <a:ext cx="2738094" cy="830997"/>
          </a:xfrm>
          <a:prstGeom prst="wedgeRoundRectCallout">
            <a:avLst>
              <a:gd name="adj1" fmla="val 60549"/>
              <a:gd name="adj2" fmla="val 3200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to leave a blank row above the answer line.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7EAAC8-3CEF-482D-9460-B5E3EDAD00D5}"/>
              </a:ext>
            </a:extLst>
          </p:cNvPr>
          <p:cNvSpPr txBox="1"/>
          <p:nvPr/>
        </p:nvSpPr>
        <p:spPr>
          <a:xfrm>
            <a:off x="3658097" y="3753810"/>
            <a:ext cx="59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rgbClr val="C00000"/>
              </a:solidFill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   7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3A24FE6-35D7-4F20-B96B-0A9F865B12C5}"/>
              </a:ext>
            </a:extLst>
          </p:cNvPr>
          <p:cNvSpPr/>
          <p:nvPr/>
        </p:nvSpPr>
        <p:spPr>
          <a:xfrm>
            <a:off x="6197600" y="2851634"/>
            <a:ext cx="2832102" cy="830997"/>
          </a:xfrm>
          <a:prstGeom prst="wedgeRoundRectCallout">
            <a:avLst>
              <a:gd name="adj1" fmla="val -75468"/>
              <a:gd name="adj2" fmla="val 13668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/>
            <a:r>
              <a:rPr lang="en-GB" sz="1600" b="1" kern="0" dirty="0">
                <a:solidFill>
                  <a:srgbClr val="253746"/>
                </a:solidFill>
              </a:rPr>
              <a:t>It’s really important to align the numbers to the right, according to their place value.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lesson ender">
            <a:hlinkClick r:id="" action="ppaction://media"/>
            <a:extLst>
              <a:ext uri="{FF2B5EF4-FFF2-40B4-BE49-F238E27FC236}">
                <a16:creationId xmlns:a16="http://schemas.microsoft.com/office/drawing/2014/main" id="{39737D2C-3CFD-4C4B-BE59-9A5629E29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8767" y="4728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2002</TotalTime>
  <Words>288</Words>
  <Application>Microsoft Office PowerPoint</Application>
  <PresentationFormat>On-screen Show (4:3)</PresentationFormat>
  <Paragraphs>55</Paragraphs>
  <Slides>3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181</cp:revision>
  <dcterms:created xsi:type="dcterms:W3CDTF">2018-09-13T11:08:58Z</dcterms:created>
  <dcterms:modified xsi:type="dcterms:W3CDTF">2020-04-07T09:37:18Z</dcterms:modified>
</cp:coreProperties>
</file>