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317" r:id="rId3"/>
    <p:sldId id="318" r:id="rId4"/>
    <p:sldId id="264" r:id="rId5"/>
    <p:sldId id="310" r:id="rId6"/>
    <p:sldId id="262" r:id="rId7"/>
    <p:sldId id="3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CED"/>
    <a:srgbClr val="0432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225CC-151F-C043-AE24-A3B577E2F36E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DA29-5B27-A548-8EB4-AEA40349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4DA29-5B27-A548-8EB4-AEA403497C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FFBC-E950-2F4D-A6F4-6C2FFB289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28ABF-0753-644F-85E8-DACF970E0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5E32-09FD-DE44-8477-238E7BA5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FA9-57DD-6540-802F-4CC6F45A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04FAF-774D-6845-89B4-D8C39038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FA14-1419-3B49-A3B3-D12191EA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F6BE2-F630-BB4F-84B9-B65F7937B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12074-D4FA-A145-A451-A16839B8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46983-87AF-4E46-9D40-9D83AE22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5A3D-3A1B-9A48-A4F4-3B648848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C174-880E-9241-868B-BC85C6960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ECA6-5827-1248-A682-277FAAC87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4718-56BB-0142-8CA4-DAAD618A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15143-8C29-E543-BA2F-59A5F7B0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C01A-66A1-5547-8A7A-0BD07320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9EFD-EF9C-154C-9689-EC06BFB1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D78-6738-1344-85CD-F786AADC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D19E5-F6F6-FD46-9EDA-083F9BE7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05AD1-016E-AC4E-BD3A-5CE14724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DDEC9-B497-834D-9FC2-14446004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655E-E8DF-7446-9340-4C6380D5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7CB8-57DB-474A-8F91-3F1F8F08A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F9BE4-72C8-A345-8CAB-182A6AF4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D72D-4485-8C46-B7A1-FDE3B0D4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7779-B2C4-7A48-89D2-DBFE70C7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B604-821C-0040-9EA7-0C3DCC7C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A202-A060-5547-B5BD-F9B2E286C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C58D0-5CA5-4949-BEE4-633888D14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C25B6-C182-F345-BD58-042089B1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7997B-2D94-C648-9B11-44D34D7F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68AB9-E1E1-244C-9B32-7122E1F9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D2EC-C44F-434A-BAF1-EFA0E74F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5A419-C67A-AD44-83AA-E54C756B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6D3F4-22D7-CB46-BA8E-8F4B57C32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C800E-5988-8245-8CAF-8B769BE1A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48B1E-988E-C945-BBE5-7768CCE13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47C21-D84B-8942-A5A2-92DEB32C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27238-35B0-554F-B44C-DAD2EAB4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6C72B-037B-4B4B-8B6D-4040A0B7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ECAB-8A9C-9646-A834-8630EA16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099E1-34A3-5947-A664-F413E8D3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3B3E1-F2AB-F34B-80D0-DE14F58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A8AD5-6ABD-0642-8486-CFA387FF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BF6C7-D23F-1E4E-AFA2-3CB3AAB3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9F758-8BAC-5E40-8BBB-2F3B5B60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9976-1F96-434A-8DF2-99F60FB4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23E1-5005-6946-AAED-36ABF112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CD4C-6685-5F4B-9823-288A1110A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4BCCD-13EE-7445-B714-171223310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F569-73A1-E54C-99FD-A41CAFB7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A54D1-01D3-9B45-BE5E-A4499C91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D54B1-B0FE-C24F-8EF8-6B62CD9D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1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25D6-B46C-7640-82C6-6B29A064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7F5F0-2FD0-A949-AFB3-D01359807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8F944-3D49-6445-9DA3-A666B6B84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4F974-8A89-FE4A-9216-712CAEC1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5FE1-72C9-B743-8FFA-27305039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A87F4-7136-5640-B7C0-7680A0CB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41049-397C-204F-958A-0AA29168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EF5B7-60B6-CF45-8669-79350A088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5367-B9AD-544A-BAE9-78F66D56D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9AEF-00AF-6E40-B2DA-8839775D77B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CF1DD-1122-DD4E-97EA-4903DEAC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0968-081A-F34A-8291-C94AAE31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6119378" y="1969034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>
              <a:solidFill>
                <a:srgbClr val="FF00FF"/>
              </a:solidFill>
            </a:endParaRPr>
          </a:p>
          <a:p>
            <a:pPr algn="ctr"/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8A593-47D5-E246-8CC9-9DA5C45262DF}"/>
              </a:ext>
            </a:extLst>
          </p:cNvPr>
          <p:cNvSpPr/>
          <p:nvPr/>
        </p:nvSpPr>
        <p:spPr>
          <a:xfrm>
            <a:off x="3163744" y="955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altLang="en-US" sz="3600" b="1" dirty="0">
                <a:solidFill>
                  <a:srgbClr val="0432FF"/>
                </a:solidFill>
              </a:rPr>
              <a:t>Can these ever be right?</a:t>
            </a:r>
            <a:br>
              <a:rPr lang="en-US" altLang="en-US" sz="1200" dirty="0">
                <a:solidFill>
                  <a:srgbClr val="4A4A4A"/>
                </a:solidFill>
                <a:latin typeface="gotham"/>
              </a:rPr>
            </a:b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" name="Speech Bubble: Rectangle with Corners Rounded 15">
            <a:extLst>
              <a:ext uri="{FF2B5EF4-FFF2-40B4-BE49-F238E27FC236}">
                <a16:creationId xmlns:a16="http://schemas.microsoft.com/office/drawing/2014/main" id="{D6432333-F121-F745-B90A-1832FA554F36}"/>
              </a:ext>
            </a:extLst>
          </p:cNvPr>
          <p:cNvSpPr/>
          <p:nvPr/>
        </p:nvSpPr>
        <p:spPr>
          <a:xfrm>
            <a:off x="1011497" y="3082274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rgbClr val="0000FF"/>
                </a:solidFill>
                <a:latin typeface="+mj-lt"/>
              </a:rPr>
              <a:t>What looks wrong with these?</a:t>
            </a:r>
            <a:endParaRPr lang="en-GB" sz="20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peech Bubble: Rectangle with Corners Rounded 15">
            <a:extLst>
              <a:ext uri="{FF2B5EF4-FFF2-40B4-BE49-F238E27FC236}">
                <a16:creationId xmlns:a16="http://schemas.microsoft.com/office/drawing/2014/main" id="{8F8864C7-8D67-4443-88C6-7B3C67530A00}"/>
              </a:ext>
            </a:extLst>
          </p:cNvPr>
          <p:cNvSpPr/>
          <p:nvPr/>
        </p:nvSpPr>
        <p:spPr>
          <a:xfrm>
            <a:off x="9073381" y="3917496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rgbClr val="0432FF"/>
                </a:solidFill>
                <a:latin typeface="+mj-lt"/>
              </a:rPr>
              <a:t>Could they ever be right?</a:t>
            </a:r>
            <a:endParaRPr lang="en-GB" sz="2000" b="1" dirty="0">
              <a:ln w="0"/>
              <a:solidFill>
                <a:srgbClr val="0432FF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B1A619-512C-984E-92B5-56B105675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610" y="803940"/>
            <a:ext cx="1239097" cy="2053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F447-3E57-EA4A-9B04-3893B641EB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610" y="4667266"/>
            <a:ext cx="1498960" cy="1423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56D6D-90C6-CB4E-BBB5-321387A05C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105" y="1402367"/>
            <a:ext cx="959170" cy="18488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4389A4-E448-E04B-B89F-1ED3722B7C03}"/>
              </a:ext>
            </a:extLst>
          </p:cNvPr>
          <p:cNvSpPr/>
          <p:nvPr/>
        </p:nvSpPr>
        <p:spPr>
          <a:xfrm>
            <a:off x="5023110" y="3244334"/>
            <a:ext cx="2145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he </a:t>
            </a:r>
            <a:r>
              <a:rPr lang="en-US" sz="4000" u="sng" dirty="0">
                <a:solidFill>
                  <a:srgbClr val="FF00FF"/>
                </a:solidFill>
              </a:rPr>
              <a:t>sit</a:t>
            </a:r>
            <a:r>
              <a:rPr lang="en-US" sz="4000" dirty="0">
                <a:solidFill>
                  <a:srgbClr val="FF00FF"/>
                </a:solidFill>
              </a:rPr>
              <a:t> still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FC6CF-0328-CC42-8D54-67AA7DAF4715}"/>
              </a:ext>
            </a:extLst>
          </p:cNvPr>
          <p:cNvSpPr/>
          <p:nvPr/>
        </p:nvSpPr>
        <p:spPr>
          <a:xfrm>
            <a:off x="3687390" y="4413035"/>
            <a:ext cx="4779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she </a:t>
            </a:r>
            <a:r>
              <a:rPr lang="en-US" sz="4000" u="sng" dirty="0">
                <a:solidFill>
                  <a:srgbClr val="FF00FF"/>
                </a:solidFill>
              </a:rPr>
              <a:t>run</a:t>
            </a:r>
            <a:r>
              <a:rPr lang="en-US" sz="4000" dirty="0">
                <a:solidFill>
                  <a:srgbClr val="FF00FF"/>
                </a:solidFill>
              </a:rPr>
              <a:t> the race again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255FE6-9DDD-D840-B8F0-8AD989ED0E35}"/>
              </a:ext>
            </a:extLst>
          </p:cNvPr>
          <p:cNvSpPr/>
          <p:nvPr/>
        </p:nvSpPr>
        <p:spPr>
          <a:xfrm>
            <a:off x="4350656" y="2161224"/>
            <a:ext cx="3537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I </a:t>
            </a:r>
            <a:r>
              <a:rPr lang="en-US" sz="4000" u="sng" dirty="0">
                <a:solidFill>
                  <a:srgbClr val="FF00FF"/>
                </a:solidFill>
              </a:rPr>
              <a:t>were</a:t>
            </a:r>
            <a:r>
              <a:rPr lang="en-US" sz="4000" dirty="0">
                <a:solidFill>
                  <a:srgbClr val="FF00FF"/>
                </a:solidFill>
              </a:rPr>
              <a:t> a teacher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95ACC0-B85A-364B-9315-645B1CB39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6590" y="5390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ECE112-7EE4-9247-BCD9-955F9BB30EA0}"/>
              </a:ext>
            </a:extLst>
          </p:cNvPr>
          <p:cNvSpPr/>
          <p:nvPr/>
        </p:nvSpPr>
        <p:spPr>
          <a:xfrm>
            <a:off x="1219200" y="464234"/>
            <a:ext cx="1016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0432FF"/>
                </a:solidFill>
                <a:effectLst/>
              </a:rPr>
              <a:t>Subjunctive Form</a:t>
            </a:r>
            <a:endParaRPr lang="en-GB" sz="3600" b="0" i="0" dirty="0">
              <a:solidFill>
                <a:srgbClr val="0432FF"/>
              </a:solidFill>
              <a:effectLst/>
            </a:endParaRPr>
          </a:p>
          <a:p>
            <a:endParaRPr lang="en-GB" b="0" i="0" dirty="0">
              <a:solidFill>
                <a:srgbClr val="4A4A4A"/>
              </a:solidFill>
              <a:effectLst/>
            </a:endParaRPr>
          </a:p>
          <a:p>
            <a:r>
              <a:rPr lang="en-GB" sz="2400" b="0" i="0" dirty="0">
                <a:solidFill>
                  <a:srgbClr val="4A4A4A"/>
                </a:solidFill>
                <a:effectLst/>
              </a:rPr>
              <a:t>The subjunctive is a verb form that is used quite rarely in </a:t>
            </a:r>
            <a:r>
              <a:rPr lang="en-GB" sz="2400" b="0" i="0" u="sng" dirty="0">
                <a:solidFill>
                  <a:srgbClr val="4A4A4A"/>
                </a:solidFill>
                <a:effectLst/>
              </a:rPr>
              <a:t>very 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formal language. </a:t>
            </a:r>
          </a:p>
          <a:p>
            <a:endParaRPr lang="en-GB" sz="2400" dirty="0">
              <a:solidFill>
                <a:srgbClr val="4A4A4A"/>
              </a:solidFill>
            </a:endParaRPr>
          </a:p>
          <a:p>
            <a:r>
              <a:rPr lang="en-GB" sz="2400" b="0" i="0" dirty="0">
                <a:solidFill>
                  <a:srgbClr val="4A4A4A"/>
                </a:solidFill>
                <a:effectLst/>
              </a:rPr>
              <a:t>It expresses something </a:t>
            </a:r>
            <a:r>
              <a:rPr lang="en-GB" sz="2400" b="1" i="0" dirty="0">
                <a:solidFill>
                  <a:srgbClr val="4A4A4A"/>
                </a:solidFill>
                <a:effectLst/>
              </a:rPr>
              <a:t>desired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or </a:t>
            </a:r>
            <a:r>
              <a:rPr lang="en-GB" sz="2400" b="1" i="0" dirty="0">
                <a:solidFill>
                  <a:srgbClr val="4A4A4A"/>
                </a:solidFill>
                <a:effectLst/>
              </a:rPr>
              <a:t>imagined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.</a:t>
            </a:r>
          </a:p>
          <a:p>
            <a:endParaRPr lang="en-GB" sz="2400" b="0" i="0" dirty="0">
              <a:solidFill>
                <a:srgbClr val="4A4A4A"/>
              </a:solidFill>
              <a:effectLst/>
            </a:endParaRPr>
          </a:p>
          <a:p>
            <a:r>
              <a:rPr lang="en-GB" sz="2400" b="0" i="0" dirty="0">
                <a:solidFill>
                  <a:srgbClr val="4A4A4A"/>
                </a:solidFill>
                <a:effectLst/>
              </a:rPr>
              <a:t>We use it about events that somebody:</a:t>
            </a:r>
          </a:p>
          <a:p>
            <a:endParaRPr lang="en-GB" sz="2400" b="0" i="0" dirty="0">
              <a:solidFill>
                <a:srgbClr val="4A4A4A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4A4A4A"/>
                </a:solidFill>
                <a:effectLst/>
              </a:rPr>
              <a:t>wants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to happen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4A4A4A"/>
                </a:solidFill>
                <a:effectLst/>
              </a:rPr>
              <a:t>anticipates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will happen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4A4A4A"/>
                </a:solidFill>
                <a:effectLst/>
              </a:rPr>
              <a:t>imagines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happening</a:t>
            </a:r>
          </a:p>
          <a:p>
            <a:endParaRPr lang="en-GB" sz="2400" b="0" i="0" dirty="0">
              <a:solidFill>
                <a:srgbClr val="4A4A4A"/>
              </a:solidFill>
              <a:effectLst/>
            </a:endParaRPr>
          </a:p>
          <a:p>
            <a:r>
              <a:rPr lang="en-GB" sz="2400" dirty="0">
                <a:solidFill>
                  <a:srgbClr val="4A4A4A"/>
                </a:solidFill>
              </a:rPr>
              <a:t>We will learn about two ways to use the subjunctive: </a:t>
            </a:r>
          </a:p>
          <a:p>
            <a:r>
              <a:rPr lang="en-GB" sz="2400" b="1" dirty="0">
                <a:solidFill>
                  <a:srgbClr val="0432FF"/>
                </a:solidFill>
              </a:rPr>
              <a:t>Requests</a:t>
            </a:r>
            <a:r>
              <a:rPr lang="en-GB" sz="2400" b="1" dirty="0">
                <a:solidFill>
                  <a:srgbClr val="4A4A4A"/>
                </a:solidFill>
              </a:rPr>
              <a:t>                </a:t>
            </a:r>
            <a:r>
              <a:rPr lang="en-GB" sz="2400" dirty="0">
                <a:solidFill>
                  <a:srgbClr val="4A4A4A"/>
                </a:solidFill>
              </a:rPr>
              <a:t>and</a:t>
            </a:r>
            <a:r>
              <a:rPr lang="en-GB" sz="2400" b="1" dirty="0">
                <a:solidFill>
                  <a:srgbClr val="4A4A4A"/>
                </a:solidFill>
              </a:rPr>
              <a:t>                 </a:t>
            </a:r>
            <a:r>
              <a:rPr lang="en-GB" sz="2400" b="1" dirty="0">
                <a:solidFill>
                  <a:srgbClr val="0432FF"/>
                </a:solidFill>
              </a:rPr>
              <a:t>If…were pattern</a:t>
            </a:r>
            <a:endParaRPr lang="en-GB" sz="2400" b="1" dirty="0">
              <a:solidFill>
                <a:srgbClr val="FF00FF"/>
              </a:solidFill>
            </a:endParaRPr>
          </a:p>
          <a:p>
            <a:endParaRPr lang="en-GB" b="0" i="0" dirty="0">
              <a:solidFill>
                <a:srgbClr val="4A4A4A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1C962-4413-7044-864F-6D10B7EC16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11" y="2359742"/>
            <a:ext cx="2913986" cy="3274142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AD9BD6-0DF7-F944-A7D4-B1F975DD4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1797" y="49310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1724527" y="1969034"/>
            <a:ext cx="89744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If </a:t>
            </a:r>
            <a:r>
              <a:rPr lang="en-US" sz="4000" dirty="0">
                <a:solidFill>
                  <a:srgbClr val="FF00FF"/>
                </a:solidFill>
              </a:rPr>
              <a:t>I were a teacher</a:t>
            </a:r>
            <a:r>
              <a:rPr lang="en-US" sz="4000" dirty="0"/>
              <a:t>, I would be kind.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We insisted that </a:t>
            </a:r>
            <a:r>
              <a:rPr lang="en-US" sz="4000" dirty="0">
                <a:solidFill>
                  <a:srgbClr val="FF00FF"/>
                </a:solidFill>
              </a:rPr>
              <a:t>he sit still</a:t>
            </a:r>
            <a:r>
              <a:rPr lang="en-US" sz="4000" dirty="0"/>
              <a:t>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She requested that </a:t>
            </a:r>
            <a:r>
              <a:rPr lang="en-US" sz="4000" dirty="0">
                <a:solidFill>
                  <a:srgbClr val="FF00FF"/>
                </a:solidFill>
              </a:rPr>
              <a:t>she run the race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8A593-47D5-E246-8CC9-9DA5C45262DF}"/>
              </a:ext>
            </a:extLst>
          </p:cNvPr>
          <p:cNvSpPr/>
          <p:nvPr/>
        </p:nvSpPr>
        <p:spPr>
          <a:xfrm>
            <a:off x="3163744" y="955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altLang="en-US" sz="3600" b="1" dirty="0">
                <a:solidFill>
                  <a:srgbClr val="0432FF"/>
                </a:solidFill>
              </a:rPr>
              <a:t>Subjunctive Form</a:t>
            </a:r>
            <a:br>
              <a:rPr lang="en-US" altLang="en-US" sz="1200" dirty="0">
                <a:solidFill>
                  <a:srgbClr val="4A4A4A"/>
                </a:solidFill>
                <a:latin typeface="gotham"/>
              </a:rPr>
            </a:b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42FD11-226A-E94D-8689-AD0A09B9A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9256" y="52297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D80FEF4-EC77-614F-B8A4-86AF7173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33" y="623180"/>
            <a:ext cx="9939867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0432FF"/>
                </a:solidFill>
                <a:effectLst/>
                <a:latin typeface="+mn-lt"/>
              </a:rPr>
              <a:t>Requests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gotham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1C6D3-8843-2843-BFAE-1F82A2FC78ED}"/>
              </a:ext>
            </a:extLst>
          </p:cNvPr>
          <p:cNvSpPr/>
          <p:nvPr/>
        </p:nvSpPr>
        <p:spPr>
          <a:xfrm>
            <a:off x="749395" y="1229628"/>
            <a:ext cx="9105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Look at these requests. </a:t>
            </a:r>
          </a:p>
          <a:p>
            <a:pPr lvl="0"/>
            <a:r>
              <a:rPr lang="en-GB" sz="2400" dirty="0"/>
              <a:t>What do you notice?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74CC5-A63D-684D-8427-61522AFCF4F9}"/>
              </a:ext>
            </a:extLst>
          </p:cNvPr>
          <p:cNvSpPr txBox="1"/>
          <p:nvPr/>
        </p:nvSpPr>
        <p:spPr>
          <a:xfrm>
            <a:off x="9258199" y="2038450"/>
            <a:ext cx="2310779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Request Verbs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ask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command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demand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insist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request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suggest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33712-EC6A-4B45-9C69-62DCD189AECC}"/>
              </a:ext>
            </a:extLst>
          </p:cNvPr>
          <p:cNvSpPr txBox="1"/>
          <p:nvPr/>
        </p:nvSpPr>
        <p:spPr>
          <a:xfrm>
            <a:off x="749395" y="2411746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ask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students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walk</a:t>
            </a:r>
            <a:r>
              <a:rPr lang="en-GB" sz="2400" i="1" dirty="0">
                <a:latin typeface="+mj-lt"/>
              </a:rPr>
              <a:t> in school.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F81FC-98BA-BC47-9D6D-9CD20F2B0395}"/>
              </a:ext>
            </a:extLst>
          </p:cNvPr>
          <p:cNvSpPr txBox="1"/>
          <p:nvPr/>
        </p:nvSpPr>
        <p:spPr>
          <a:xfrm>
            <a:off x="749395" y="3110307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demand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he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answer</a:t>
            </a:r>
            <a:r>
              <a:rPr lang="en-GB" sz="2400" i="1" dirty="0">
                <a:latin typeface="+mj-lt"/>
              </a:rPr>
              <a:t> my question.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61CD2-BC50-0140-8833-DEF1338E5ACA}"/>
              </a:ext>
            </a:extLst>
          </p:cNvPr>
          <p:cNvSpPr txBox="1"/>
          <p:nvPr/>
        </p:nvSpPr>
        <p:spPr>
          <a:xfrm>
            <a:off x="749395" y="3808868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request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doorways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be</a:t>
            </a:r>
            <a:r>
              <a:rPr lang="en-GB" sz="2400" i="1" dirty="0">
                <a:latin typeface="+mj-lt"/>
              </a:rPr>
              <a:t> kept clear.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D3799-4767-094A-BE89-0C50DFA03A86}"/>
              </a:ext>
            </a:extLst>
          </p:cNvPr>
          <p:cNvSpPr txBox="1"/>
          <p:nvPr/>
        </p:nvSpPr>
        <p:spPr>
          <a:xfrm>
            <a:off x="749395" y="4507429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Head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insists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everyone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write</a:t>
            </a:r>
            <a:r>
              <a:rPr lang="en-GB" sz="2400" i="1" dirty="0">
                <a:latin typeface="+mj-lt"/>
              </a:rPr>
              <a:t> in pen. </a:t>
            </a:r>
          </a:p>
        </p:txBody>
      </p:sp>
      <p:sp>
        <p:nvSpPr>
          <p:cNvPr id="14" name="Speech Bubble: Rectangle with Corners Rounded 15">
            <a:extLst>
              <a:ext uri="{FF2B5EF4-FFF2-40B4-BE49-F238E27FC236}">
                <a16:creationId xmlns:a16="http://schemas.microsoft.com/office/drawing/2014/main" id="{5CF75056-A877-F54E-8D06-2A6C2C360033}"/>
              </a:ext>
            </a:extLst>
          </p:cNvPr>
          <p:cNvSpPr/>
          <p:nvPr/>
        </p:nvSpPr>
        <p:spPr>
          <a:xfrm>
            <a:off x="9269088" y="524929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rgbClr val="0000FF"/>
                </a:solidFill>
                <a:latin typeface="+mj-lt"/>
              </a:rPr>
              <a:t>Verbs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in </a:t>
            </a:r>
            <a:r>
              <a:rPr lang="en-GB" sz="2000" b="1" dirty="0">
                <a:ln w="0"/>
                <a:solidFill>
                  <a:schemeClr val="tx1"/>
                </a:solidFill>
                <a:latin typeface="+mj-lt"/>
              </a:rPr>
              <a:t>simple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</a:t>
            </a:r>
            <a:r>
              <a:rPr lang="en-GB" sz="2000" b="1" dirty="0">
                <a:ln w="0"/>
                <a:solidFill>
                  <a:schemeClr val="tx1"/>
                </a:solidFill>
                <a:latin typeface="+mj-lt"/>
              </a:rPr>
              <a:t>form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(</a:t>
            </a:r>
            <a:r>
              <a:rPr lang="en-GB" sz="2000" b="1" i="1" dirty="0">
                <a:ln w="0"/>
                <a:solidFill>
                  <a:srgbClr val="FF00FF"/>
                </a:solidFill>
                <a:latin typeface="+mj-lt"/>
              </a:rPr>
              <a:t>walk, answer, be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)</a:t>
            </a:r>
            <a:endParaRPr lang="en-GB" sz="20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peech Bubble: Rectangle with Corners Rounded 15">
            <a:extLst>
              <a:ext uri="{FF2B5EF4-FFF2-40B4-BE49-F238E27FC236}">
                <a16:creationId xmlns:a16="http://schemas.microsoft.com/office/drawing/2014/main" id="{03EE0769-9E89-5247-877D-2505249E157C}"/>
              </a:ext>
            </a:extLst>
          </p:cNvPr>
          <p:cNvSpPr/>
          <p:nvPr/>
        </p:nvSpPr>
        <p:spPr>
          <a:xfrm>
            <a:off x="9258199" y="4862011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The word </a:t>
            </a:r>
            <a:r>
              <a:rPr lang="en-GB" sz="2000" b="1" i="1" u="sng" dirty="0">
                <a:ln w="0"/>
                <a:solidFill>
                  <a:schemeClr val="tx1"/>
                </a:solidFill>
                <a:latin typeface="+mj-lt"/>
              </a:rPr>
              <a:t>that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joins the parts of the sentence. </a:t>
            </a:r>
            <a:endParaRPr lang="en-GB" sz="20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BA8349-1FB9-7044-95B1-0AEE259DBD9F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84499-0720-A442-88F5-988C7AF88516}"/>
              </a:ext>
            </a:extLst>
          </p:cNvPr>
          <p:cNvSpPr txBox="1"/>
          <p:nvPr/>
        </p:nvSpPr>
        <p:spPr>
          <a:xfrm>
            <a:off x="749395" y="5228807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</a:t>
            </a:r>
            <a:r>
              <a:rPr lang="en-GB" sz="2400" i="1" dirty="0">
                <a:solidFill>
                  <a:srgbClr val="0432FF"/>
                </a:solidFill>
                <a:latin typeface="+mj-lt"/>
              </a:rPr>
              <a:t>suggest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he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listen</a:t>
            </a:r>
            <a:r>
              <a:rPr lang="en-GB" sz="2400" i="1" dirty="0">
                <a:latin typeface="+mj-lt"/>
              </a:rPr>
              <a:t> carefully to me.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992D84-FA0F-5449-8A48-3191D2EB6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3601" y="563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543" y="55104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432FF"/>
                </a:solidFill>
              </a:rPr>
              <a:t>Verbs – simple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3732" y="4429381"/>
            <a:ext cx="993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simple form </a:t>
            </a:r>
            <a:r>
              <a:rPr lang="en-GB" sz="2400" dirty="0"/>
              <a:t>of a </a:t>
            </a:r>
            <a:r>
              <a:rPr lang="en-GB" sz="2400" dirty="0">
                <a:solidFill>
                  <a:srgbClr val="0000FF"/>
                </a:solidFill>
              </a:rPr>
              <a:t>verb</a:t>
            </a:r>
            <a:r>
              <a:rPr lang="en-GB" sz="2400" dirty="0"/>
              <a:t> is the infinitive, without the word ‘to’.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  <a:latin typeface="+mj-lt"/>
              </a:rPr>
              <a:t>walk…answer…be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5966" y="5165524"/>
            <a:ext cx="10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4018" y="1103489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usually change (inflect) according to who is doing them (person)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6026" y="1605854"/>
            <a:ext cx="72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FF"/>
                </a:solidFill>
                <a:latin typeface="+mj-lt"/>
              </a:rPr>
              <a:t>I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walk…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you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walk…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he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/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she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/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it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they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08" y="2078732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…and when they happen (</a:t>
            </a:r>
            <a:r>
              <a:rPr lang="en-GB" sz="2400" b="1" dirty="0">
                <a:latin typeface="+mj-lt"/>
              </a:rPr>
              <a:t>tense</a:t>
            </a:r>
            <a:r>
              <a:rPr lang="en-GB" sz="2400" dirty="0">
                <a:latin typeface="+mj-lt"/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5551" y="2516393"/>
            <a:ext cx="72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FF"/>
                </a:solidFill>
                <a:latin typeface="+mj-lt"/>
              </a:rPr>
              <a:t>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walk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walk</a:t>
            </a:r>
            <a:r>
              <a:rPr lang="en-GB" sz="2400" b="1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551" y="3425757"/>
            <a:ext cx="72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FF"/>
                </a:solidFill>
                <a:latin typeface="+mj-lt"/>
              </a:rPr>
              <a:t>Verb: to be	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am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…you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…he/she/it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is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…they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966" y="2955720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Most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do not change very much but </a:t>
            </a:r>
            <a:r>
              <a:rPr lang="en-GB" sz="2400" i="1" dirty="0"/>
              <a:t>irregular verbs </a:t>
            </a:r>
            <a:r>
              <a:rPr lang="en-GB" sz="2400" dirty="0"/>
              <a:t>do.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551" y="3900300"/>
            <a:ext cx="75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FF"/>
                </a:solidFill>
                <a:latin typeface="+mj-lt"/>
              </a:rPr>
              <a:t>Verb: to be	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…you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were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…he/she/it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…they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were</a:t>
            </a: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122B6EAD-B1F8-0446-9FEE-9D4419D4C754}"/>
              </a:ext>
            </a:extLst>
          </p:cNvPr>
          <p:cNvSpPr/>
          <p:nvPr/>
        </p:nvSpPr>
        <p:spPr>
          <a:xfrm>
            <a:off x="1202267" y="5331700"/>
            <a:ext cx="9821333" cy="723335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In our </a:t>
            </a:r>
            <a:r>
              <a:rPr lang="en-GB" sz="2000" dirty="0">
                <a:ln w="0"/>
                <a:solidFill>
                  <a:srgbClr val="FF00FF"/>
                </a:solidFill>
              </a:rPr>
              <a:t>subjunctive </a:t>
            </a:r>
            <a:r>
              <a:rPr lang="en-GB" sz="2000" dirty="0">
                <a:ln w="0"/>
                <a:solidFill>
                  <a:schemeClr val="tx1"/>
                </a:solidFill>
              </a:rPr>
              <a:t>sentences,</a:t>
            </a:r>
            <a:r>
              <a:rPr lang="en-GB" sz="2000" dirty="0">
                <a:ln w="0"/>
                <a:solidFill>
                  <a:srgbClr val="0000FF"/>
                </a:solidFill>
              </a:rPr>
              <a:t> </a:t>
            </a:r>
            <a:r>
              <a:rPr lang="en-GB" sz="2000" dirty="0">
                <a:ln w="0"/>
                <a:solidFill>
                  <a:schemeClr val="tx1"/>
                </a:solidFill>
              </a:rPr>
              <a:t>verbs appear in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simple</a:t>
            </a:r>
            <a:r>
              <a:rPr lang="en-GB" sz="2000" dirty="0">
                <a:ln w="0"/>
                <a:solidFill>
                  <a:schemeClr val="tx1"/>
                </a:solidFill>
              </a:rPr>
              <a:t>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form. </a:t>
            </a:r>
          </a:p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The ending does not change according to person.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F6968C-33B6-FF4A-A41D-FFDD06270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0960" y="3440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uiExpand="1" build="p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06E28-5874-664C-80A2-68999C345EA9}"/>
              </a:ext>
            </a:extLst>
          </p:cNvPr>
          <p:cNvSpPr/>
          <p:nvPr/>
        </p:nvSpPr>
        <p:spPr>
          <a:xfrm>
            <a:off x="4827493" y="682053"/>
            <a:ext cx="1851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0432FF"/>
                </a:solidFill>
              </a:rPr>
              <a:t>If…were </a:t>
            </a:r>
            <a:endParaRPr lang="en-US" altLang="en-US" sz="3600" b="1" dirty="0">
              <a:solidFill>
                <a:srgbClr val="4A4A4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F431E-E3F9-F243-9E29-ACC62A69FE43}"/>
              </a:ext>
            </a:extLst>
          </p:cNvPr>
          <p:cNvSpPr/>
          <p:nvPr/>
        </p:nvSpPr>
        <p:spPr>
          <a:xfrm>
            <a:off x="749395" y="1332387"/>
            <a:ext cx="9105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Look at these sentences. </a:t>
            </a:r>
          </a:p>
          <a:p>
            <a:pPr lvl="0"/>
            <a:r>
              <a:rPr lang="en-GB" sz="2400" dirty="0"/>
              <a:t>What do you notice?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0C438-AD00-2545-9F8B-BC9572E304DF}"/>
              </a:ext>
            </a:extLst>
          </p:cNvPr>
          <p:cNvSpPr txBox="1"/>
          <p:nvPr/>
        </p:nvSpPr>
        <p:spPr>
          <a:xfrm>
            <a:off x="749395" y="2411746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would go </a:t>
            </a:r>
            <a:r>
              <a:rPr lang="en-GB" sz="2400" b="1" i="1" u="sng" dirty="0">
                <a:latin typeface="+mj-lt"/>
              </a:rPr>
              <a:t>if</a:t>
            </a:r>
            <a:r>
              <a:rPr lang="en-GB" sz="2400" i="1" dirty="0">
                <a:latin typeface="+mj-lt"/>
              </a:rPr>
              <a:t> I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younger.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67F7E-9F52-3B48-A737-FD9A39C56B47}"/>
              </a:ext>
            </a:extLst>
          </p:cNvPr>
          <p:cNvSpPr txBox="1"/>
          <p:nvPr/>
        </p:nvSpPr>
        <p:spPr>
          <a:xfrm>
            <a:off x="749395" y="3110307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If</a:t>
            </a:r>
            <a:r>
              <a:rPr lang="en-GB" sz="2400" i="1" dirty="0">
                <a:latin typeface="+mj-lt"/>
              </a:rPr>
              <a:t> he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not so mean, he would buy one.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4A315-E58C-974B-8021-0BCFF52C0FF1}"/>
              </a:ext>
            </a:extLst>
          </p:cNvPr>
          <p:cNvSpPr txBox="1"/>
          <p:nvPr/>
        </p:nvSpPr>
        <p:spPr>
          <a:xfrm>
            <a:off x="749395" y="4507429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Suppose</a:t>
            </a:r>
            <a:r>
              <a:rPr lang="en-GB" sz="2400" i="1" dirty="0">
                <a:latin typeface="+mj-lt"/>
              </a:rPr>
              <a:t> she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here. What would you say?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5A0D6-1601-8C4E-8BBB-4ABE59E649F3}"/>
              </a:ext>
            </a:extLst>
          </p:cNvPr>
          <p:cNvSpPr txBox="1"/>
          <p:nvPr/>
        </p:nvSpPr>
        <p:spPr>
          <a:xfrm>
            <a:off x="749395" y="3808868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</a:t>
            </a:r>
            <a:r>
              <a:rPr lang="en-GB" sz="2400" b="1" i="1" dirty="0">
                <a:latin typeface="+mj-lt"/>
              </a:rPr>
              <a:t>wish</a:t>
            </a:r>
            <a:r>
              <a:rPr lang="en-GB" sz="2400" i="1" dirty="0">
                <a:latin typeface="+mj-lt"/>
              </a:rPr>
              <a:t> the computer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working.</a:t>
            </a:r>
          </a:p>
        </p:txBody>
      </p:sp>
      <p:sp>
        <p:nvSpPr>
          <p:cNvPr id="12" name="Speech Bubble: Rectangle with Corners Rounded 15">
            <a:extLst>
              <a:ext uri="{FF2B5EF4-FFF2-40B4-BE49-F238E27FC236}">
                <a16:creationId xmlns:a16="http://schemas.microsoft.com/office/drawing/2014/main" id="{B3FB102F-6038-E74E-8ECD-48F42C3FB55E}"/>
              </a:ext>
            </a:extLst>
          </p:cNvPr>
          <p:cNvSpPr/>
          <p:nvPr/>
        </p:nvSpPr>
        <p:spPr>
          <a:xfrm>
            <a:off x="9224248" y="732811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Always</a:t>
            </a:r>
            <a:r>
              <a:rPr lang="en-GB" sz="2000" dirty="0">
                <a:ln w="0"/>
                <a:solidFill>
                  <a:srgbClr val="0000FF"/>
                </a:solidFill>
                <a:latin typeface="+mj-lt"/>
              </a:rPr>
              <a:t> </a:t>
            </a:r>
            <a:r>
              <a:rPr lang="en-GB" sz="2000" i="1" dirty="0">
                <a:ln w="0"/>
                <a:solidFill>
                  <a:srgbClr val="FF00FF"/>
                </a:solidFill>
                <a:latin typeface="+mj-lt"/>
              </a:rPr>
              <a:t>were </a:t>
            </a:r>
            <a:r>
              <a:rPr lang="en-GB" sz="2000" i="1" dirty="0">
                <a:ln w="0"/>
                <a:solidFill>
                  <a:schemeClr val="tx1"/>
                </a:solidFill>
                <a:latin typeface="+mj-lt"/>
              </a:rPr>
              <a:t>whoever it’s about. (Instead of </a:t>
            </a:r>
            <a:r>
              <a:rPr lang="en-GB" sz="2000" b="1" i="1" dirty="0">
                <a:ln w="0"/>
                <a:solidFill>
                  <a:schemeClr val="tx1"/>
                </a:solidFill>
                <a:latin typeface="+mj-lt"/>
              </a:rPr>
              <a:t>was</a:t>
            </a:r>
            <a:r>
              <a:rPr lang="en-GB" sz="2000" i="1" dirty="0">
                <a:ln w="0"/>
                <a:solidFill>
                  <a:schemeClr val="tx1"/>
                </a:solidFill>
                <a:latin typeface="+mj-lt"/>
              </a:rPr>
              <a:t>). Formal sounding.</a:t>
            </a:r>
            <a:endParaRPr lang="en-GB" sz="2000" b="1" i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8748-F299-9042-A6D1-B863845A16F3}"/>
              </a:ext>
            </a:extLst>
          </p:cNvPr>
          <p:cNvSpPr txBox="1"/>
          <p:nvPr/>
        </p:nvSpPr>
        <p:spPr>
          <a:xfrm>
            <a:off x="749395" y="5270810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She acts </a:t>
            </a:r>
            <a:r>
              <a:rPr lang="en-GB" sz="2400" b="1" i="1" dirty="0">
                <a:latin typeface="+mj-lt"/>
              </a:rPr>
              <a:t>as if </a:t>
            </a: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the Queen.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21D2E-A682-0A46-B625-BF7DDAB41FAE}"/>
              </a:ext>
            </a:extLst>
          </p:cNvPr>
          <p:cNvSpPr txBox="1"/>
          <p:nvPr/>
        </p:nvSpPr>
        <p:spPr>
          <a:xfrm>
            <a:off x="9218804" y="2480413"/>
            <a:ext cx="231077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if</a:t>
            </a:r>
          </a:p>
          <a:p>
            <a:pPr algn="ctr"/>
            <a:r>
              <a:rPr lang="en-GB" sz="2400" b="1" dirty="0"/>
              <a:t>as if</a:t>
            </a:r>
          </a:p>
          <a:p>
            <a:pPr algn="ctr"/>
            <a:r>
              <a:rPr lang="en-GB" sz="2400" b="1" dirty="0"/>
              <a:t>wish</a:t>
            </a:r>
          </a:p>
          <a:p>
            <a:pPr algn="ctr"/>
            <a:r>
              <a:rPr lang="en-GB" sz="2400" b="1" dirty="0"/>
              <a:t>suppose</a:t>
            </a:r>
          </a:p>
        </p:txBody>
      </p:sp>
      <p:sp>
        <p:nvSpPr>
          <p:cNvPr id="17" name="Speech Bubble: Rectangle with Corners Rounded 15">
            <a:extLst>
              <a:ext uri="{FF2B5EF4-FFF2-40B4-BE49-F238E27FC236}">
                <a16:creationId xmlns:a16="http://schemas.microsoft.com/office/drawing/2014/main" id="{229CDB91-F8BB-474D-AAD7-ABB23F67EAAA}"/>
              </a:ext>
            </a:extLst>
          </p:cNvPr>
          <p:cNvSpPr/>
          <p:nvPr/>
        </p:nvSpPr>
        <p:spPr>
          <a:xfrm>
            <a:off x="9224248" y="4503028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The sentences are about something desired or imagined</a:t>
            </a:r>
            <a:r>
              <a:rPr lang="en-GB" sz="2000" i="1" dirty="0">
                <a:ln w="0"/>
                <a:solidFill>
                  <a:schemeClr val="tx1"/>
                </a:solidFill>
                <a:latin typeface="+mj-lt"/>
              </a:rPr>
              <a:t>. </a:t>
            </a:r>
            <a:endParaRPr lang="en-GB" sz="2000" b="1" i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D8DBB0-FC86-B346-A2CE-3E50469629E5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1BADDF-2D86-CE40-9D0C-27CF9D893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6405" y="598818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7E1F53-00D7-C946-8FB7-76C044394B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6801" y="677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506437" y="1503522"/>
            <a:ext cx="469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Subjunctive form </a:t>
            </a:r>
            <a:r>
              <a:rPr lang="mr-IN" sz="2800" dirty="0">
                <a:solidFill>
                  <a:srgbClr val="0000FF"/>
                </a:solidFill>
              </a:rPr>
              <a:t>–</a:t>
            </a:r>
            <a:r>
              <a:rPr lang="en-US" sz="2800" dirty="0">
                <a:solidFill>
                  <a:srgbClr val="0000FF"/>
                </a:solidFill>
              </a:rPr>
              <a:t> very formal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8A593-47D5-E246-8CC9-9DA5C45262DF}"/>
              </a:ext>
            </a:extLst>
          </p:cNvPr>
          <p:cNvSpPr/>
          <p:nvPr/>
        </p:nvSpPr>
        <p:spPr>
          <a:xfrm>
            <a:off x="1779382" y="783712"/>
            <a:ext cx="8595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en-US" sz="3200" b="1" dirty="0">
                <a:latin typeface="Arial" panose="020B0604020202020204" pitchFamily="34" charset="0"/>
              </a:rPr>
              <a:t>We use the subjunctive in formal language.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5697532" y="1503522"/>
            <a:ext cx="595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FF"/>
                </a:solidFill>
              </a:rPr>
              <a:t>Give the same information less formally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832" y="2605179"/>
            <a:ext cx="374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would go if I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younger.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9521" y="2605179"/>
            <a:ext cx="36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I </a:t>
            </a:r>
            <a:r>
              <a:rPr lang="en-US" sz="2400" dirty="0">
                <a:solidFill>
                  <a:srgbClr val="FF00FF"/>
                </a:solidFill>
              </a:rPr>
              <a:t>was </a:t>
            </a:r>
            <a:r>
              <a:rPr lang="en-US" sz="2400" dirty="0"/>
              <a:t>younger, I would go.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0832" y="3284008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I’d tell her if I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you.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8956" y="3099342"/>
            <a:ext cx="420905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We don’t say, “if I was you’ even when speaking informally!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832" y="3931110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not as if I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always late!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973" y="2026742"/>
            <a:ext cx="211703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Formal: use ‘were’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5651" y="2026742"/>
            <a:ext cx="215535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Informal: use ‘was’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0832" y="4566509"/>
            <a:ext cx="42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she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here </a:t>
            </a:r>
            <a:r>
              <a:rPr lang="mr-IN" sz="2400" dirty="0"/>
              <a:t>–</a:t>
            </a:r>
            <a:r>
              <a:rPr lang="en-US" sz="2400" dirty="0"/>
              <a:t> what would you say then?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9893" y="5569495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wish that I </a:t>
            </a:r>
            <a:r>
              <a:rPr lang="en-US" sz="2400" dirty="0">
                <a:solidFill>
                  <a:srgbClr val="0000FF"/>
                </a:solidFill>
              </a:rPr>
              <a:t>weren’t</a:t>
            </a:r>
            <a:r>
              <a:rPr lang="en-US" sz="2400" dirty="0"/>
              <a:t> so slow!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9521" y="4014553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not as if I </a:t>
            </a:r>
            <a:r>
              <a:rPr lang="en-US" sz="2400" dirty="0">
                <a:solidFill>
                  <a:srgbClr val="FF00FF"/>
                </a:solidFill>
              </a:rPr>
              <a:t>was</a:t>
            </a:r>
            <a:r>
              <a:rPr lang="en-US" sz="2400" dirty="0"/>
              <a:t> always late!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7776" y="4523365"/>
            <a:ext cx="42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she </a:t>
            </a:r>
            <a:r>
              <a:rPr lang="en-US" sz="2400" dirty="0">
                <a:solidFill>
                  <a:srgbClr val="FF00FF"/>
                </a:solidFill>
              </a:rPr>
              <a:t>was</a:t>
            </a:r>
            <a:r>
              <a:rPr lang="en-US" sz="2400" dirty="0"/>
              <a:t> right here </a:t>
            </a:r>
            <a:r>
              <a:rPr lang="mr-IN" sz="2400" dirty="0"/>
              <a:t>–</a:t>
            </a:r>
            <a:r>
              <a:rPr lang="en-US" sz="2400" dirty="0"/>
              <a:t> what would you say then?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9688" y="5491062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wish that I</a:t>
            </a:r>
            <a:r>
              <a:rPr lang="en-US" sz="2400" dirty="0">
                <a:solidFill>
                  <a:srgbClr val="FF00FF"/>
                </a:solidFill>
              </a:rPr>
              <a:t> wasn’t </a:t>
            </a:r>
            <a:r>
              <a:rPr lang="en-US" sz="2400" dirty="0"/>
              <a:t>so slow! </a:t>
            </a:r>
          </a:p>
        </p:txBody>
      </p:sp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F0163E1-66C0-704D-AE8D-D74A7562E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8948" y="5289349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C982B91-ADF8-5C45-B1EB-68F1E1D77C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5707" y="52893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3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6" grpId="0"/>
      <p:bldP spid="4" grpId="0"/>
      <p:bldP spid="7" grpId="0"/>
      <p:bldP spid="8" grpId="0"/>
      <p:bldP spid="9" grpId="0" animBg="1"/>
      <p:bldP spid="10" grpId="0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487</Words>
  <Application>Microsoft Macintosh PowerPoint</Application>
  <PresentationFormat>Widescreen</PresentationFormat>
  <Paragraphs>86</Paragraphs>
  <Slides>7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Jonathan Gower</cp:lastModifiedBy>
  <cp:revision>34</cp:revision>
  <dcterms:created xsi:type="dcterms:W3CDTF">2018-07-20T16:07:30Z</dcterms:created>
  <dcterms:modified xsi:type="dcterms:W3CDTF">2020-04-03T14:03:41Z</dcterms:modified>
</cp:coreProperties>
</file>