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86" r:id="rId3"/>
    <p:sldId id="287" r:id="rId4"/>
    <p:sldId id="288" r:id="rId5"/>
  </p:sldIdLst>
  <p:sldSz cx="12192000" cy="6858000"/>
  <p:notesSz cx="6858000" cy="9144000"/>
  <p:custShowLst>
    <p:custShow name="Custom Show 1" id="0">
      <p:sldLst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3366FF"/>
    <a:srgbClr val="0000FF"/>
    <a:srgbClr val="5B9BD5"/>
    <a:srgbClr val="990099"/>
    <a:srgbClr val="FFABFF"/>
    <a:srgbClr val="FF81FF"/>
    <a:srgbClr val="9E9EBE"/>
    <a:srgbClr val="FFAFD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286" autoAdjust="0"/>
  </p:normalViewPr>
  <p:slideViewPr>
    <p:cSldViewPr snapToGrid="0">
      <p:cViewPr varScale="1">
        <p:scale>
          <a:sx n="117" d="100"/>
          <a:sy n="117" d="100"/>
        </p:scale>
        <p:origin x="176" y="248"/>
      </p:cViewPr>
      <p:guideLst>
        <p:guide orient="horz" pos="2772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8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09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.m4a"/><Relationship Id="rId7" Type="http://schemas.openxmlformats.org/officeDocument/2006/relationships/notesSlide" Target="../notesSlides/notesSlide1.xm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4a"/><Relationship Id="rId4" Type="http://schemas.microsoft.com/office/2007/relationships/media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29" y="727788"/>
            <a:ext cx="10801288" cy="65449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Expanding</a:t>
            </a:r>
            <a:r>
              <a:rPr lang="en-GB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3600" b="1" dirty="0">
                <a:latin typeface="+mn-lt"/>
              </a:rPr>
              <a:t>Noun Phrases </a:t>
            </a:r>
            <a:r>
              <a:rPr lang="en-GB" sz="3600" dirty="0">
                <a:latin typeface="+mn-lt"/>
                <a:cs typeface="Arial" panose="020B0604020202020204" pitchFamily="34" charset="0"/>
              </a:rPr>
              <a:t>using</a:t>
            </a:r>
            <a:r>
              <a:rPr lang="en-GB" sz="3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en-GB" sz="3600" dirty="0">
                <a:solidFill>
                  <a:srgbClr val="7030A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repositional Phrases</a:t>
            </a:r>
            <a:endParaRPr lang="en-GB" sz="3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533FF-000C-498A-8D04-BEABA90A6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9" t="66986" r="52576"/>
          <a:stretch/>
        </p:blipFill>
        <p:spPr>
          <a:xfrm>
            <a:off x="648929" y="2598002"/>
            <a:ext cx="2512354" cy="22652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26A634-C266-47BB-B15D-662016D11EE9}"/>
              </a:ext>
            </a:extLst>
          </p:cNvPr>
          <p:cNvSpPr/>
          <p:nvPr/>
        </p:nvSpPr>
        <p:spPr>
          <a:xfrm>
            <a:off x="3582649" y="4601611"/>
            <a:ext cx="709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</a:t>
            </a:r>
            <a:r>
              <a:rPr lang="en-GB" sz="2800" i="1" u="sng" dirty="0">
                <a:latin typeface="+mj-lt"/>
              </a:rPr>
              <a:t>bear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7030A0"/>
                </a:solidFill>
                <a:latin typeface="+mj-lt"/>
              </a:rPr>
              <a:t>with a rather helpful magnifying glass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161DF-0490-4087-800E-D62E04F540E9}"/>
              </a:ext>
            </a:extLst>
          </p:cNvPr>
          <p:cNvSpPr/>
          <p:nvPr/>
        </p:nvSpPr>
        <p:spPr>
          <a:xfrm>
            <a:off x="1351365" y="1728534"/>
            <a:ext cx="989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We can expand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phrases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adjectives, adverbs and determiners. 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01489-DCC7-4262-8560-112B92125871}"/>
              </a:ext>
            </a:extLst>
          </p:cNvPr>
          <p:cNvSpPr/>
          <p:nvPr/>
        </p:nvSpPr>
        <p:spPr>
          <a:xfrm>
            <a:off x="4182255" y="2478798"/>
            <a:ext cx="5295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rather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ingenious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detective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bear</a:t>
            </a:r>
            <a:r>
              <a:rPr lang="en-GB" sz="2800" i="1" dirty="0">
                <a:latin typeface="+mj-lt"/>
              </a:rPr>
              <a:t> </a:t>
            </a:r>
            <a:endParaRPr lang="en-GB" sz="28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312C1-9DFB-4156-BE62-A5B2407B1881}"/>
              </a:ext>
            </a:extLst>
          </p:cNvPr>
          <p:cNvSpPr/>
          <p:nvPr/>
        </p:nvSpPr>
        <p:spPr>
          <a:xfrm>
            <a:off x="3161283" y="3290617"/>
            <a:ext cx="855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We can also expand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phrases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prepositional phrase after the head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599E9E-F774-4949-9C70-8EE48A58D9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06281" y="5317412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CE533B-7AD9-9644-B807-8B27BEC8423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8164" y="531741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4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5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1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Prepositions 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</a:rPr>
              <a:t>Prepositions </a:t>
            </a:r>
            <a:r>
              <a:rPr lang="en-GB" sz="2800" dirty="0"/>
              <a:t>tell us how words are related.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48459" y="1978011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3210" y="2445232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967" y="2626337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8711" y="5193806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7386" y="3961742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2282" y="312765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8894" y="3555223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58591" y="4423407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76791" y="4059341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54641" y="3001225"/>
            <a:ext cx="256131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  <a:r>
              <a:rPr lang="en-GB" sz="2400" dirty="0"/>
              <a:t> are useful for adding extra information about a </a:t>
            </a:r>
            <a:r>
              <a:rPr lang="en-GB" sz="2400" b="1" dirty="0"/>
              <a:t>noun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85661" y="272252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02593" y="2291028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3503" y="469182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0417" y="4175008"/>
            <a:ext cx="49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4930" y="3198167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8667287-EF5F-5F43-ACF9-BC46BDD48F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3709" y="522618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4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4" grpId="0"/>
      <p:bldP spid="19" grpId="0"/>
      <p:bldP spid="20" grpId="0"/>
      <p:bldP spid="23" grpId="0"/>
      <p:bldP spid="25" grpId="0"/>
      <p:bldP spid="30" grpId="0"/>
      <p:bldP spid="32" grpId="0"/>
      <p:bldP spid="36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610196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Expanded Noun Phrases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0" y="2461708"/>
            <a:ext cx="371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old, cloudy </a:t>
            </a:r>
            <a:r>
              <a:rPr lang="en-GB" sz="2800" u="sng" dirty="0"/>
              <a:t>bottle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7850" y="3429000"/>
            <a:ext cx="2561315" cy="2308324"/>
          </a:xfrm>
          <a:prstGeom prst="rect">
            <a:avLst/>
          </a:prstGeom>
          <a:solidFill>
            <a:srgbClr val="BA8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</a:t>
            </a:r>
          </a:p>
          <a:p>
            <a:pPr algn="ctr"/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below, between, inside, next to, over, by, 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11" y="2993279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an old, cloudy </a:t>
            </a:r>
            <a:r>
              <a:rPr lang="en-GB" sz="2800" u="sng" dirty="0">
                <a:latin typeface="+mj-lt"/>
              </a:rPr>
              <a:t>bottle</a:t>
            </a:r>
            <a:r>
              <a:rPr lang="en-GB" sz="2800" dirty="0">
                <a:latin typeface="+mj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j-lt"/>
              </a:rPr>
              <a:t>with</a:t>
            </a:r>
            <a:r>
              <a:rPr lang="en-GB" sz="2800" dirty="0">
                <a:solidFill>
                  <a:srgbClr val="7030A0"/>
                </a:solidFill>
                <a:latin typeface="+mj-lt"/>
              </a:rPr>
              <a:t> a message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611" y="3516499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an old, cloudy </a:t>
            </a:r>
            <a:r>
              <a:rPr lang="en-GB" sz="2800" u="sng" dirty="0">
                <a:latin typeface="+mj-lt"/>
              </a:rPr>
              <a:t>bottle</a:t>
            </a:r>
            <a:r>
              <a:rPr lang="en-GB" sz="2800" dirty="0">
                <a:latin typeface="+mj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j-lt"/>
              </a:rPr>
              <a:t>on</a:t>
            </a:r>
            <a:r>
              <a:rPr lang="en-GB" sz="2800" dirty="0">
                <a:solidFill>
                  <a:srgbClr val="7030A0"/>
                </a:solidFill>
                <a:latin typeface="+mj-lt"/>
              </a:rPr>
              <a:t> the beach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611" y="4093794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an old, cloudy </a:t>
            </a:r>
            <a:r>
              <a:rPr lang="en-GB" sz="2800" u="sng" dirty="0">
                <a:latin typeface="+mj-lt"/>
              </a:rPr>
              <a:t>bottle</a:t>
            </a:r>
            <a:r>
              <a:rPr lang="en-GB" sz="2800" dirty="0">
                <a:latin typeface="+mj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j-lt"/>
              </a:rPr>
              <a:t>from</a:t>
            </a:r>
            <a:r>
              <a:rPr lang="en-GB" sz="2800" dirty="0">
                <a:solidFill>
                  <a:srgbClr val="7030A0"/>
                </a:solidFill>
                <a:latin typeface="+mj-lt"/>
              </a:rPr>
              <a:t> foreign shores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558" y="5535740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solidFill>
                  <a:srgbClr val="7030A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 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D9C1A2C-F478-904D-B8E7-450150B2C0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4715" y="191051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2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5" grpId="0" uiExpand="1" build="p"/>
      <p:bldP spid="9" grpId="0" animBg="1"/>
      <p:bldP spid="10" grpId="0" uiExpand="1" build="p"/>
      <p:bldP spid="11" grpId="0" uiExpand="1" build="p"/>
      <p:bldP spid="12" grpId="0" uiExpand="1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Building Expanded Noun Phrases </a:t>
            </a: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0" y="1807026"/>
            <a:ext cx="53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old and crumpled treasure </a:t>
            </a:r>
            <a:r>
              <a:rPr lang="en-GB" sz="2800" u="sng" dirty="0"/>
              <a:t>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7850" y="3429000"/>
            <a:ext cx="2561315" cy="2308324"/>
          </a:xfrm>
          <a:prstGeom prst="rect">
            <a:avLst/>
          </a:prstGeom>
          <a:solidFill>
            <a:srgbClr val="BA8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</a:t>
            </a:r>
          </a:p>
          <a:p>
            <a:pPr algn="ctr"/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below, between, inside, next to, over, by, 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11" y="2393774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wooden </a:t>
            </a:r>
            <a:r>
              <a:rPr lang="en-GB" sz="2800" u="sng" dirty="0"/>
              <a:t>planks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611" y="2861817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gold </a:t>
            </a:r>
            <a:r>
              <a:rPr lang="en-GB" sz="2800" u="sng" dirty="0"/>
              <a:t>coin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610" y="5529789"/>
            <a:ext cx="801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Choose a noun phrase. Expand it using a preposition.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611" y="3439112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slimy </a:t>
            </a:r>
            <a:r>
              <a:rPr lang="en-GB" sz="2800" u="sng" dirty="0"/>
              <a:t>seaweed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9954" y="1796547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bri Light"/>
              </a:rPr>
              <a:t>in</a:t>
            </a:r>
            <a:r>
              <a:rPr lang="en-GB" sz="2800" dirty="0">
                <a:solidFill>
                  <a:srgbClr val="7030A0"/>
                </a:solidFill>
                <a:latin typeface="Calibri Light"/>
              </a:rPr>
              <a:t> the trunk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641797" y="2396400"/>
            <a:ext cx="3082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bri Light"/>
              </a:rPr>
              <a:t>from</a:t>
            </a:r>
            <a:r>
              <a:rPr lang="en-GB" sz="2800" dirty="0">
                <a:solidFill>
                  <a:srgbClr val="7030A0"/>
                </a:solidFill>
                <a:latin typeface="Calibri Light"/>
              </a:rPr>
              <a:t> a wrecked ship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410895" y="2873743"/>
            <a:ext cx="3357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bri Light"/>
              </a:rPr>
              <a:t>with</a:t>
            </a:r>
            <a:r>
              <a:rPr lang="en-GB" sz="2800" dirty="0">
                <a:solidFill>
                  <a:srgbClr val="7030A0"/>
                </a:solidFill>
                <a:latin typeface="Calibri Light"/>
              </a:rPr>
              <a:t> strange markings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016384" y="3448256"/>
            <a:ext cx="2592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libri Light"/>
              </a:rPr>
              <a:t>below</a:t>
            </a:r>
            <a:r>
              <a:rPr lang="en-GB" sz="2800" dirty="0">
                <a:solidFill>
                  <a:srgbClr val="7030A0"/>
                </a:solidFill>
                <a:latin typeface="Calibri Light"/>
              </a:rPr>
              <a:t> the waves</a:t>
            </a:r>
            <a:endParaRPr lang="en-GB" dirty="0"/>
          </a:p>
        </p:txBody>
      </p:sp>
      <p:sp>
        <p:nvSpPr>
          <p:cNvPr id="18" name="Rounded Rectangular Callout 2"/>
          <p:cNvSpPr/>
          <p:nvPr/>
        </p:nvSpPr>
        <p:spPr>
          <a:xfrm>
            <a:off x="790463" y="687178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Examples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A5C731-F1AC-1F49-9996-15DF029199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2263" y="176045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82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10" grpId="0" uiExpand="1" build="p"/>
      <p:bldP spid="11" grpId="0" uiExpand="1" build="p"/>
      <p:bldP spid="13" grpId="0" build="p"/>
      <p:bldP spid="14" grpId="0" uiExpand="1" build="p"/>
      <p:bldP spid="6" grpId="0"/>
      <p:bldP spid="15" grpId="0"/>
      <p:bldP spid="16" grpId="0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1|17.3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2|0.2|0.1|0.3|0.2|0.3|0.2|0.2|0.3|0.2|0.3|0.3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1|1.4|3.3|26.5|5.2|12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5|1.6|1.6|1.9|24.9|1.1|4.5|4.3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232</Words>
  <Application>Microsoft Macintosh PowerPoint</Application>
  <PresentationFormat>Widescreen</PresentationFormat>
  <Paragraphs>55</Paragraphs>
  <Slides>4</Slides>
  <Notes>4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Expanding Noun Phrases using Prepositional Phrases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Jonathan Gower</cp:lastModifiedBy>
  <cp:revision>20</cp:revision>
  <dcterms:created xsi:type="dcterms:W3CDTF">2018-11-27T19:30:09Z</dcterms:created>
  <dcterms:modified xsi:type="dcterms:W3CDTF">2020-03-26T15:51:16Z</dcterms:modified>
</cp:coreProperties>
</file>