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4" r:id="rId5"/>
    <p:sldId id="276" r:id="rId6"/>
    <p:sldId id="29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6" r:id="rId16"/>
    <p:sldId id="295" r:id="rId17"/>
    <p:sldId id="289" r:id="rId18"/>
    <p:sldId id="290" r:id="rId19"/>
    <p:sldId id="299" r:id="rId20"/>
    <p:sldId id="291" r:id="rId21"/>
    <p:sldId id="294" r:id="rId22"/>
    <p:sldId id="293" r:id="rId23"/>
    <p:sldId id="297" r:id="rId24"/>
    <p:sldId id="298" r:id="rId25"/>
    <p:sldId id="300" r:id="rId26"/>
    <p:sldId id="266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286" autoAdjust="0"/>
  </p:normalViewPr>
  <p:slideViewPr>
    <p:cSldViewPr showGuides="1">
      <p:cViewPr varScale="1">
        <p:scale>
          <a:sx n="90" d="100"/>
          <a:sy n="90" d="100"/>
        </p:scale>
        <p:origin x="928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10/3/18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10/3/18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10/3/18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10/3/18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10/3/18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10/3/18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10/3/18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10/3/18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10/3/18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10/3/18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10/3/18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onicsplay.co.uk/" TargetMode="External"/><Relationship Id="rId3" Type="http://schemas.openxmlformats.org/officeDocument/2006/relationships/hyperlink" Target="http://www.letters-and-sounds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Reading and Phonics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Charlotte Hampson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Alternate pronunciations for known letters are introduced</a:t>
            </a:r>
          </a:p>
          <a:p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(fin, find), o (hot, cold), c (cat, cent), g (got, giant), u (but, put), ow (cow, blow), </a:t>
            </a:r>
            <a:r>
              <a:rPr lang="en-GB" dirty="0" err="1" smtClean="0"/>
              <a:t>ie</a:t>
            </a:r>
            <a:r>
              <a:rPr lang="en-GB" dirty="0" smtClean="0"/>
              <a:t> (tie, field), </a:t>
            </a:r>
            <a:r>
              <a:rPr lang="en-GB" dirty="0" err="1" smtClean="0"/>
              <a:t>ea</a:t>
            </a:r>
            <a:r>
              <a:rPr lang="en-GB" dirty="0" smtClean="0"/>
              <a:t> (eat, bread), </a:t>
            </a:r>
            <a:r>
              <a:rPr lang="en-GB" dirty="0" err="1" smtClean="0"/>
              <a:t>er</a:t>
            </a:r>
            <a:r>
              <a:rPr lang="en-GB" dirty="0" smtClean="0"/>
              <a:t> (farmer, her), a (hat, what), y (yes, by, very), </a:t>
            </a:r>
            <a:r>
              <a:rPr lang="en-GB" dirty="0" err="1" smtClean="0"/>
              <a:t>ch</a:t>
            </a:r>
            <a:r>
              <a:rPr lang="en-GB" dirty="0" smtClean="0"/>
              <a:t> (chin, school, chef), </a:t>
            </a:r>
            <a:r>
              <a:rPr lang="en-GB" dirty="0" err="1" smtClean="0"/>
              <a:t>ou</a:t>
            </a:r>
            <a:r>
              <a:rPr lang="en-GB" dirty="0" smtClean="0"/>
              <a:t> (out, shoulder, could, you)</a:t>
            </a:r>
          </a:p>
        </p:txBody>
      </p:sp>
    </p:spTree>
    <p:extLst>
      <p:ext uri="{BB962C8B-B14F-4D97-AF65-F5344CB8AC3E}">
        <p14:creationId xmlns:p14="http://schemas.microsoft.com/office/powerpoint/2010/main" val="17458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 Phonics Screening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Takes place towards the end of year 1</a:t>
            </a:r>
          </a:p>
          <a:p>
            <a:r>
              <a:rPr lang="en-GB" dirty="0"/>
              <a:t> </a:t>
            </a:r>
            <a:r>
              <a:rPr lang="en-GB" dirty="0" smtClean="0"/>
              <a:t>the check assess </a:t>
            </a:r>
            <a:r>
              <a:rPr lang="en-GB" dirty="0" err="1" smtClean="0"/>
              <a:t>childrens</a:t>
            </a:r>
            <a:r>
              <a:rPr lang="en-GB" dirty="0" smtClean="0"/>
              <a:t> ability to decode words</a:t>
            </a:r>
          </a:p>
          <a:p>
            <a:r>
              <a:rPr lang="en-GB" dirty="0"/>
              <a:t> </a:t>
            </a:r>
            <a:r>
              <a:rPr lang="en-GB" dirty="0" smtClean="0"/>
              <a:t>The children read 40 words. Some are real words, the others are nonsense words.</a:t>
            </a:r>
          </a:p>
          <a:p>
            <a:r>
              <a:rPr lang="en-GB" dirty="0"/>
              <a:t> </a:t>
            </a:r>
            <a:r>
              <a:rPr lang="en-GB" dirty="0" smtClean="0"/>
              <a:t>We practise these a lot over the year by playing games such as buried treasure, </a:t>
            </a:r>
            <a:r>
              <a:rPr lang="en-GB" dirty="0" err="1" smtClean="0"/>
              <a:t>obb</a:t>
            </a:r>
            <a:r>
              <a:rPr lang="en-GB" dirty="0" smtClean="0"/>
              <a:t> and bob</a:t>
            </a:r>
          </a:p>
        </p:txBody>
      </p:sp>
    </p:spTree>
    <p:extLst>
      <p:ext uri="{BB962C8B-B14F-4D97-AF65-F5344CB8AC3E}">
        <p14:creationId xmlns:p14="http://schemas.microsoft.com/office/powerpoint/2010/main" val="25668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Reception: Tricky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Each phase introduces tricky words that cannot be sounded out</a:t>
            </a:r>
          </a:p>
          <a:p>
            <a:r>
              <a:rPr lang="en-GB" dirty="0" smtClean="0"/>
              <a:t>Children will be expected to learn these words and read them fluently</a:t>
            </a:r>
          </a:p>
          <a:p>
            <a:r>
              <a:rPr lang="en-GB" dirty="0"/>
              <a:t> </a:t>
            </a:r>
            <a:r>
              <a:rPr lang="en-GB" dirty="0" smtClean="0"/>
              <a:t>Tricky words are essential to fluency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7084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1: Common exception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Children will learn these over the year </a:t>
            </a:r>
          </a:p>
          <a:p>
            <a:r>
              <a:rPr lang="en-GB" dirty="0" smtClean="0"/>
              <a:t>Children are expected to be able to read and write them (with correct spellings) by the end of year 1</a:t>
            </a:r>
          </a:p>
          <a:p>
            <a:r>
              <a:rPr lang="en-GB" dirty="0"/>
              <a:t> </a:t>
            </a:r>
            <a:r>
              <a:rPr lang="en-GB" dirty="0" smtClean="0"/>
              <a:t>Certificates will be awarded in assembly once they accomplish both the reading and writing phase</a:t>
            </a:r>
          </a:p>
        </p:txBody>
      </p:sp>
    </p:spTree>
    <p:extLst>
      <p:ext uri="{BB962C8B-B14F-4D97-AF65-F5344CB8AC3E}">
        <p14:creationId xmlns:p14="http://schemas.microsoft.com/office/powerpoint/2010/main" val="31658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at Great Staughton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1:1 reading (we try to read with your child once per week)</a:t>
            </a:r>
          </a:p>
          <a:p>
            <a:r>
              <a:rPr lang="en-GB" dirty="0"/>
              <a:t> </a:t>
            </a:r>
            <a:r>
              <a:rPr lang="en-GB" dirty="0" smtClean="0"/>
              <a:t>Guided reading</a:t>
            </a:r>
          </a:p>
          <a:p>
            <a:r>
              <a:rPr lang="en-GB" dirty="0"/>
              <a:t> </a:t>
            </a:r>
            <a:r>
              <a:rPr lang="en-GB" dirty="0" smtClean="0"/>
              <a:t>Shared reading</a:t>
            </a:r>
          </a:p>
          <a:p>
            <a:r>
              <a:rPr lang="en-GB" dirty="0"/>
              <a:t> </a:t>
            </a:r>
            <a:r>
              <a:rPr lang="en-GB" dirty="0" smtClean="0"/>
              <a:t>Independent reading</a:t>
            </a:r>
          </a:p>
          <a:p>
            <a:r>
              <a:rPr lang="en-GB" dirty="0"/>
              <a:t> </a:t>
            </a:r>
            <a:r>
              <a:rPr lang="en-GB" dirty="0" smtClean="0"/>
              <a:t>Library visits on a Friday</a:t>
            </a:r>
          </a:p>
        </p:txBody>
      </p:sp>
    </p:spTree>
    <p:extLst>
      <p:ext uri="{BB962C8B-B14F-4D97-AF65-F5344CB8AC3E}">
        <p14:creationId xmlns:p14="http://schemas.microsoft.com/office/powerpoint/2010/main" val="38109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1:1 reading of school book</a:t>
            </a:r>
          </a:p>
          <a:p>
            <a:r>
              <a:rPr lang="en-GB" dirty="0"/>
              <a:t> </a:t>
            </a:r>
            <a:r>
              <a:rPr lang="en-GB" dirty="0" smtClean="0"/>
              <a:t>Sharing books for pleasure</a:t>
            </a:r>
          </a:p>
          <a:p>
            <a:r>
              <a:rPr lang="en-GB" dirty="0"/>
              <a:t> </a:t>
            </a:r>
            <a:r>
              <a:rPr lang="en-GB" dirty="0" smtClean="0"/>
              <a:t>Bedtime stories</a:t>
            </a:r>
          </a:p>
          <a:p>
            <a:r>
              <a:rPr lang="en-GB" dirty="0"/>
              <a:t> </a:t>
            </a:r>
            <a:r>
              <a:rPr lang="en-GB" dirty="0" smtClean="0"/>
              <a:t>Sharing newspapers, magazines and non-fiction texts</a:t>
            </a:r>
          </a:p>
        </p:txBody>
      </p:sp>
    </p:spTree>
    <p:extLst>
      <p:ext uri="{BB962C8B-B14F-4D97-AF65-F5344CB8AC3E}">
        <p14:creationId xmlns:p14="http://schemas.microsoft.com/office/powerpoint/2010/main" val="19140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Children begin with picture books</a:t>
            </a:r>
          </a:p>
          <a:p>
            <a:r>
              <a:rPr lang="en-GB" dirty="0"/>
              <a:t> </a:t>
            </a:r>
            <a:r>
              <a:rPr lang="en-GB" dirty="0" smtClean="0"/>
              <a:t>Children are moved up the book bands when they are ready – we will assess your child regularly</a:t>
            </a:r>
          </a:p>
          <a:p>
            <a:r>
              <a:rPr lang="en-GB" dirty="0"/>
              <a:t> </a:t>
            </a:r>
            <a:r>
              <a:rPr lang="en-GB" dirty="0" smtClean="0"/>
              <a:t>Learning tricky / common exception words will increase fluency and confidence </a:t>
            </a:r>
            <a:r>
              <a:rPr lang="en-GB" smtClean="0"/>
              <a:t>when reading</a:t>
            </a:r>
          </a:p>
        </p:txBody>
      </p:sp>
    </p:spTree>
    <p:extLst>
      <p:ext uri="{BB962C8B-B14F-4D97-AF65-F5344CB8AC3E}">
        <p14:creationId xmlns:p14="http://schemas.microsoft.com/office/powerpoint/2010/main" val="127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Book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Book talk refers to the discussion you might have about a book</a:t>
            </a:r>
          </a:p>
          <a:p>
            <a:r>
              <a:rPr lang="en-GB" dirty="0"/>
              <a:t> </a:t>
            </a:r>
            <a:r>
              <a:rPr lang="en-GB" dirty="0" smtClean="0"/>
              <a:t>Look at the front cover, the title, the pictures</a:t>
            </a:r>
          </a:p>
          <a:p>
            <a:r>
              <a:rPr lang="en-GB" dirty="0"/>
              <a:t> </a:t>
            </a:r>
            <a:r>
              <a:rPr lang="en-GB" dirty="0" smtClean="0"/>
              <a:t>Discuss what you think the book might be about</a:t>
            </a:r>
          </a:p>
          <a:p>
            <a:r>
              <a:rPr lang="en-GB" dirty="0"/>
              <a:t> </a:t>
            </a:r>
            <a:r>
              <a:rPr lang="en-GB" dirty="0" smtClean="0"/>
              <a:t>Who are the characters?</a:t>
            </a:r>
          </a:p>
          <a:p>
            <a:r>
              <a:rPr lang="en-GB" dirty="0"/>
              <a:t> </a:t>
            </a:r>
            <a:r>
              <a:rPr lang="en-GB" dirty="0" smtClean="0"/>
              <a:t>What might happen? How do you know?</a:t>
            </a:r>
          </a:p>
          <a:p>
            <a:r>
              <a:rPr lang="en-GB" dirty="0"/>
              <a:t> </a:t>
            </a:r>
            <a:r>
              <a:rPr lang="en-GB" dirty="0" smtClean="0"/>
              <a:t>Retell the story in your own words</a:t>
            </a:r>
          </a:p>
        </p:txBody>
      </p:sp>
    </p:spTree>
    <p:extLst>
      <p:ext uri="{BB962C8B-B14F-4D97-AF65-F5344CB8AC3E}">
        <p14:creationId xmlns:p14="http://schemas.microsoft.com/office/powerpoint/2010/main" val="377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if my child is stuck?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Don’t let them struggle for too long – count to three and help them by: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Encouraging them to look at the pictures</a:t>
            </a:r>
          </a:p>
          <a:p>
            <a:pPr lvl="1"/>
            <a:r>
              <a:rPr lang="en-GB" dirty="0" smtClean="0"/>
              <a:t>Ask what the word starts with</a:t>
            </a:r>
          </a:p>
          <a:p>
            <a:pPr lvl="1"/>
            <a:r>
              <a:rPr lang="en-GB" dirty="0" smtClean="0"/>
              <a:t>Re-read the sentence up to the part where your child is stuck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Write the word down and ask your child to add </a:t>
            </a:r>
            <a:r>
              <a:rPr lang="en-GB" b="1" dirty="0" smtClean="0"/>
              <a:t>sound buttons</a:t>
            </a:r>
            <a:r>
              <a:rPr lang="en-GB" dirty="0" smtClean="0"/>
              <a:t>. 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Give the child the word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Write any words your child struggles with and needs to learn in their reading diary</a:t>
            </a:r>
          </a:p>
        </p:txBody>
      </p:sp>
    </p:spTree>
    <p:extLst>
      <p:ext uri="{BB962C8B-B14F-4D97-AF65-F5344CB8AC3E}">
        <p14:creationId xmlns:p14="http://schemas.microsoft.com/office/powerpoint/2010/main" val="36588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 Practise little and often</a:t>
            </a:r>
          </a:p>
          <a:p>
            <a:r>
              <a:rPr lang="en-GB" dirty="0"/>
              <a:t> </a:t>
            </a:r>
            <a:r>
              <a:rPr lang="en-GB" dirty="0" smtClean="0"/>
              <a:t>Practise with flashcards and games</a:t>
            </a:r>
          </a:p>
          <a:p>
            <a:r>
              <a:rPr lang="en-GB" dirty="0"/>
              <a:t> </a:t>
            </a:r>
            <a:r>
              <a:rPr lang="en-GB" dirty="0" smtClean="0"/>
              <a:t>Discuss the world and children's experiences to gain new vocabulary</a:t>
            </a:r>
          </a:p>
          <a:p>
            <a:r>
              <a:rPr lang="en-GB" dirty="0" smtClean="0"/>
              <a:t>Share books with your child often. Look at pictures and talk about the book</a:t>
            </a:r>
          </a:p>
          <a:p>
            <a:r>
              <a:rPr lang="en-GB" dirty="0"/>
              <a:t> </a:t>
            </a:r>
            <a:r>
              <a:rPr lang="en-GB" b="1" dirty="0" smtClean="0"/>
              <a:t>Encourage your child to form their letters correctly</a:t>
            </a:r>
          </a:p>
          <a:p>
            <a:r>
              <a:rPr lang="en-GB" dirty="0"/>
              <a:t> </a:t>
            </a:r>
            <a:r>
              <a:rPr lang="en-GB" dirty="0" smtClean="0"/>
              <a:t>Model correct speech and correct your child's speech if they say something incorrectly</a:t>
            </a:r>
          </a:p>
          <a:p>
            <a:r>
              <a:rPr lang="en-GB" dirty="0"/>
              <a:t> </a:t>
            </a:r>
            <a:r>
              <a:rPr lang="en-GB" dirty="0" smtClean="0"/>
              <a:t>Play reading and writing games</a:t>
            </a:r>
          </a:p>
        </p:txBody>
      </p:sp>
    </p:spTree>
    <p:extLst>
      <p:ext uri="{BB962C8B-B14F-4D97-AF65-F5344CB8AC3E}">
        <p14:creationId xmlns:p14="http://schemas.microsoft.com/office/powerpoint/2010/main" val="11276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Phonics?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 Phonics refers to a method for teaching speakers of English to read and write their language”</a:t>
            </a:r>
          </a:p>
          <a:p>
            <a:pPr marL="0" indent="0" algn="ctr">
              <a:buNone/>
            </a:pPr>
            <a:r>
              <a:rPr lang="en-US" sz="3200" dirty="0" smtClean="0"/>
              <a:t>The National Literacy Trust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These will be set up once Storytime phonics is in full swing.</a:t>
            </a:r>
          </a:p>
          <a:p>
            <a:r>
              <a:rPr lang="en-GB" dirty="0" smtClean="0"/>
              <a:t>These will contain sounds for your child to practise at home</a:t>
            </a:r>
          </a:p>
          <a:p>
            <a:r>
              <a:rPr lang="en-GB" dirty="0"/>
              <a:t> </a:t>
            </a:r>
            <a:r>
              <a:rPr lang="en-GB" dirty="0" smtClean="0"/>
              <a:t>Please practise regularly – this will support them in their reading.</a:t>
            </a:r>
          </a:p>
        </p:txBody>
      </p:sp>
    </p:spTree>
    <p:extLst>
      <p:ext uri="{BB962C8B-B14F-4D97-AF65-F5344CB8AC3E}">
        <p14:creationId xmlns:p14="http://schemas.microsoft.com/office/powerpoint/2010/main" val="30236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Reader…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 Fridays </a:t>
            </a:r>
            <a:r>
              <a:rPr lang="en-GB" dirty="0" smtClean="0"/>
              <a:t>at the end of the day</a:t>
            </a:r>
          </a:p>
          <a:p>
            <a:r>
              <a:rPr lang="en-GB" dirty="0"/>
              <a:t> </a:t>
            </a:r>
            <a:r>
              <a:rPr lang="en-GB" dirty="0" smtClean="0"/>
              <a:t>Sign up to volunteer to read a story to the class </a:t>
            </a:r>
          </a:p>
          <a:p>
            <a:r>
              <a:rPr lang="en-GB" dirty="0"/>
              <a:t> </a:t>
            </a:r>
            <a:r>
              <a:rPr lang="en-GB" dirty="0" smtClean="0"/>
              <a:t>Promotes a love of reading</a:t>
            </a:r>
          </a:p>
          <a:p>
            <a:r>
              <a:rPr lang="en-GB" dirty="0" smtClean="0"/>
              <a:t>The children love the surprise!</a:t>
            </a:r>
          </a:p>
        </p:txBody>
      </p:sp>
    </p:spTree>
    <p:extLst>
      <p:ext uri="{BB962C8B-B14F-4D97-AF65-F5344CB8AC3E}">
        <p14:creationId xmlns:p14="http://schemas.microsoft.com/office/powerpoint/2010/main" val="31006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apps /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Thorne does phonics (app)</a:t>
            </a:r>
          </a:p>
          <a:p>
            <a:r>
              <a:rPr lang="en-US" dirty="0"/>
              <a:t> </a:t>
            </a:r>
            <a:r>
              <a:rPr lang="en-US" dirty="0" smtClean="0"/>
              <a:t>Teach your monster to read (app)</a:t>
            </a:r>
          </a:p>
          <a:p>
            <a:r>
              <a:rPr lang="en-US" dirty="0"/>
              <a:t> </a:t>
            </a:r>
            <a:r>
              <a:rPr lang="en-US" dirty="0" err="1" smtClean="0"/>
              <a:t>Alphablocks</a:t>
            </a:r>
            <a:r>
              <a:rPr lang="en-US" dirty="0" smtClean="0"/>
              <a:t> (app)</a:t>
            </a:r>
          </a:p>
          <a:p>
            <a:r>
              <a:rPr lang="en-US" dirty="0" smtClean="0">
                <a:hlinkClick r:id="rId2"/>
              </a:rPr>
              <a:t>www.phonicsplay.co.uk</a:t>
            </a:r>
            <a:r>
              <a:rPr lang="en-US" dirty="0" smtClean="0"/>
              <a:t> </a:t>
            </a:r>
          </a:p>
          <a:p>
            <a:r>
              <a:rPr lang="en-US" dirty="0" smtClean="0"/>
              <a:t>YouTube – there is a wealth of useful videos around how to pronounce the different sounds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www.letters-and-sounds.com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0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50" y="2636912"/>
            <a:ext cx="7008574" cy="1930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Any Questions?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Please feel free to look at some of the phonics activities set out – these are used regularly </a:t>
            </a:r>
            <a:r>
              <a:rPr lang="en-US" sz="3600" smtClean="0"/>
              <a:t>in class.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96" y="1124744"/>
            <a:ext cx="7008574" cy="1296987"/>
          </a:xfrm>
        </p:spPr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Children are taught from the beginning to use terminology that may be unfamiliar</a:t>
            </a:r>
          </a:p>
          <a:p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b="1" dirty="0" smtClean="0"/>
              <a:t>phoneme</a:t>
            </a:r>
            <a:r>
              <a:rPr lang="en-GB" dirty="0" smtClean="0"/>
              <a:t> is the smallest unit of sound in a word</a:t>
            </a:r>
          </a:p>
          <a:p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b="1" dirty="0" smtClean="0"/>
              <a:t>grapheme</a:t>
            </a:r>
            <a:r>
              <a:rPr lang="en-GB" dirty="0" smtClean="0"/>
              <a:t> is the letter or letters representing a phoneme</a:t>
            </a:r>
          </a:p>
          <a:p>
            <a:r>
              <a:rPr lang="en-GB" b="1" dirty="0"/>
              <a:t> </a:t>
            </a:r>
            <a:r>
              <a:rPr lang="en-GB" b="1" dirty="0" smtClean="0"/>
              <a:t>Digraphs </a:t>
            </a:r>
            <a:r>
              <a:rPr lang="en-GB" dirty="0" smtClean="0"/>
              <a:t>use two letters (e.g. </a:t>
            </a:r>
            <a:r>
              <a:rPr lang="en-GB" dirty="0" err="1" smtClean="0"/>
              <a:t>ch</a:t>
            </a:r>
            <a:r>
              <a:rPr lang="en-GB" dirty="0" smtClean="0"/>
              <a:t>, </a:t>
            </a:r>
            <a:r>
              <a:rPr lang="en-GB" dirty="0" err="1" smtClean="0"/>
              <a:t>sh</a:t>
            </a:r>
            <a:r>
              <a:rPr lang="en-GB" dirty="0" smtClean="0"/>
              <a:t>)</a:t>
            </a:r>
          </a:p>
          <a:p>
            <a:r>
              <a:rPr lang="en-GB" dirty="0" smtClean="0"/>
              <a:t>A </a:t>
            </a:r>
            <a:r>
              <a:rPr lang="en-GB" b="1" dirty="0" smtClean="0"/>
              <a:t>vowel digraph </a:t>
            </a:r>
            <a:r>
              <a:rPr lang="en-GB" dirty="0" smtClean="0"/>
              <a:t>contains at least one vowel (e.g. </a:t>
            </a:r>
            <a:r>
              <a:rPr lang="en-GB" dirty="0" err="1" smtClean="0"/>
              <a:t>ai</a:t>
            </a:r>
            <a:r>
              <a:rPr lang="en-GB" dirty="0" smtClean="0"/>
              <a:t>, </a:t>
            </a:r>
            <a:r>
              <a:rPr lang="en-GB" dirty="0" err="1" smtClean="0"/>
              <a:t>ee</a:t>
            </a:r>
            <a:r>
              <a:rPr lang="en-GB" dirty="0" smtClean="0"/>
              <a:t>)</a:t>
            </a:r>
          </a:p>
          <a:p>
            <a:r>
              <a:rPr lang="en-GB" dirty="0"/>
              <a:t> </a:t>
            </a:r>
            <a:r>
              <a:rPr lang="en-GB" b="1" dirty="0" err="1" smtClean="0"/>
              <a:t>Trigraphs</a:t>
            </a:r>
            <a:r>
              <a:rPr lang="en-GB" dirty="0" smtClean="0"/>
              <a:t> have three letters (</a:t>
            </a:r>
            <a:r>
              <a:rPr lang="en-GB" dirty="0" err="1" smtClean="0"/>
              <a:t>igh</a:t>
            </a:r>
            <a:r>
              <a:rPr lang="en-GB" dirty="0" smtClean="0"/>
              <a:t>, ear)</a:t>
            </a:r>
          </a:p>
          <a:p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b="1" dirty="0" smtClean="0"/>
              <a:t>split digraph </a:t>
            </a:r>
            <a:r>
              <a:rPr lang="en-GB" dirty="0" smtClean="0"/>
              <a:t>is a sound split by another letter (like, slide, </a:t>
            </a:r>
          </a:p>
        </p:txBody>
      </p:sp>
    </p:spTree>
    <p:extLst>
      <p:ext uri="{BB962C8B-B14F-4D97-AF65-F5344CB8AC3E}">
        <p14:creationId xmlns:p14="http://schemas.microsoft.com/office/powerpoint/2010/main" val="23524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Split over phases</a:t>
            </a:r>
          </a:p>
          <a:p>
            <a:r>
              <a:rPr lang="en-GB" dirty="0"/>
              <a:t> </a:t>
            </a:r>
            <a:r>
              <a:rPr lang="en-GB" dirty="0" smtClean="0"/>
              <a:t>20-30 mins daily </a:t>
            </a:r>
          </a:p>
          <a:p>
            <a:r>
              <a:rPr lang="en-GB" dirty="0"/>
              <a:t> </a:t>
            </a:r>
            <a:r>
              <a:rPr lang="en-GB" dirty="0" smtClean="0"/>
              <a:t>This year at Great </a:t>
            </a:r>
            <a:r>
              <a:rPr lang="en-GB" dirty="0" err="1" smtClean="0"/>
              <a:t>Staughton</a:t>
            </a:r>
            <a:r>
              <a:rPr lang="en-GB" dirty="0" smtClean="0"/>
              <a:t> we will be following a new scheme called Storytime Phonics. </a:t>
            </a:r>
            <a:endParaRPr lang="en-GB" dirty="0"/>
          </a:p>
          <a:p>
            <a:r>
              <a:rPr lang="en-GB" dirty="0" smtClean="0"/>
              <a:t>Essential to development of reading AND writing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All about listening to environmental and instrumental sounds</a:t>
            </a:r>
          </a:p>
          <a:p>
            <a:r>
              <a:rPr lang="en-GB" dirty="0"/>
              <a:t> </a:t>
            </a:r>
            <a:r>
              <a:rPr lang="en-GB" dirty="0" smtClean="0"/>
              <a:t>Develops listening skills</a:t>
            </a:r>
          </a:p>
          <a:p>
            <a:r>
              <a:rPr lang="en-GB" dirty="0"/>
              <a:t> </a:t>
            </a:r>
            <a:r>
              <a:rPr lang="en-GB" dirty="0" smtClean="0"/>
              <a:t>Develops vocabulary</a:t>
            </a:r>
          </a:p>
          <a:p>
            <a:r>
              <a:rPr lang="en-GB" dirty="0"/>
              <a:t> </a:t>
            </a:r>
            <a:r>
              <a:rPr lang="en-GB" dirty="0" smtClean="0"/>
              <a:t>Helps children tune into different sounds</a:t>
            </a:r>
          </a:p>
          <a:p>
            <a:r>
              <a:rPr lang="en-GB" dirty="0"/>
              <a:t> </a:t>
            </a:r>
            <a:r>
              <a:rPr lang="en-GB" dirty="0" smtClean="0"/>
              <a:t>Helps children understand that spoken words are made up of different sounds</a:t>
            </a:r>
          </a:p>
          <a:p>
            <a:r>
              <a:rPr lang="en-GB" dirty="0" smtClean="0"/>
              <a:t>Develops confidence in speaking to adults and other 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Children begin to learn that letters make sounds</a:t>
            </a:r>
            <a:endParaRPr lang="en-GB" dirty="0"/>
          </a:p>
          <a:p>
            <a:r>
              <a:rPr lang="en-GB" dirty="0" smtClean="0"/>
              <a:t> Is taught in sets</a:t>
            </a:r>
          </a:p>
          <a:p>
            <a:r>
              <a:rPr lang="en-GB" dirty="0"/>
              <a:t> </a:t>
            </a:r>
            <a:r>
              <a:rPr lang="en-GB" dirty="0" smtClean="0"/>
              <a:t>Set 1: s, a, t, p</a:t>
            </a:r>
          </a:p>
          <a:p>
            <a:r>
              <a:rPr lang="en-GB" dirty="0"/>
              <a:t> </a:t>
            </a:r>
            <a:r>
              <a:rPr lang="en-GB" dirty="0" smtClean="0"/>
              <a:t>Set 2: </a:t>
            </a:r>
            <a:r>
              <a:rPr lang="en-GB" dirty="0" err="1" smtClean="0"/>
              <a:t>i</a:t>
            </a:r>
            <a:r>
              <a:rPr lang="en-GB" dirty="0" smtClean="0"/>
              <a:t>, n, m, d</a:t>
            </a:r>
          </a:p>
          <a:p>
            <a:r>
              <a:rPr lang="en-GB" dirty="0"/>
              <a:t> </a:t>
            </a:r>
            <a:r>
              <a:rPr lang="en-GB" dirty="0" smtClean="0"/>
              <a:t>Set 3: g, o, c, k</a:t>
            </a:r>
          </a:p>
          <a:p>
            <a:r>
              <a:rPr lang="en-GB" dirty="0"/>
              <a:t> </a:t>
            </a:r>
            <a:r>
              <a:rPr lang="en-GB" dirty="0" smtClean="0"/>
              <a:t>Set 4: </a:t>
            </a:r>
            <a:r>
              <a:rPr lang="en-GB" dirty="0" err="1" smtClean="0"/>
              <a:t>ck</a:t>
            </a:r>
            <a:r>
              <a:rPr lang="en-GB" dirty="0" smtClean="0"/>
              <a:t>, e, u, r</a:t>
            </a:r>
          </a:p>
          <a:p>
            <a:r>
              <a:rPr lang="en-GB" dirty="0"/>
              <a:t> </a:t>
            </a:r>
            <a:r>
              <a:rPr lang="en-GB" dirty="0" smtClean="0"/>
              <a:t>Set 5: h, b, f, </a:t>
            </a:r>
            <a:r>
              <a:rPr lang="en-GB" dirty="0" err="1" smtClean="0"/>
              <a:t>ff</a:t>
            </a:r>
            <a:r>
              <a:rPr lang="en-GB" dirty="0" smtClean="0"/>
              <a:t>, l, </a:t>
            </a:r>
            <a:r>
              <a:rPr lang="en-GB" dirty="0" err="1" smtClean="0"/>
              <a:t>ll</a:t>
            </a:r>
            <a:r>
              <a:rPr lang="en-GB" dirty="0" smtClean="0"/>
              <a:t>, s</a:t>
            </a:r>
          </a:p>
        </p:txBody>
      </p:sp>
    </p:spTree>
    <p:extLst>
      <p:ext uri="{BB962C8B-B14F-4D97-AF65-F5344CB8AC3E}">
        <p14:creationId xmlns:p14="http://schemas.microsoft.com/office/powerpoint/2010/main" val="1486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Also taught in sets</a:t>
            </a:r>
            <a:endParaRPr lang="en-GB" dirty="0"/>
          </a:p>
          <a:p>
            <a:r>
              <a:rPr lang="en-GB" dirty="0" smtClean="0"/>
              <a:t> Set 6: j, v, w, x</a:t>
            </a:r>
          </a:p>
          <a:p>
            <a:r>
              <a:rPr lang="en-GB" dirty="0"/>
              <a:t> </a:t>
            </a:r>
            <a:r>
              <a:rPr lang="en-GB" dirty="0" smtClean="0"/>
              <a:t>Set 7: y, </a:t>
            </a:r>
            <a:r>
              <a:rPr lang="en-GB" dirty="0" err="1" smtClean="0"/>
              <a:t>zz</a:t>
            </a:r>
            <a:r>
              <a:rPr lang="en-GB" dirty="0" smtClean="0"/>
              <a:t>, </a:t>
            </a:r>
            <a:r>
              <a:rPr lang="en-GB" dirty="0" err="1" smtClean="0"/>
              <a:t>qu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Consonant digraphs: </a:t>
            </a:r>
            <a:r>
              <a:rPr lang="en-GB" dirty="0" err="1" smtClean="0"/>
              <a:t>ch</a:t>
            </a:r>
            <a:r>
              <a:rPr lang="en-GB" dirty="0" smtClean="0"/>
              <a:t> (chop), </a:t>
            </a:r>
            <a:r>
              <a:rPr lang="en-GB" dirty="0" err="1" smtClean="0"/>
              <a:t>sh</a:t>
            </a:r>
            <a:r>
              <a:rPr lang="en-GB" dirty="0" smtClean="0"/>
              <a:t> (shell), </a:t>
            </a:r>
            <a:r>
              <a:rPr lang="en-GB" dirty="0" err="1" smtClean="0"/>
              <a:t>th</a:t>
            </a:r>
            <a:r>
              <a:rPr lang="en-GB" dirty="0" smtClean="0"/>
              <a:t> (moth – soft ‘</a:t>
            </a:r>
            <a:r>
              <a:rPr lang="en-GB" dirty="0" err="1" smtClean="0"/>
              <a:t>th</a:t>
            </a:r>
            <a:r>
              <a:rPr lang="en-GB" dirty="0" smtClean="0"/>
              <a:t>’ / that – hard ‘</a:t>
            </a:r>
            <a:r>
              <a:rPr lang="en-GB" dirty="0" err="1" smtClean="0"/>
              <a:t>th</a:t>
            </a:r>
            <a:r>
              <a:rPr lang="en-GB" dirty="0" smtClean="0"/>
              <a:t>’), ng (ring)</a:t>
            </a:r>
          </a:p>
          <a:p>
            <a:r>
              <a:rPr lang="en-GB" dirty="0"/>
              <a:t> </a:t>
            </a:r>
            <a:r>
              <a:rPr lang="en-GB" dirty="0" smtClean="0"/>
              <a:t>Vowel digraphs: </a:t>
            </a:r>
            <a:r>
              <a:rPr lang="en-GB" dirty="0" err="1" smtClean="0"/>
              <a:t>ai</a:t>
            </a:r>
            <a:r>
              <a:rPr lang="en-GB" dirty="0" smtClean="0"/>
              <a:t> (rain), </a:t>
            </a:r>
            <a:r>
              <a:rPr lang="en-GB" dirty="0" err="1" smtClean="0"/>
              <a:t>ee</a:t>
            </a:r>
            <a:r>
              <a:rPr lang="en-GB" dirty="0" smtClean="0"/>
              <a:t> (sheep), </a:t>
            </a:r>
            <a:r>
              <a:rPr lang="en-GB" dirty="0" err="1" smtClean="0"/>
              <a:t>igh</a:t>
            </a:r>
            <a:r>
              <a:rPr lang="en-GB" dirty="0" smtClean="0"/>
              <a:t> (light), </a:t>
            </a:r>
            <a:r>
              <a:rPr lang="en-GB" dirty="0" err="1" smtClean="0"/>
              <a:t>oa</a:t>
            </a:r>
            <a:r>
              <a:rPr lang="en-GB" dirty="0" smtClean="0"/>
              <a:t> (boat), </a:t>
            </a:r>
            <a:r>
              <a:rPr lang="en-GB" dirty="0" err="1" smtClean="0"/>
              <a:t>oo</a:t>
            </a:r>
            <a:r>
              <a:rPr lang="en-GB" dirty="0" smtClean="0"/>
              <a:t> (zoo), </a:t>
            </a:r>
            <a:r>
              <a:rPr lang="en-GB" dirty="0" err="1" smtClean="0"/>
              <a:t>ar</a:t>
            </a:r>
            <a:r>
              <a:rPr lang="en-GB" dirty="0" smtClean="0"/>
              <a:t> (card), or (corn), </a:t>
            </a:r>
            <a:r>
              <a:rPr lang="en-GB" dirty="0" err="1" smtClean="0"/>
              <a:t>ur</a:t>
            </a:r>
            <a:r>
              <a:rPr lang="en-GB" dirty="0" smtClean="0"/>
              <a:t> (church), ow (cow), oi (coin), ear (tear, fear), air (hair), </a:t>
            </a:r>
            <a:r>
              <a:rPr lang="en-GB" dirty="0" err="1" smtClean="0"/>
              <a:t>ure</a:t>
            </a:r>
            <a:r>
              <a:rPr lang="en-GB" dirty="0" smtClean="0"/>
              <a:t> (pure), </a:t>
            </a:r>
            <a:r>
              <a:rPr lang="en-GB" dirty="0" err="1" smtClean="0"/>
              <a:t>er</a:t>
            </a:r>
            <a:r>
              <a:rPr lang="en-GB" dirty="0" smtClean="0"/>
              <a:t> (hammer)</a:t>
            </a:r>
          </a:p>
        </p:txBody>
      </p:sp>
    </p:spTree>
    <p:extLst>
      <p:ext uri="{BB962C8B-B14F-4D97-AF65-F5344CB8AC3E}">
        <p14:creationId xmlns:p14="http://schemas.microsoft.com/office/powerpoint/2010/main" val="30661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No new sounds taught</a:t>
            </a:r>
          </a:p>
          <a:p>
            <a:r>
              <a:rPr lang="en-GB" dirty="0"/>
              <a:t> </a:t>
            </a:r>
            <a:r>
              <a:rPr lang="en-GB" dirty="0" smtClean="0"/>
              <a:t>Aims to consolidate the </a:t>
            </a:r>
            <a:r>
              <a:rPr lang="en-GB" dirty="0" err="1" smtClean="0"/>
              <a:t>childrens</a:t>
            </a:r>
            <a:r>
              <a:rPr lang="en-GB" dirty="0" smtClean="0"/>
              <a:t> knowledge</a:t>
            </a:r>
          </a:p>
          <a:p>
            <a:r>
              <a:rPr lang="en-GB" dirty="0"/>
              <a:t> </a:t>
            </a:r>
            <a:r>
              <a:rPr lang="en-GB" dirty="0" smtClean="0"/>
              <a:t>Focuses on reading adjacent consonants such as trap, string and milk</a:t>
            </a:r>
          </a:p>
          <a:p>
            <a:r>
              <a:rPr lang="en-GB" dirty="0"/>
              <a:t> </a:t>
            </a:r>
            <a:r>
              <a:rPr lang="en-GB" dirty="0" smtClean="0"/>
              <a:t>Phase 3 – children learn CVC (consonant-vowel-consonant) words</a:t>
            </a:r>
          </a:p>
          <a:p>
            <a:r>
              <a:rPr lang="en-GB" dirty="0"/>
              <a:t> </a:t>
            </a:r>
            <a:r>
              <a:rPr lang="en-GB" dirty="0" smtClean="0"/>
              <a:t>Phase 4 – children learn to read and write CVCC (consonant-vowel-consonant-consonant) words</a:t>
            </a:r>
          </a:p>
        </p:txBody>
      </p:sp>
    </p:spTree>
    <p:extLst>
      <p:ext uri="{BB962C8B-B14F-4D97-AF65-F5344CB8AC3E}">
        <p14:creationId xmlns:p14="http://schemas.microsoft.com/office/powerpoint/2010/main" val="39203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More sounds are taught</a:t>
            </a:r>
          </a:p>
          <a:p>
            <a:r>
              <a:rPr lang="en-GB" dirty="0"/>
              <a:t> </a:t>
            </a:r>
            <a:r>
              <a:rPr lang="en-GB" dirty="0" smtClean="0"/>
              <a:t>ay (crayon), </a:t>
            </a:r>
            <a:r>
              <a:rPr lang="en-GB" dirty="0" err="1" smtClean="0"/>
              <a:t>ou</a:t>
            </a:r>
            <a:r>
              <a:rPr lang="en-GB" dirty="0" smtClean="0"/>
              <a:t> (cloud), </a:t>
            </a:r>
            <a:r>
              <a:rPr lang="en-GB" dirty="0" err="1" smtClean="0"/>
              <a:t>ie</a:t>
            </a:r>
            <a:r>
              <a:rPr lang="en-GB" dirty="0" smtClean="0"/>
              <a:t> (tie), </a:t>
            </a:r>
            <a:r>
              <a:rPr lang="en-GB" dirty="0" err="1" smtClean="0"/>
              <a:t>ea</a:t>
            </a:r>
            <a:r>
              <a:rPr lang="en-GB" dirty="0" smtClean="0"/>
              <a:t> (sea)</a:t>
            </a:r>
          </a:p>
          <a:p>
            <a:r>
              <a:rPr lang="en-GB" dirty="0"/>
              <a:t> </a:t>
            </a:r>
            <a:r>
              <a:rPr lang="en-GB" dirty="0" smtClean="0"/>
              <a:t>oy (toy), </a:t>
            </a:r>
            <a:r>
              <a:rPr lang="en-GB" dirty="0" err="1" smtClean="0"/>
              <a:t>ir</a:t>
            </a:r>
            <a:r>
              <a:rPr lang="en-GB" dirty="0" smtClean="0"/>
              <a:t> (girl), </a:t>
            </a:r>
            <a:r>
              <a:rPr lang="en-GB" dirty="0" err="1" smtClean="0"/>
              <a:t>ue</a:t>
            </a:r>
            <a:r>
              <a:rPr lang="en-GB" dirty="0" smtClean="0"/>
              <a:t> ( blue), aw (paw)</a:t>
            </a:r>
          </a:p>
          <a:p>
            <a:r>
              <a:rPr lang="en-GB" dirty="0"/>
              <a:t> </a:t>
            </a:r>
            <a:r>
              <a:rPr lang="en-GB" dirty="0" err="1" smtClean="0"/>
              <a:t>wh</a:t>
            </a:r>
            <a:r>
              <a:rPr lang="en-GB" dirty="0" smtClean="0"/>
              <a:t> (when), </a:t>
            </a:r>
            <a:r>
              <a:rPr lang="en-GB" dirty="0" err="1" smtClean="0"/>
              <a:t>ph</a:t>
            </a:r>
            <a:r>
              <a:rPr lang="en-GB" dirty="0" smtClean="0"/>
              <a:t> (phone), </a:t>
            </a:r>
            <a:r>
              <a:rPr lang="en-GB" dirty="0" err="1" smtClean="0"/>
              <a:t>ew</a:t>
            </a:r>
            <a:r>
              <a:rPr lang="en-GB" dirty="0" smtClean="0"/>
              <a:t> (new), </a:t>
            </a:r>
            <a:r>
              <a:rPr lang="en-GB" dirty="0" err="1" smtClean="0"/>
              <a:t>oe</a:t>
            </a:r>
            <a:r>
              <a:rPr lang="en-GB" dirty="0" smtClean="0"/>
              <a:t> (toe), au (Paul)</a:t>
            </a:r>
          </a:p>
          <a:p>
            <a:r>
              <a:rPr lang="en-GB" dirty="0"/>
              <a:t> </a:t>
            </a:r>
            <a:r>
              <a:rPr lang="en-GB" dirty="0" smtClean="0"/>
              <a:t>Split digraphs are taught (where the sound is split by another letter) </a:t>
            </a:r>
            <a:r>
              <a:rPr lang="en-GB" dirty="0" err="1" smtClean="0"/>
              <a:t>a_e</a:t>
            </a:r>
            <a:r>
              <a:rPr lang="en-GB" dirty="0" smtClean="0"/>
              <a:t> (spade), </a:t>
            </a:r>
            <a:r>
              <a:rPr lang="en-GB" dirty="0" err="1" smtClean="0"/>
              <a:t>e_e</a:t>
            </a:r>
            <a:r>
              <a:rPr lang="en-GB" dirty="0" smtClean="0"/>
              <a:t> (Pete), </a:t>
            </a:r>
            <a:r>
              <a:rPr lang="en-GB" dirty="0" err="1" smtClean="0"/>
              <a:t>i_e</a:t>
            </a:r>
            <a:r>
              <a:rPr lang="en-GB" dirty="0" smtClean="0"/>
              <a:t> (like), </a:t>
            </a:r>
            <a:r>
              <a:rPr lang="en-GB" dirty="0" err="1" smtClean="0"/>
              <a:t>o_e</a:t>
            </a:r>
            <a:r>
              <a:rPr lang="en-GB" dirty="0" smtClean="0"/>
              <a:t> (code), </a:t>
            </a:r>
            <a:r>
              <a:rPr lang="en-GB" dirty="0" err="1" smtClean="0"/>
              <a:t>u_e</a:t>
            </a:r>
            <a:r>
              <a:rPr lang="en-GB" dirty="0" smtClean="0"/>
              <a:t> (cube)</a:t>
            </a:r>
          </a:p>
        </p:txBody>
      </p:sp>
    </p:spTree>
    <p:extLst>
      <p:ext uri="{BB962C8B-B14F-4D97-AF65-F5344CB8AC3E}">
        <p14:creationId xmlns:p14="http://schemas.microsoft.com/office/powerpoint/2010/main" val="28998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203</TotalTime>
  <Words>1248</Words>
  <Application>Microsoft Macintosh PowerPoint</Application>
  <PresentationFormat>Custom</PresentationFormat>
  <Paragraphs>124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Books 16x9</vt:lpstr>
      <vt:lpstr>Early Reading and Phonics Workshop</vt:lpstr>
      <vt:lpstr>What is Phonics?</vt:lpstr>
      <vt:lpstr>Terminology</vt:lpstr>
      <vt:lpstr>Phonics</vt:lpstr>
      <vt:lpstr>Phase 1</vt:lpstr>
      <vt:lpstr>Phase 2</vt:lpstr>
      <vt:lpstr>Phase 3</vt:lpstr>
      <vt:lpstr>Phase 4</vt:lpstr>
      <vt:lpstr>Phase 5</vt:lpstr>
      <vt:lpstr>Phase 5</vt:lpstr>
      <vt:lpstr>Year 1 Phonics Screening Check</vt:lpstr>
      <vt:lpstr>Reception: Tricky words</vt:lpstr>
      <vt:lpstr>Year 1: Common exception words</vt:lpstr>
      <vt:lpstr>Reading at Great Staughton</vt:lpstr>
      <vt:lpstr>Reading at Home</vt:lpstr>
      <vt:lpstr>Reading Books</vt:lpstr>
      <vt:lpstr>The Importance of Book Talk</vt:lpstr>
      <vt:lpstr>What can I do if my child is stuck?</vt:lpstr>
      <vt:lpstr>Top Tips</vt:lpstr>
      <vt:lpstr>Phonics Packs</vt:lpstr>
      <vt:lpstr>Mystery Reader…</vt:lpstr>
      <vt:lpstr>Useful apps / websites</vt:lpstr>
      <vt:lpstr>Any Questions?  Please feel free to look at some of the phonics activities set out – these are used regularly in class. 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Reading and Phonics Workshop</dc:title>
  <dc:creator>Charlotte Hampson</dc:creator>
  <cp:lastModifiedBy>James Hampson</cp:lastModifiedBy>
  <cp:revision>26</cp:revision>
  <dcterms:created xsi:type="dcterms:W3CDTF">2017-09-26T19:12:12Z</dcterms:created>
  <dcterms:modified xsi:type="dcterms:W3CDTF">2018-10-03T20:11:42Z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