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4"/>
  </p:sldMasterIdLst>
  <p:sldIdLst>
    <p:sldId id="256" r:id="rId5"/>
    <p:sldId id="261" r:id="rId6"/>
    <p:sldId id="257" r:id="rId7"/>
    <p:sldId id="260" r:id="rId8"/>
    <p:sldId id="258" r:id="rId9"/>
    <p:sldId id="259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913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72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678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946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057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897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137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080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329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379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359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110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vimeo.com/103853269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7CBBDD0-4420-4A50-96AB-392F9B97C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65BA403-54B9-4A0B-BC79-028C495C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7" y="761999"/>
            <a:ext cx="7552943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54082" y="1298448"/>
            <a:ext cx="6068070" cy="3255264"/>
          </a:xfrm>
        </p:spPr>
        <p:txBody>
          <a:bodyPr>
            <a:normAutofit/>
          </a:bodyPr>
          <a:lstStyle/>
          <a:p>
            <a:r>
              <a:rPr lang="en-GB" dirty="0"/>
              <a:t>Barriers to learning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54083" y="4670246"/>
            <a:ext cx="6037903" cy="914400"/>
          </a:xfrm>
        </p:spPr>
        <p:txBody>
          <a:bodyPr>
            <a:normAutofit/>
          </a:bodyPr>
          <a:lstStyle/>
          <a:p>
            <a:r>
              <a:rPr lang="en-GB" sz="2000"/>
              <a:t>Year 6 Growth Mindset: To identify how we should respond to mistakes and describe how mistakes can help us to learn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8C6883-513A-4FE8-8B55-7AA2A13A9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912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Graphic 6" descr="Head with Gears">
            <a:extLst>
              <a:ext uri="{FF2B5EF4-FFF2-40B4-BE49-F238E27FC236}">
                <a16:creationId xmlns:a16="http://schemas.microsoft.com/office/drawing/2014/main" id="{B487BEE4-BD52-4364-9F41-F2E35A274C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6177" y="1695799"/>
            <a:ext cx="3458249" cy="3458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909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F8C3E-92F6-40BD-A73D-F4C9DE4E2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Making mistakes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87F1C-27A9-4DE3-84D5-6474250B8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this growth mindset lesson, you will be doing a lot of thinking and reflecting.</a:t>
            </a:r>
          </a:p>
          <a:p>
            <a:r>
              <a:rPr lang="en-GB" dirty="0"/>
              <a:t>On the next two slides are mathematical calculations. </a:t>
            </a:r>
          </a:p>
          <a:p>
            <a:r>
              <a:rPr lang="en-GB" dirty="0"/>
              <a:t>Look at the calculations and see if you can identify my errors.</a:t>
            </a:r>
          </a:p>
          <a:p>
            <a:r>
              <a:rPr lang="en-GB" dirty="0"/>
              <a:t>Think about the questions that are under each calculation.</a:t>
            </a:r>
          </a:p>
        </p:txBody>
      </p:sp>
    </p:spTree>
    <p:extLst>
      <p:ext uri="{BB962C8B-B14F-4D97-AF65-F5344CB8AC3E}">
        <p14:creationId xmlns:p14="http://schemas.microsoft.com/office/powerpoint/2010/main" val="379888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5DC95B7-2A72-483B-BA19-2BE7512055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2">
            <a:extLst>
              <a:ext uri="{FF2B5EF4-FFF2-40B4-BE49-F238E27FC236}">
                <a16:creationId xmlns:a16="http://schemas.microsoft.com/office/drawing/2014/main" id="{1C822AFE-7E96-4A51-9E55-FCAEACD21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4516" y="4212709"/>
            <a:ext cx="10764932" cy="1873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0406" y="4386057"/>
            <a:ext cx="4067033" cy="1527244"/>
          </a:xfrm>
        </p:spPr>
        <p:txBody>
          <a:bodyPr>
            <a:normAutofit/>
          </a:bodyPr>
          <a:lstStyle/>
          <a:p>
            <a:pPr algn="r"/>
            <a:r>
              <a:rPr lang="en-GB" sz="3200"/>
              <a:t>Where did I go wrong?</a:t>
            </a:r>
          </a:p>
        </p:txBody>
      </p:sp>
      <p:sp>
        <p:nvSpPr>
          <p:cNvPr id="28" name="Rectangle 24">
            <a:extLst>
              <a:ext uri="{FF2B5EF4-FFF2-40B4-BE49-F238E27FC236}">
                <a16:creationId xmlns:a16="http://schemas.microsoft.com/office/drawing/2014/main" id="{9169EA61-C175-4B7E-807B-58199DEA7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D5F90D8-0977-4C28-BC0D-4916D64FCB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1612" y="757326"/>
            <a:ext cx="4630736" cy="3185684"/>
          </a:xfrm>
          <a:prstGeom prst="rect">
            <a:avLst/>
          </a:prstGeom>
        </p:spPr>
      </p:pic>
      <p:sp>
        <p:nvSpPr>
          <p:cNvPr id="11" name="Content Placeholder 8">
            <a:extLst>
              <a:ext uri="{FF2B5EF4-FFF2-40B4-BE49-F238E27FC236}">
                <a16:creationId xmlns:a16="http://schemas.microsoft.com/office/drawing/2014/main" id="{4952860B-F18B-456A-9081-E781157AE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7390" y="4386720"/>
            <a:ext cx="5992610" cy="1526582"/>
          </a:xfrm>
        </p:spPr>
        <p:txBody>
          <a:bodyPr anchor="ctr">
            <a:normAutofit/>
          </a:bodyPr>
          <a:lstStyle/>
          <a:p>
            <a:r>
              <a:rPr lang="en-US" sz="1600" dirty="0">
                <a:solidFill>
                  <a:srgbClr val="FFFFFF"/>
                </a:solidFill>
              </a:rPr>
              <a:t>What mistake did I make?</a:t>
            </a:r>
          </a:p>
          <a:p>
            <a:r>
              <a:rPr lang="en-US" sz="1600" dirty="0">
                <a:solidFill>
                  <a:srgbClr val="FFFFFF"/>
                </a:solidFill>
              </a:rPr>
              <a:t>Why do you think I got the wrong answer?</a:t>
            </a:r>
          </a:p>
          <a:p>
            <a:r>
              <a:rPr lang="en-US" sz="1600" dirty="0">
                <a:solidFill>
                  <a:srgbClr val="FFFFFF"/>
                </a:solidFill>
              </a:rPr>
              <a:t>How could this help you as a learner?</a:t>
            </a:r>
          </a:p>
          <a:p>
            <a:r>
              <a:rPr lang="en-US" sz="1600" dirty="0">
                <a:solidFill>
                  <a:srgbClr val="FFFFFF"/>
                </a:solidFill>
              </a:rPr>
              <a:t>How could it help a teacher?</a:t>
            </a:r>
          </a:p>
        </p:txBody>
      </p:sp>
    </p:spTree>
    <p:extLst>
      <p:ext uri="{BB962C8B-B14F-4D97-AF65-F5344CB8AC3E}">
        <p14:creationId xmlns:p14="http://schemas.microsoft.com/office/powerpoint/2010/main" val="4132397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5DC95B7-2A72-483B-BA19-2BE7512055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2">
            <a:extLst>
              <a:ext uri="{FF2B5EF4-FFF2-40B4-BE49-F238E27FC236}">
                <a16:creationId xmlns:a16="http://schemas.microsoft.com/office/drawing/2014/main" id="{1C822AFE-7E96-4A51-9E55-FCAEACD21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4516" y="4212709"/>
            <a:ext cx="10764932" cy="1873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0406" y="4386057"/>
            <a:ext cx="4067033" cy="1527244"/>
          </a:xfrm>
        </p:spPr>
        <p:txBody>
          <a:bodyPr>
            <a:normAutofit/>
          </a:bodyPr>
          <a:lstStyle/>
          <a:p>
            <a:pPr algn="r"/>
            <a:r>
              <a:rPr lang="en-GB" sz="3200"/>
              <a:t>Where did I go wrong?</a:t>
            </a:r>
          </a:p>
        </p:txBody>
      </p:sp>
      <p:sp>
        <p:nvSpPr>
          <p:cNvPr id="28" name="Rectangle 24">
            <a:extLst>
              <a:ext uri="{FF2B5EF4-FFF2-40B4-BE49-F238E27FC236}">
                <a16:creationId xmlns:a16="http://schemas.microsoft.com/office/drawing/2014/main" id="{9169EA61-C175-4B7E-807B-58199DEA7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id="{4952860B-F18B-456A-9081-E781157AE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7390" y="4386720"/>
            <a:ext cx="5992610" cy="1526582"/>
          </a:xfrm>
        </p:spPr>
        <p:txBody>
          <a:bodyPr anchor="ctr">
            <a:normAutofit/>
          </a:bodyPr>
          <a:lstStyle/>
          <a:p>
            <a:r>
              <a:rPr lang="en-US" sz="1600" dirty="0">
                <a:solidFill>
                  <a:srgbClr val="FFFFFF"/>
                </a:solidFill>
              </a:rPr>
              <a:t>What mistake did I make?</a:t>
            </a:r>
          </a:p>
          <a:p>
            <a:r>
              <a:rPr lang="en-US" sz="1600" dirty="0">
                <a:solidFill>
                  <a:srgbClr val="FFFFFF"/>
                </a:solidFill>
              </a:rPr>
              <a:t>Why do you think I got the wrong answer?</a:t>
            </a:r>
          </a:p>
          <a:p>
            <a:r>
              <a:rPr lang="en-US" sz="1600" dirty="0">
                <a:solidFill>
                  <a:srgbClr val="FFFFFF"/>
                </a:solidFill>
              </a:rPr>
              <a:t>How could this help you as a learner?</a:t>
            </a:r>
          </a:p>
          <a:p>
            <a:r>
              <a:rPr lang="en-US" sz="1600" dirty="0">
                <a:solidFill>
                  <a:srgbClr val="FFFFFF"/>
                </a:solidFill>
              </a:rPr>
              <a:t>How could it help a teacher?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8E631F9-0E65-45F6-899C-E1AF8A551B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632" y="758952"/>
            <a:ext cx="4630736" cy="3107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249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Helping to develop mathematical mindsets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Watch this video clip of </a:t>
            </a:r>
            <a:r>
              <a:rPr lang="en-GB" dirty="0">
                <a:hlinkClick r:id="rId2"/>
              </a:rPr>
              <a:t>Dr Jo </a:t>
            </a:r>
            <a:r>
              <a:rPr lang="en-GB" dirty="0" err="1">
                <a:hlinkClick r:id="rId2"/>
              </a:rPr>
              <a:t>Boaler</a:t>
            </a:r>
            <a:r>
              <a:rPr lang="en-GB" dirty="0">
                <a:hlinkClick r:id="rId2"/>
              </a:rPr>
              <a:t> discussing maths and mistakes.</a:t>
            </a:r>
            <a:endParaRPr lang="en-GB" dirty="0"/>
          </a:p>
          <a:p>
            <a:r>
              <a:rPr lang="en-GB" dirty="0"/>
              <a:t>Think about your answers to the following questions:</a:t>
            </a:r>
          </a:p>
          <a:p>
            <a:pPr marL="0" indent="0">
              <a:buNone/>
            </a:pPr>
            <a:endParaRPr lang="en-GB" dirty="0"/>
          </a:p>
          <a:p>
            <a:pPr lvl="1"/>
            <a:r>
              <a:rPr lang="en-GB" dirty="0"/>
              <a:t>What did you learn from the clip?</a:t>
            </a:r>
          </a:p>
          <a:p>
            <a:pPr lvl="1"/>
            <a:r>
              <a:rPr lang="en-GB" dirty="0"/>
              <a:t>Do you think that you are born to be good at maths?</a:t>
            </a:r>
          </a:p>
          <a:p>
            <a:pPr lvl="1"/>
            <a:r>
              <a:rPr lang="en-GB" dirty="0"/>
              <a:t>Do your parents believe that they were better at one subject at school?</a:t>
            </a:r>
          </a:p>
          <a:p>
            <a:pPr lvl="1"/>
            <a:r>
              <a:rPr lang="en-GB" dirty="0"/>
              <a:t>Do your parents say there was a subject they found hard at school?</a:t>
            </a:r>
          </a:p>
          <a:p>
            <a:pPr lvl="1"/>
            <a:r>
              <a:rPr lang="en-GB" dirty="0"/>
              <a:t>How do you feel about making mistakes?</a:t>
            </a:r>
          </a:p>
          <a:p>
            <a:pPr lvl="1"/>
            <a:r>
              <a:rPr lang="en-GB" dirty="0"/>
              <a:t>Does your attitude towards making mistakes change depending on the subject?</a:t>
            </a:r>
          </a:p>
        </p:txBody>
      </p:sp>
    </p:spTree>
    <p:extLst>
      <p:ext uri="{BB962C8B-B14F-4D97-AF65-F5344CB8AC3E}">
        <p14:creationId xmlns:p14="http://schemas.microsoft.com/office/powerpoint/2010/main" val="677493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9">
            <a:extLst>
              <a:ext uri="{FF2B5EF4-FFF2-40B4-BE49-F238E27FC236}">
                <a16:creationId xmlns:a16="http://schemas.microsoft.com/office/drawing/2014/main" id="{EE9F5D7F-1BBC-4096-ADA7-AA9C9E4D28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06D370DD-716B-4528-B475-331F84CEA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9514" y="758953"/>
            <a:ext cx="7052486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1642" y="1123837"/>
            <a:ext cx="6451110" cy="1255469"/>
          </a:xfrm>
        </p:spPr>
        <p:txBody>
          <a:bodyPr>
            <a:normAutofit/>
          </a:bodyPr>
          <a:lstStyle/>
          <a:p>
            <a:r>
              <a:rPr lang="en-GB" dirty="0"/>
              <a:t>Learning from mistakes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9D076F-656A-4CD9-83AD-AF8F4B28C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912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Graphic 6" descr="Classroom">
            <a:extLst>
              <a:ext uri="{FF2B5EF4-FFF2-40B4-BE49-F238E27FC236}">
                <a16:creationId xmlns:a16="http://schemas.microsoft.com/office/drawing/2014/main" id="{7A7E7334-2375-437D-82DB-D4C0A6D007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0771" y="1535135"/>
            <a:ext cx="3778286" cy="377828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1644" y="2510395"/>
            <a:ext cx="6451109" cy="3274586"/>
          </a:xfrm>
        </p:spPr>
        <p:txBody>
          <a:bodyPr anchor="t"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Revisit my mathematical mistakes on the earlier slides; were my mistakes part of the learning process or were they careless mistakes?</a:t>
            </a:r>
          </a:p>
          <a:p>
            <a:r>
              <a:rPr lang="en-GB">
                <a:solidFill>
                  <a:srgbClr val="FFFFFF"/>
                </a:solidFill>
              </a:rPr>
              <a:t>Which type of mistakes do you make?</a:t>
            </a:r>
          </a:p>
          <a:p>
            <a:r>
              <a:rPr lang="en-GB">
                <a:solidFill>
                  <a:srgbClr val="FFFFFF"/>
                </a:solidFill>
              </a:rPr>
              <a:t>Which type of mistakes helps us to develop as a learner?</a:t>
            </a:r>
          </a:p>
          <a:p>
            <a:r>
              <a:rPr lang="en-GB">
                <a:solidFill>
                  <a:srgbClr val="FFFFFF"/>
                </a:solidFill>
              </a:rPr>
              <a:t>What can we do to avoid making careless mistakes?</a:t>
            </a:r>
          </a:p>
        </p:txBody>
      </p:sp>
    </p:spTree>
    <p:extLst>
      <p:ext uri="{BB962C8B-B14F-4D97-AF65-F5344CB8AC3E}">
        <p14:creationId xmlns:p14="http://schemas.microsoft.com/office/powerpoint/2010/main" val="1840372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BFFEB-7188-4B09-80E2-315D6DB04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can you do to help?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D70E1-2317-4B19-917F-D96DD9C34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Research shows that mistakes are an important part of the learning process and, depending on how we respond, they can help us learn.</a:t>
            </a:r>
          </a:p>
          <a:p>
            <a:pPr marL="0" indent="0" algn="ctr">
              <a:buNone/>
            </a:pPr>
            <a:r>
              <a:rPr lang="en-GB" b="1" dirty="0"/>
              <a:t> How can we ensure that our classroom culture and how we act allows us to make mistakes and learn from them?</a:t>
            </a:r>
          </a:p>
          <a:p>
            <a:pPr marL="0" indent="0" algn="ctr">
              <a:buNone/>
            </a:pPr>
            <a:r>
              <a:rPr lang="en-GB" dirty="0"/>
              <a:t>Your task is to create something that helps to promote a classroom/school culture that supports making mistakes as part of the learning process.</a:t>
            </a:r>
          </a:p>
          <a:p>
            <a:pPr marL="0" indent="0" algn="ctr">
              <a:buNone/>
            </a:pPr>
            <a:r>
              <a:rPr lang="en-GB" dirty="0"/>
              <a:t>Your creation might encourage individual action, it could be to encourage change or be something that </a:t>
            </a:r>
            <a:r>
              <a:rPr lang="en-GB"/>
              <a:t>helps teachers </a:t>
            </a:r>
            <a:r>
              <a:rPr lang="en-GB" dirty="0"/>
              <a:t>to </a:t>
            </a:r>
            <a:r>
              <a:rPr lang="en-GB"/>
              <a:t>develop this.</a:t>
            </a:r>
            <a:endParaRPr lang="en-GB" dirty="0"/>
          </a:p>
          <a:p>
            <a:pPr marL="0" indent="0" algn="ctr">
              <a:buNone/>
            </a:pPr>
            <a:r>
              <a:rPr lang="en-GB" dirty="0"/>
              <a:t>You could write a poem or song, create a poster, record a video or present your work in an alternative creative way.</a:t>
            </a:r>
          </a:p>
          <a:p>
            <a:pPr marL="0" indent="0" algn="ctr">
              <a:buNone/>
            </a:pPr>
            <a:r>
              <a:rPr lang="en-GB" dirty="0"/>
              <a:t>We would love to see what you come up with so please upload your work to Tapestry.</a:t>
            </a:r>
          </a:p>
        </p:txBody>
      </p:sp>
    </p:spTree>
    <p:extLst>
      <p:ext uri="{BB962C8B-B14F-4D97-AF65-F5344CB8AC3E}">
        <p14:creationId xmlns:p14="http://schemas.microsoft.com/office/powerpoint/2010/main" val="2847951063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0" ma:contentTypeDescription="Create a new document." ma:contentTypeScope="" ma:versionID="b6ec2e0150afea7d5776644d08e447da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8d808a8b07e59fd4b86833a1874b37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86C4BF-9780-4DEC-B70B-0BEB812B64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0dadb4-62c1-4fd3-aef3-0db6a8571f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6276B27-A92D-4DB9-A490-CEFA70489B2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EC6877E-E333-42E3-9B76-1AEB84782B1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189</TotalTime>
  <Words>452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Corbel</vt:lpstr>
      <vt:lpstr>Wingdings 2</vt:lpstr>
      <vt:lpstr>Frame</vt:lpstr>
      <vt:lpstr>Barriers to learning</vt:lpstr>
      <vt:lpstr>Making mistakes</vt:lpstr>
      <vt:lpstr>Where did I go wrong?</vt:lpstr>
      <vt:lpstr>Where did I go wrong?</vt:lpstr>
      <vt:lpstr>Helping to develop mathematical mindsets</vt:lpstr>
      <vt:lpstr>Learning from mistakes</vt:lpstr>
      <vt:lpstr>What can you do to help?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Barriers to learning</dc:title>
  <dc:creator>Rosalind Smith</dc:creator>
  <cp:lastModifiedBy>Rosalind Smith</cp:lastModifiedBy>
  <cp:revision>9</cp:revision>
  <dcterms:created xsi:type="dcterms:W3CDTF">2021-01-11T10:42:56Z</dcterms:created>
  <dcterms:modified xsi:type="dcterms:W3CDTF">2021-02-22T14:00:08Z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