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3" r:id="rId3"/>
    <p:sldId id="308" r:id="rId4"/>
    <p:sldId id="413" r:id="rId5"/>
    <p:sldId id="414" r:id="rId6"/>
    <p:sldId id="415" r:id="rId7"/>
    <p:sldId id="416" r:id="rId8"/>
    <p:sldId id="350" r:id="rId9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 SemiBold" charset="0"/>
      <p:bold r:id="rId18"/>
    </p:embeddedFont>
    <p:embeddedFont>
      <p:font typeface="Sassoon Infant Md" panose="02000603050000020003" pitchFamily="50" charset="0"/>
      <p:regular r:id="rId19"/>
    </p:embeddedFont>
    <p:embeddedFont>
      <p:font typeface="BPreplay" panose="02000503000000020004" pitchFamily="50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530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21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orient="horz" pos="459">
          <p15:clr>
            <a:srgbClr val="A4A3A4"/>
          </p15:clr>
        </p15:guide>
        <p15:guide id="8" orient="horz" pos="3884">
          <p15:clr>
            <a:srgbClr val="A4A3A4"/>
          </p15:clr>
        </p15:guide>
        <p15:guide id="9" pos="5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83"/>
    <a:srgbClr val="D16EBD"/>
    <a:srgbClr val="FFFFFF"/>
    <a:srgbClr val="FFF4EA"/>
    <a:srgbClr val="14B4E4"/>
    <a:srgbClr val="FF5050"/>
    <a:srgbClr val="00FE73"/>
    <a:srgbClr val="FF6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54" y="43"/>
      </p:cViewPr>
      <p:guideLst>
        <p:guide orient="horz" pos="2183"/>
        <p:guide pos="2880"/>
        <p:guide pos="5307"/>
        <p:guide orient="horz" pos="3997"/>
        <p:guide pos="521"/>
        <p:guide orient="horz" pos="323"/>
        <p:guide orient="horz" pos="459"/>
        <p:guide orient="horz" pos="3884"/>
        <p:guide pos="52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A16588-33BB-4024-895C-0F1120012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F6C74-AAE1-454F-A572-513B5E05D6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35B92C-1D9B-473F-A15B-12AC15488121}" type="datetimeFigureOut">
              <a:rPr lang="en-GB"/>
              <a:pPr>
                <a:defRPr/>
              </a:pPr>
              <a:t>04/02/2022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B72A9-CC2F-494F-B0C2-3412A7AB25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27776-FFB9-43EF-A456-75B44F9C6E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7B33CC-CB7B-4576-8460-9EF18EABC6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46265B-7150-412B-BD26-0ABAD6664B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24E1C-2A56-49E1-AAD6-C3ADE5F8CD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B82FCC-1DE1-47F4-9184-B19A8FBEECBE}" type="datetimeFigureOut">
              <a:rPr lang="en-GB"/>
              <a:pPr>
                <a:defRPr/>
              </a:pPr>
              <a:t>04/02/2022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31C3E0F-B33C-4CBC-927F-7DFB98AF34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CF641CB-C5DF-468C-809A-6D0DD32CC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08DDD-F98F-45E7-B102-60E5A44F18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EFA7F-E80D-4F7A-B826-76DA6CA63A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A2588B-5CF2-443E-B48C-42D971468F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24AEED80-74A1-467E-9582-A0767D64B3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4926234D-416B-4384-82EE-7C970EC034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D79B1616-801A-49F9-813D-6DA78E51A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61BA30E0-ABBC-49D3-ACE0-89D52D5C5DFB}" type="slidenum">
              <a:rPr lang="en-GB" altLang="en-US">
                <a:latin typeface="Calibri" panose="020F0502020204030204" pitchFamily="34" charset="0"/>
              </a:rPr>
              <a:pPr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CDBE9CC-1A9E-46B5-9407-7CBA752C11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DBE397B4-B09A-4543-9CB8-0AFD5B624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DD46CEF1-7588-4C82-9D9D-D627796BF5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9AC6A2CA-1AF8-4894-8DA5-630913D1AD55}" type="slidenum">
              <a:rPr lang="en-GB" altLang="en-US">
                <a:latin typeface="Calibri" panose="020F0502020204030204" pitchFamily="34" charset="0"/>
              </a:rPr>
              <a:pPr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E08EF7F-241E-407C-9185-37C96CF12B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5616AB9-2D2B-435D-87F1-80DCC0F624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C71BEC7-91F1-4BEE-B9A4-05B1AA600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FC99EDA7-B30F-468B-BFD3-A6DE2370D422}" type="slidenum">
              <a:rPr lang="en-GB" altLang="en-US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C1ED564-C999-4E87-AB61-42BFAEFBDA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35B9C05-2C3D-4197-A1CA-809CE96DBF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7207583B-EC00-4D8B-9E4A-215D5276D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94C167AC-DDF2-4B94-8AE6-DDF1967C60E6}" type="slidenum">
              <a:rPr lang="en-GB" altLang="en-US">
                <a:latin typeface="Calibri" panose="020F0502020204030204" pitchFamily="34" charset="0"/>
              </a:rPr>
              <a:pPr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CE17598F-86A7-424C-ACE1-DB4A84B98D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9536C045-C2F0-4332-A9E7-13C3A2F848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AFC3B37F-6636-4210-893A-34E22D3B92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02F982B1-8A3C-4A06-960F-8A9A1589915A}" type="slidenum">
              <a:rPr lang="en-GB" altLang="en-US">
                <a:latin typeface="Calibri" panose="020F0502020204030204" pitchFamily="34" charset="0"/>
              </a:rPr>
              <a:pPr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C046756-1EF6-40F5-B1A3-0336D9C921B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4780A1BD-AD02-4E01-B355-F24C14E8D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346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96D5CEC-67F1-42E3-88E7-842BFAAAE80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C13F28ED-9662-4D34-8962-C3A0D8FE6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70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46D6BA42-AB93-4EAC-A294-F84D318599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62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79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72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E63475F8-34A3-4271-BF7F-2817DBF57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85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0BD349D-ED03-47F2-B47A-E76D031A06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2EF9832-D3C9-4924-93BA-2A185E4D82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1" r:id="rId4"/>
    <p:sldLayoutId id="2147483722" r:id="rId5"/>
    <p:sldLayoutId id="214748372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98F82FA-1AF7-486B-93A4-CDE3D558A9E5}"/>
              </a:ext>
            </a:extLst>
          </p:cNvPr>
          <p:cNvSpPr/>
          <p:nvPr/>
        </p:nvSpPr>
        <p:spPr bwMode="auto">
          <a:xfrm>
            <a:off x="503238" y="2927350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E652E34-0699-44E9-A885-293461B0B517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338578A7-DF7A-4628-B480-9B1C1C0157EA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</a:rPr>
              <a:t>Success Criteria</a:t>
            </a:r>
          </a:p>
        </p:txBody>
      </p:sp>
      <p:sp>
        <p:nvSpPr>
          <p:cNvPr id="9221" name="Title 1">
            <a:extLst>
              <a:ext uri="{FF2B5EF4-FFF2-40B4-BE49-F238E27FC236}">
                <a16:creationId xmlns:a16="http://schemas.microsoft.com/office/drawing/2014/main" id="{721C538A-4CE2-4F24-B919-AE01408BBB17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2"/>
            <a:ext cx="7886700" cy="163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3600" dirty="0"/>
              <a:t>LO: I can name and describe features of our solar system.</a:t>
            </a:r>
            <a:endParaRPr lang="en-GB" altLang="en-US" sz="3600" dirty="0"/>
          </a:p>
        </p:txBody>
      </p:sp>
      <p:sp>
        <p:nvSpPr>
          <p:cNvPr id="9223" name="Content Placeholder 15">
            <a:extLst>
              <a:ext uri="{FF2B5EF4-FFF2-40B4-BE49-F238E27FC236}">
                <a16:creationId xmlns:a16="http://schemas.microsoft.com/office/drawing/2014/main" id="{7104BA6C-5CB2-4743-8D2A-D72DD5D9BFCE}"/>
              </a:ext>
            </a:extLst>
          </p:cNvPr>
          <p:cNvSpPr txBox="1">
            <a:spLocks/>
          </p:cNvSpPr>
          <p:nvPr/>
        </p:nvSpPr>
        <p:spPr bwMode="auto">
          <a:xfrm>
            <a:off x="720574" y="3687233"/>
            <a:ext cx="78867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 dirty="0" smtClean="0"/>
              <a:t>I </a:t>
            </a:r>
            <a:r>
              <a:rPr lang="en-GB" altLang="en-US" dirty="0"/>
              <a:t>can name the planets in the solar </a:t>
            </a:r>
            <a:r>
              <a:rPr lang="en-GB" altLang="en-US" dirty="0" smtClean="0"/>
              <a:t>system.</a:t>
            </a:r>
            <a:endParaRPr lang="en-GB" altLang="en-US" dirty="0"/>
          </a:p>
          <a:p>
            <a:pPr eaLnBrk="1" hangingPunct="1"/>
            <a:r>
              <a:rPr lang="en-GB" altLang="en-US" dirty="0"/>
              <a:t>I can place the planets in the solar system in the correct order</a:t>
            </a:r>
            <a:r>
              <a:rPr lang="en-GB" altLang="en-US" dirty="0" smtClean="0"/>
              <a:t>.</a:t>
            </a:r>
          </a:p>
          <a:p>
            <a:pPr eaLnBrk="1" hangingPunct="1"/>
            <a:r>
              <a:rPr lang="en-GB" altLang="en-US" dirty="0"/>
              <a:t>I can describe some features of the planets</a:t>
            </a:r>
            <a:endParaRPr lang="en-GB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>
            <a:extLst>
              <a:ext uri="{FF2B5EF4-FFF2-40B4-BE49-F238E27FC236}">
                <a16:creationId xmlns:a16="http://schemas.microsoft.com/office/drawing/2014/main" id="{E8552CA8-ED18-4E03-8ABF-6CB1A4157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latin typeface="Twinkl" pitchFamily="2" charset="0"/>
              </a:rPr>
              <a:t>Ideas about the Planets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453E463-2C20-4B3F-828D-646E9F47F399}"/>
              </a:ext>
            </a:extLst>
          </p:cNvPr>
          <p:cNvSpPr/>
          <p:nvPr/>
        </p:nvSpPr>
        <p:spPr>
          <a:xfrm>
            <a:off x="866775" y="1541463"/>
            <a:ext cx="7453313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Let’s find out and share what we already know.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 groups answer the following questions:</a:t>
            </a:r>
          </a:p>
        </p:txBody>
      </p:sp>
      <p:pic>
        <p:nvPicPr>
          <p:cNvPr id="10244" name="Group Work">
            <a:extLst>
              <a:ext uri="{FF2B5EF4-FFF2-40B4-BE49-F238E27FC236}">
                <a16:creationId xmlns:a16="http://schemas.microsoft.com/office/drawing/2014/main" id="{E24E22EE-60F1-4129-8DBD-A77C85C0D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50F78A01-5E05-4543-B08F-9808B70DEE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t="38489" r="72961" b="41893"/>
          <a:stretch>
            <a:fillRect/>
          </a:stretch>
        </p:blipFill>
        <p:spPr bwMode="auto">
          <a:xfrm>
            <a:off x="998538" y="2614613"/>
            <a:ext cx="21558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>
            <a:extLst>
              <a:ext uri="{FF2B5EF4-FFF2-40B4-BE49-F238E27FC236}">
                <a16:creationId xmlns:a16="http://schemas.microsoft.com/office/drawing/2014/main" id="{DF1A9F5E-BE6D-4859-AC38-5538BA8050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9" t="59682" r="42418" b="20821"/>
          <a:stretch>
            <a:fillRect/>
          </a:stretch>
        </p:blipFill>
        <p:spPr bwMode="auto">
          <a:xfrm>
            <a:off x="3430588" y="3832225"/>
            <a:ext cx="23177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>
            <a:extLst>
              <a:ext uri="{FF2B5EF4-FFF2-40B4-BE49-F238E27FC236}">
                <a16:creationId xmlns:a16="http://schemas.microsoft.com/office/drawing/2014/main" id="{BAD5BF88-96B5-4903-9FF1-03BAE7A629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0" t="38641" r="14236" b="41473"/>
          <a:stretch>
            <a:fillRect/>
          </a:stretch>
        </p:blipFill>
        <p:spPr bwMode="auto">
          <a:xfrm>
            <a:off x="6026150" y="2586038"/>
            <a:ext cx="206692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>
            <a:extLst>
              <a:ext uri="{FF2B5EF4-FFF2-40B4-BE49-F238E27FC236}">
                <a16:creationId xmlns:a16="http://schemas.microsoft.com/office/drawing/2014/main" id="{1607640D-5DD0-4B86-A1C6-65F9A89F3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latin typeface="Twinkl" pitchFamily="2" charset="0"/>
              </a:rPr>
              <a:t>Solar System Vocabulary</a:t>
            </a:r>
          </a:p>
        </p:txBody>
      </p:sp>
      <p:pic>
        <p:nvPicPr>
          <p:cNvPr id="12291" name="Whole Class">
            <a:extLst>
              <a:ext uri="{FF2B5EF4-FFF2-40B4-BE49-F238E27FC236}">
                <a16:creationId xmlns:a16="http://schemas.microsoft.com/office/drawing/2014/main" id="{DD6DDFE2-1456-4F9C-82E9-0732D554D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1">
            <a:extLst>
              <a:ext uri="{FF2B5EF4-FFF2-40B4-BE49-F238E27FC236}">
                <a16:creationId xmlns:a16="http://schemas.microsoft.com/office/drawing/2014/main" id="{2C4A23DF-A332-4AF7-8E47-CAE5F1883877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1693863"/>
            <a:ext cx="7708900" cy="4487862"/>
            <a:chOff x="742950" y="1693863"/>
            <a:chExt cx="7708900" cy="4487862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7229AFF-A6ED-4D9D-A68C-B08731013B16}"/>
                </a:ext>
              </a:extLst>
            </p:cNvPr>
            <p:cNvSpPr/>
            <p:nvPr/>
          </p:nvSpPr>
          <p:spPr bwMode="auto">
            <a:xfrm>
              <a:off x="742950" y="1693863"/>
              <a:ext cx="1838325" cy="1012825"/>
            </a:xfrm>
            <a:prstGeom prst="roundRect">
              <a:avLst>
                <a:gd name="adj" fmla="val 4136"/>
              </a:avLst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>
                  <a:solidFill>
                    <a:schemeClr val="accent1">
                      <a:lumMod val="75000"/>
                    </a:schemeClr>
                  </a:solidFill>
                  <a:latin typeface="Twinkl" pitchFamily="2" charset="0"/>
                </a:rPr>
                <a:t>Sun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68E6BDC8-4A0C-40F8-B41A-ADEB6CD5057C}"/>
                </a:ext>
              </a:extLst>
            </p:cNvPr>
            <p:cNvSpPr/>
            <p:nvPr/>
          </p:nvSpPr>
          <p:spPr bwMode="auto">
            <a:xfrm>
              <a:off x="2700338" y="1693863"/>
              <a:ext cx="1838325" cy="1012825"/>
            </a:xfrm>
            <a:prstGeom prst="roundRect">
              <a:avLst>
                <a:gd name="adj" fmla="val 4136"/>
              </a:avLst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>
                  <a:solidFill>
                    <a:schemeClr val="accent1">
                      <a:lumMod val="75000"/>
                    </a:schemeClr>
                  </a:solidFill>
                  <a:latin typeface="Twinkl" pitchFamily="2" charset="0"/>
                </a:rPr>
                <a:t>star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67E465B7-A232-4C2F-B291-5F5AC5A490E3}"/>
                </a:ext>
              </a:extLst>
            </p:cNvPr>
            <p:cNvSpPr/>
            <p:nvPr/>
          </p:nvSpPr>
          <p:spPr bwMode="auto">
            <a:xfrm>
              <a:off x="4656138" y="1693863"/>
              <a:ext cx="1838325" cy="1012825"/>
            </a:xfrm>
            <a:prstGeom prst="roundRect">
              <a:avLst>
                <a:gd name="adj" fmla="val 4136"/>
              </a:avLst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>
                  <a:solidFill>
                    <a:schemeClr val="accent1">
                      <a:lumMod val="75000"/>
                    </a:schemeClr>
                  </a:solidFill>
                  <a:latin typeface="Twinkl" pitchFamily="2" charset="0"/>
                </a:rPr>
                <a:t>planet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768D1B04-3521-4D28-9A29-2AA579425346}"/>
                </a:ext>
              </a:extLst>
            </p:cNvPr>
            <p:cNvSpPr/>
            <p:nvPr/>
          </p:nvSpPr>
          <p:spPr bwMode="auto">
            <a:xfrm>
              <a:off x="6613525" y="1693863"/>
              <a:ext cx="1838325" cy="1012825"/>
            </a:xfrm>
            <a:prstGeom prst="roundRect">
              <a:avLst>
                <a:gd name="adj" fmla="val 4136"/>
              </a:avLst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>
                  <a:solidFill>
                    <a:schemeClr val="accent1">
                      <a:lumMod val="75000"/>
                    </a:schemeClr>
                  </a:solidFill>
                  <a:latin typeface="Twinkl" pitchFamily="2" charset="0"/>
                </a:rPr>
                <a:t>Mercury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E6A47E37-7B02-4CF9-A020-E541161D5B6A}"/>
                </a:ext>
              </a:extLst>
            </p:cNvPr>
            <p:cNvSpPr/>
            <p:nvPr/>
          </p:nvSpPr>
          <p:spPr bwMode="auto">
            <a:xfrm>
              <a:off x="742950" y="2870200"/>
              <a:ext cx="1838325" cy="1012825"/>
            </a:xfrm>
            <a:prstGeom prst="roundRect">
              <a:avLst>
                <a:gd name="adj" fmla="val 4136"/>
              </a:avLst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>
                  <a:solidFill>
                    <a:schemeClr val="accent1">
                      <a:lumMod val="75000"/>
                    </a:schemeClr>
                  </a:solidFill>
                  <a:latin typeface="Twinkl" pitchFamily="2" charset="0"/>
                </a:rPr>
                <a:t>Venus</a:t>
              </a: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B7ACB511-2091-456F-BD77-222A80BF4802}"/>
                </a:ext>
              </a:extLst>
            </p:cNvPr>
            <p:cNvSpPr/>
            <p:nvPr/>
          </p:nvSpPr>
          <p:spPr bwMode="auto">
            <a:xfrm>
              <a:off x="4656138" y="2870200"/>
              <a:ext cx="1838325" cy="1012825"/>
            </a:xfrm>
            <a:prstGeom prst="roundRect">
              <a:avLst>
                <a:gd name="adj" fmla="val 4136"/>
              </a:avLst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>
                  <a:solidFill>
                    <a:schemeClr val="accent1">
                      <a:lumMod val="75000"/>
                    </a:schemeClr>
                  </a:solidFill>
                  <a:latin typeface="Twinkl" pitchFamily="2" charset="0"/>
                </a:rPr>
                <a:t>Mars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95084394-D39E-4CBE-9279-10E5D46BAA56}"/>
                </a:ext>
              </a:extLst>
            </p:cNvPr>
            <p:cNvSpPr/>
            <p:nvPr/>
          </p:nvSpPr>
          <p:spPr bwMode="auto">
            <a:xfrm>
              <a:off x="6613525" y="2876550"/>
              <a:ext cx="1838325" cy="1012825"/>
            </a:xfrm>
            <a:prstGeom prst="roundRect">
              <a:avLst>
                <a:gd name="adj" fmla="val 4136"/>
              </a:avLst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>
                  <a:solidFill>
                    <a:schemeClr val="accent1">
                      <a:lumMod val="75000"/>
                    </a:schemeClr>
                  </a:solidFill>
                  <a:latin typeface="Twinkl" pitchFamily="2" charset="0"/>
                </a:rPr>
                <a:t>Jupiter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70DCE7FD-1209-4A2C-805C-6A974F7EC4DD}"/>
                </a:ext>
              </a:extLst>
            </p:cNvPr>
            <p:cNvSpPr/>
            <p:nvPr/>
          </p:nvSpPr>
          <p:spPr bwMode="auto">
            <a:xfrm>
              <a:off x="742950" y="4024313"/>
              <a:ext cx="1838325" cy="1012825"/>
            </a:xfrm>
            <a:prstGeom prst="roundRect">
              <a:avLst>
                <a:gd name="adj" fmla="val 4136"/>
              </a:avLst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>
                  <a:solidFill>
                    <a:schemeClr val="accent1">
                      <a:lumMod val="75000"/>
                    </a:schemeClr>
                  </a:solidFill>
                  <a:latin typeface="Twinkl" pitchFamily="2" charset="0"/>
                </a:rPr>
                <a:t>Saturn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AEE3CBD0-2659-4FFC-A9E6-71211E957D44}"/>
                </a:ext>
              </a:extLst>
            </p:cNvPr>
            <p:cNvSpPr/>
            <p:nvPr/>
          </p:nvSpPr>
          <p:spPr bwMode="auto">
            <a:xfrm>
              <a:off x="2700338" y="2870200"/>
              <a:ext cx="1838325" cy="1012825"/>
            </a:xfrm>
            <a:prstGeom prst="roundRect">
              <a:avLst>
                <a:gd name="adj" fmla="val 4136"/>
              </a:avLst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>
                  <a:solidFill>
                    <a:schemeClr val="accent1">
                      <a:lumMod val="75000"/>
                    </a:schemeClr>
                  </a:solidFill>
                  <a:latin typeface="Twinkl" pitchFamily="2" charset="0"/>
                </a:rPr>
                <a:t>Earth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474A696B-8906-44F2-9F33-9F00CE6F152C}"/>
                </a:ext>
              </a:extLst>
            </p:cNvPr>
            <p:cNvSpPr/>
            <p:nvPr/>
          </p:nvSpPr>
          <p:spPr bwMode="auto">
            <a:xfrm>
              <a:off x="2698750" y="4022725"/>
              <a:ext cx="1838325" cy="1012825"/>
            </a:xfrm>
            <a:prstGeom prst="roundRect">
              <a:avLst>
                <a:gd name="adj" fmla="val 4136"/>
              </a:avLst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>
                  <a:solidFill>
                    <a:schemeClr val="accent1">
                      <a:lumMod val="75000"/>
                    </a:schemeClr>
                  </a:solidFill>
                  <a:latin typeface="Twinkl" pitchFamily="2" charset="0"/>
                </a:rPr>
                <a:t>Uranus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B46BCFE7-AFC7-4513-8902-C373DE51C354}"/>
                </a:ext>
              </a:extLst>
            </p:cNvPr>
            <p:cNvSpPr/>
            <p:nvPr/>
          </p:nvSpPr>
          <p:spPr bwMode="auto">
            <a:xfrm>
              <a:off x="4656138" y="4022725"/>
              <a:ext cx="1838325" cy="1012825"/>
            </a:xfrm>
            <a:prstGeom prst="roundRect">
              <a:avLst>
                <a:gd name="adj" fmla="val 4136"/>
              </a:avLst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>
                  <a:solidFill>
                    <a:schemeClr val="accent1">
                      <a:lumMod val="75000"/>
                    </a:schemeClr>
                  </a:solidFill>
                  <a:latin typeface="Twinkl" pitchFamily="2" charset="0"/>
                </a:rPr>
                <a:t>Neptune</a:t>
              </a: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91165AD-A4F3-4254-A268-AB8AF7526129}"/>
                </a:ext>
              </a:extLst>
            </p:cNvPr>
            <p:cNvSpPr/>
            <p:nvPr/>
          </p:nvSpPr>
          <p:spPr bwMode="auto">
            <a:xfrm>
              <a:off x="6613525" y="4022725"/>
              <a:ext cx="1838325" cy="1012825"/>
            </a:xfrm>
            <a:prstGeom prst="roundRect">
              <a:avLst>
                <a:gd name="adj" fmla="val 4136"/>
              </a:avLst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>
                  <a:solidFill>
                    <a:schemeClr val="accent1">
                      <a:lumMod val="75000"/>
                    </a:schemeClr>
                  </a:solidFill>
                  <a:latin typeface="Twinkl" pitchFamily="2" charset="0"/>
                </a:rPr>
                <a:t>rotate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489163D5-A204-49E5-A2A9-27D3939505F0}"/>
                </a:ext>
              </a:extLst>
            </p:cNvPr>
            <p:cNvSpPr/>
            <p:nvPr/>
          </p:nvSpPr>
          <p:spPr bwMode="auto">
            <a:xfrm>
              <a:off x="1717675" y="5168900"/>
              <a:ext cx="1838325" cy="1012825"/>
            </a:xfrm>
            <a:prstGeom prst="roundRect">
              <a:avLst>
                <a:gd name="adj" fmla="val 4136"/>
              </a:avLst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>
                  <a:solidFill>
                    <a:schemeClr val="accent1">
                      <a:lumMod val="75000"/>
                    </a:schemeClr>
                  </a:solidFill>
                  <a:latin typeface="Twinkl" pitchFamily="2" charset="0"/>
                </a:rPr>
                <a:t>axis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385EAF7F-C01F-49E3-92DA-D34D31464F7B}"/>
                </a:ext>
              </a:extLst>
            </p:cNvPr>
            <p:cNvSpPr/>
            <p:nvPr/>
          </p:nvSpPr>
          <p:spPr bwMode="auto">
            <a:xfrm>
              <a:off x="3673475" y="5168900"/>
              <a:ext cx="1838325" cy="1012825"/>
            </a:xfrm>
            <a:prstGeom prst="roundRect">
              <a:avLst>
                <a:gd name="adj" fmla="val 4136"/>
              </a:avLst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>
                  <a:solidFill>
                    <a:schemeClr val="accent1">
                      <a:lumMod val="75000"/>
                    </a:schemeClr>
                  </a:solidFill>
                  <a:latin typeface="Twinkl" pitchFamily="2" charset="0"/>
                </a:rPr>
                <a:t>sphere / </a:t>
              </a:r>
            </a:p>
            <a:p>
              <a:pPr algn="ctr">
                <a:defRPr/>
              </a:pPr>
              <a:r>
                <a:rPr lang="en-GB" sz="2400" dirty="0">
                  <a:solidFill>
                    <a:schemeClr val="accent1">
                      <a:lumMod val="75000"/>
                    </a:schemeClr>
                  </a:solidFill>
                  <a:latin typeface="Twinkl" pitchFamily="2" charset="0"/>
                </a:rPr>
                <a:t>spherical</a:t>
              </a:r>
            </a:p>
          </p:txBody>
        </p:sp>
        <p:sp>
          <p:nvSpPr>
            <p:cNvPr id="44" name="Rounded Rectangle 68">
              <a:extLst>
                <a:ext uri="{FF2B5EF4-FFF2-40B4-BE49-F238E27FC236}">
                  <a16:creationId xmlns:a16="http://schemas.microsoft.com/office/drawing/2014/main" id="{68D3CEDC-E780-4694-B49C-02CF1FC70871}"/>
                </a:ext>
              </a:extLst>
            </p:cNvPr>
            <p:cNvSpPr/>
            <p:nvPr/>
          </p:nvSpPr>
          <p:spPr bwMode="auto">
            <a:xfrm>
              <a:off x="5629275" y="5168900"/>
              <a:ext cx="1838325" cy="1012825"/>
            </a:xfrm>
            <a:prstGeom prst="roundRect">
              <a:avLst>
                <a:gd name="adj" fmla="val 4136"/>
              </a:avLst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>
                  <a:solidFill>
                    <a:schemeClr val="accent1">
                      <a:lumMod val="75000"/>
                    </a:schemeClr>
                  </a:solidFill>
                  <a:latin typeface="Twinkl" pitchFamily="2" charset="0"/>
                </a:rPr>
                <a:t>orbit</a:t>
              </a:r>
            </a:p>
          </p:txBody>
        </p: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DE0EA22-0123-434E-B989-9BA704D24665}"/>
              </a:ext>
            </a:extLst>
          </p:cNvPr>
          <p:cNvSpPr/>
          <p:nvPr/>
        </p:nvSpPr>
        <p:spPr>
          <a:xfrm>
            <a:off x="739775" y="1693863"/>
            <a:ext cx="1839913" cy="1012825"/>
          </a:xfrm>
          <a:prstGeom prst="roundRect">
            <a:avLst>
              <a:gd name="adj" fmla="val 413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accent1">
                  <a:lumMod val="50000"/>
                </a:schemeClr>
              </a:solidFill>
              <a:latin typeface="Twinkl" pitchFamily="2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88FDAD6-6DA4-464F-8460-1E6292A3E04D}"/>
              </a:ext>
            </a:extLst>
          </p:cNvPr>
          <p:cNvSpPr/>
          <p:nvPr/>
        </p:nvSpPr>
        <p:spPr>
          <a:xfrm>
            <a:off x="2697163" y="1693863"/>
            <a:ext cx="1838325" cy="1012825"/>
          </a:xfrm>
          <a:prstGeom prst="roundRect">
            <a:avLst>
              <a:gd name="adj" fmla="val 413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accent1">
                  <a:lumMod val="50000"/>
                </a:schemeClr>
              </a:solidFill>
              <a:latin typeface="Twinkl" pitchFamily="2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0E76E84-93C2-4590-A826-39DFCF798FA0}"/>
              </a:ext>
            </a:extLst>
          </p:cNvPr>
          <p:cNvSpPr/>
          <p:nvPr/>
        </p:nvSpPr>
        <p:spPr>
          <a:xfrm>
            <a:off x="4652963" y="1693863"/>
            <a:ext cx="1838325" cy="1012825"/>
          </a:xfrm>
          <a:prstGeom prst="roundRect">
            <a:avLst>
              <a:gd name="adj" fmla="val 413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accent1">
                  <a:lumMod val="50000"/>
                </a:schemeClr>
              </a:solidFill>
              <a:latin typeface="Twinkl" pitchFamily="2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F7F8907-9B84-4375-92AC-5E84B7AD424C}"/>
              </a:ext>
            </a:extLst>
          </p:cNvPr>
          <p:cNvSpPr/>
          <p:nvPr/>
        </p:nvSpPr>
        <p:spPr>
          <a:xfrm>
            <a:off x="6608763" y="1693863"/>
            <a:ext cx="1839912" cy="1012825"/>
          </a:xfrm>
          <a:prstGeom prst="roundRect">
            <a:avLst>
              <a:gd name="adj" fmla="val 413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accent1">
                  <a:lumMod val="50000"/>
                </a:schemeClr>
              </a:solidFill>
              <a:latin typeface="Twinkl" pitchFamily="2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3CBB582-CEBB-4467-BC1A-864A11373A8A}"/>
              </a:ext>
            </a:extLst>
          </p:cNvPr>
          <p:cNvSpPr/>
          <p:nvPr/>
        </p:nvSpPr>
        <p:spPr>
          <a:xfrm>
            <a:off x="739775" y="2870200"/>
            <a:ext cx="1839913" cy="1012825"/>
          </a:xfrm>
          <a:prstGeom prst="roundRect">
            <a:avLst>
              <a:gd name="adj" fmla="val 413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Twinkl" pitchFamily="2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9D52B29-316A-4A6D-8E5D-64739CF6C735}"/>
              </a:ext>
            </a:extLst>
          </p:cNvPr>
          <p:cNvSpPr/>
          <p:nvPr/>
        </p:nvSpPr>
        <p:spPr>
          <a:xfrm>
            <a:off x="2697163" y="2870200"/>
            <a:ext cx="1838325" cy="1012825"/>
          </a:xfrm>
          <a:prstGeom prst="roundRect">
            <a:avLst>
              <a:gd name="adj" fmla="val 413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Twinkl" pitchFamily="2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5449E66-58F0-47EF-B328-A936FED71B40}"/>
              </a:ext>
            </a:extLst>
          </p:cNvPr>
          <p:cNvSpPr/>
          <p:nvPr/>
        </p:nvSpPr>
        <p:spPr>
          <a:xfrm>
            <a:off x="4652963" y="2870200"/>
            <a:ext cx="1838325" cy="1012825"/>
          </a:xfrm>
          <a:prstGeom prst="roundRect">
            <a:avLst>
              <a:gd name="adj" fmla="val 413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Twinkl" pitchFamily="2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132D2D8-4F96-4B14-A677-F047CE56CE70}"/>
              </a:ext>
            </a:extLst>
          </p:cNvPr>
          <p:cNvSpPr/>
          <p:nvPr/>
        </p:nvSpPr>
        <p:spPr>
          <a:xfrm>
            <a:off x="6608763" y="2870200"/>
            <a:ext cx="1839912" cy="1012825"/>
          </a:xfrm>
          <a:prstGeom prst="roundRect">
            <a:avLst>
              <a:gd name="adj" fmla="val 413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Twinkl" pitchFamily="2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E5412CC7-9CEA-476E-8091-8203F540D400}"/>
              </a:ext>
            </a:extLst>
          </p:cNvPr>
          <p:cNvSpPr/>
          <p:nvPr/>
        </p:nvSpPr>
        <p:spPr>
          <a:xfrm>
            <a:off x="739775" y="4022725"/>
            <a:ext cx="1839913" cy="1012825"/>
          </a:xfrm>
          <a:prstGeom prst="roundRect">
            <a:avLst>
              <a:gd name="adj" fmla="val 413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Twinkl" pitchFamily="2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6CDA4197-08C4-4098-BFF7-5CC093176A2F}"/>
              </a:ext>
            </a:extLst>
          </p:cNvPr>
          <p:cNvSpPr/>
          <p:nvPr/>
        </p:nvSpPr>
        <p:spPr>
          <a:xfrm>
            <a:off x="2697163" y="4022725"/>
            <a:ext cx="1838325" cy="1012825"/>
          </a:xfrm>
          <a:prstGeom prst="roundRect">
            <a:avLst>
              <a:gd name="adj" fmla="val 413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Twinkl" pitchFamily="2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38941739-02B1-4C4A-9666-8D03948A9923}"/>
              </a:ext>
            </a:extLst>
          </p:cNvPr>
          <p:cNvSpPr/>
          <p:nvPr/>
        </p:nvSpPr>
        <p:spPr>
          <a:xfrm>
            <a:off x="4652963" y="4022725"/>
            <a:ext cx="1838325" cy="1012825"/>
          </a:xfrm>
          <a:prstGeom prst="roundRect">
            <a:avLst>
              <a:gd name="adj" fmla="val 413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Twinkl" pitchFamily="2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587E6BF-4048-4FA5-9268-9B0980330AE2}"/>
              </a:ext>
            </a:extLst>
          </p:cNvPr>
          <p:cNvSpPr/>
          <p:nvPr/>
        </p:nvSpPr>
        <p:spPr>
          <a:xfrm>
            <a:off x="6608763" y="4022725"/>
            <a:ext cx="1839912" cy="1012825"/>
          </a:xfrm>
          <a:prstGeom prst="roundRect">
            <a:avLst>
              <a:gd name="adj" fmla="val 413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Twinkl" pitchFamily="2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4175F96-EDAB-445F-9A6D-F072DDCAA76F}"/>
              </a:ext>
            </a:extLst>
          </p:cNvPr>
          <p:cNvSpPr/>
          <p:nvPr/>
        </p:nvSpPr>
        <p:spPr>
          <a:xfrm>
            <a:off x="1717675" y="5167313"/>
            <a:ext cx="1838325" cy="1014412"/>
          </a:xfrm>
          <a:prstGeom prst="roundRect">
            <a:avLst>
              <a:gd name="adj" fmla="val 413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Twinkl" pitchFamily="2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5C9B9B3-1947-4E90-91AC-BDE0C53426B4}"/>
              </a:ext>
            </a:extLst>
          </p:cNvPr>
          <p:cNvSpPr/>
          <p:nvPr/>
        </p:nvSpPr>
        <p:spPr>
          <a:xfrm>
            <a:off x="3673475" y="5167313"/>
            <a:ext cx="1838325" cy="1014412"/>
          </a:xfrm>
          <a:prstGeom prst="roundRect">
            <a:avLst>
              <a:gd name="adj" fmla="val 413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Twinkl" pitchFamily="2" charset="0"/>
            </a:endParaRPr>
          </a:p>
        </p:txBody>
      </p:sp>
      <p:sp>
        <p:nvSpPr>
          <p:cNvPr id="45" name="Rounded Rectangle 42">
            <a:extLst>
              <a:ext uri="{FF2B5EF4-FFF2-40B4-BE49-F238E27FC236}">
                <a16:creationId xmlns:a16="http://schemas.microsoft.com/office/drawing/2014/main" id="{37B80ACD-1B2B-446E-8E2C-4D59735BA4F1}"/>
              </a:ext>
            </a:extLst>
          </p:cNvPr>
          <p:cNvSpPr/>
          <p:nvPr/>
        </p:nvSpPr>
        <p:spPr>
          <a:xfrm>
            <a:off x="5641975" y="5167313"/>
            <a:ext cx="1838325" cy="1014412"/>
          </a:xfrm>
          <a:prstGeom prst="roundRect">
            <a:avLst>
              <a:gd name="adj" fmla="val 4136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>
            <a:extLst>
              <a:ext uri="{FF2B5EF4-FFF2-40B4-BE49-F238E27FC236}">
                <a16:creationId xmlns:a16="http://schemas.microsoft.com/office/drawing/2014/main" id="{31D2F8FB-2CB3-4B20-9614-D5223943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8270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latin typeface="Twinkl" pitchFamily="2" charset="0"/>
              </a:rPr>
              <a:t>Meet the Planets:</a:t>
            </a:r>
            <a:br>
              <a:rPr lang="en-GB" altLang="en-US" dirty="0">
                <a:latin typeface="Twinkl" pitchFamily="2" charset="0"/>
              </a:rPr>
            </a:br>
            <a:r>
              <a:rPr lang="en-GB" altLang="en-US" dirty="0">
                <a:latin typeface="Twinkl" pitchFamily="2" charset="0"/>
              </a:rPr>
              <a:t>Solar System Speed Dating!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B927C49-841C-451C-BB20-2A7ABAD8BEF5}"/>
              </a:ext>
            </a:extLst>
          </p:cNvPr>
          <p:cNvSpPr/>
          <p:nvPr/>
        </p:nvSpPr>
        <p:spPr>
          <a:xfrm>
            <a:off x="866775" y="5332413"/>
            <a:ext cx="7453313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You will all receive a card with information about a planet. You will have 5 minutes to ‘date’ each of the other planets to find out as much information about them as you can. </a:t>
            </a:r>
          </a:p>
        </p:txBody>
      </p:sp>
      <p:pic>
        <p:nvPicPr>
          <p:cNvPr id="14340" name="Group Work">
            <a:extLst>
              <a:ext uri="{FF2B5EF4-FFF2-40B4-BE49-F238E27FC236}">
                <a16:creationId xmlns:a16="http://schemas.microsoft.com/office/drawing/2014/main" id="{02031672-236F-426F-971A-CED67FCBE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oup 12">
            <a:extLst>
              <a:ext uri="{FF2B5EF4-FFF2-40B4-BE49-F238E27FC236}">
                <a16:creationId xmlns:a16="http://schemas.microsoft.com/office/drawing/2014/main" id="{B5091CD4-077E-4F68-BD1B-C60F7A4CA2CA}"/>
              </a:ext>
            </a:extLst>
          </p:cNvPr>
          <p:cNvGrpSpPr>
            <a:grpSpLocks/>
          </p:cNvGrpSpPr>
          <p:nvPr/>
        </p:nvGrpSpPr>
        <p:grpSpPr bwMode="auto">
          <a:xfrm>
            <a:off x="1989138" y="1933575"/>
            <a:ext cx="5165725" cy="2994025"/>
            <a:chOff x="1813281" y="1866900"/>
            <a:chExt cx="5396839" cy="31273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4B6E46-4E21-4271-8ED3-6571F1169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13281" y="1866900"/>
              <a:ext cx="1942132" cy="305773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EC221FA-BD16-478A-9196-DEA7F4A6A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1556" y="1866900"/>
              <a:ext cx="1942132" cy="305773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EF7968-6E93-4597-9E04-D762FD153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64194">
              <a:off x="5267987" y="1936545"/>
              <a:ext cx="1942133" cy="305773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>
            <a:extLst>
              <a:ext uri="{FF2B5EF4-FFF2-40B4-BE49-F238E27FC236}">
                <a16:creationId xmlns:a16="http://schemas.microsoft.com/office/drawing/2014/main" id="{061C300F-71C6-47F8-9DE0-D65E265B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latin typeface="Twinkl" pitchFamily="2" charset="0"/>
              </a:rPr>
              <a:t>Planetary Poster</a:t>
            </a:r>
          </a:p>
        </p:txBody>
      </p:sp>
      <p:pic>
        <p:nvPicPr>
          <p:cNvPr id="16387" name="Individual Work">
            <a:extLst>
              <a:ext uri="{FF2B5EF4-FFF2-40B4-BE49-F238E27FC236}">
                <a16:creationId xmlns:a16="http://schemas.microsoft.com/office/drawing/2014/main" id="{C7350344-A8D0-4DFE-B910-B9BD5DA37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3D8BBB-F9C8-4955-BF0A-038F60E99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636713"/>
            <a:ext cx="6273800" cy="4435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>
            <a:extLst>
              <a:ext uri="{FF2B5EF4-FFF2-40B4-BE49-F238E27FC236}">
                <a16:creationId xmlns:a16="http://schemas.microsoft.com/office/drawing/2014/main" id="{5D9A4964-9AD6-4DF8-B871-3E2CC3F8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latin typeface="Twinkl" pitchFamily="2" charset="0"/>
              </a:rPr>
              <a:t>Peer Review</a:t>
            </a: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C9B25740-9965-487F-831A-46AE6A007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324BC2E-6DBB-4862-9FD7-5AEE71CD5178}"/>
              </a:ext>
            </a:extLst>
          </p:cNvPr>
          <p:cNvSpPr/>
          <p:nvPr/>
        </p:nvSpPr>
        <p:spPr>
          <a:xfrm>
            <a:off x="781050" y="1585913"/>
            <a:ext cx="3390900" cy="4095750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Swap your poster with a partner.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Give them feedback about </a:t>
            </a:r>
            <a:r>
              <a:rPr lang="en-GB" sz="2000" b="1" dirty="0">
                <a:solidFill>
                  <a:schemeClr val="tx1"/>
                </a:solidFill>
                <a:latin typeface="Twinkl" pitchFamily="2" charset="0"/>
              </a:rPr>
              <a:t>two things you liked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about the poster and </a:t>
            </a:r>
            <a:r>
              <a:rPr lang="en-GB" sz="2000" b="1" dirty="0">
                <a:solidFill>
                  <a:schemeClr val="tx1"/>
                </a:solidFill>
                <a:latin typeface="Twinkl" pitchFamily="2" charset="0"/>
              </a:rPr>
              <a:t>one thing they could change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FF0000"/>
                </a:solidFill>
                <a:latin typeface="Twinkl" pitchFamily="2" charset="0"/>
              </a:rPr>
              <a:t>Note</a:t>
            </a:r>
            <a:r>
              <a:rPr lang="en-GB" sz="2000" dirty="0">
                <a:solidFill>
                  <a:srgbClr val="FF0000"/>
                </a:solidFill>
                <a:latin typeface="Twinkl" pitchFamily="2" charset="0"/>
              </a:rPr>
              <a:t>: Focus your feedback on the science and language they have used rather than colours or the look of the poster.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FCF6E37-4E66-4D7D-98E7-8EED46A26BFC}"/>
              </a:ext>
            </a:extLst>
          </p:cNvPr>
          <p:cNvSpPr/>
          <p:nvPr/>
        </p:nvSpPr>
        <p:spPr>
          <a:xfrm>
            <a:off x="4252913" y="1876425"/>
            <a:ext cx="4105275" cy="3943350"/>
          </a:xfrm>
          <a:prstGeom prst="roundRect">
            <a:avLst>
              <a:gd name="adj" fmla="val 191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18438" name="Picture 1">
            <a:extLst>
              <a:ext uri="{FF2B5EF4-FFF2-40B4-BE49-F238E27FC236}">
                <a16:creationId xmlns:a16="http://schemas.microsoft.com/office/drawing/2014/main" id="{74255387-5FBB-4C67-A18B-6CF94787C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6" r="-1791" b="-6523"/>
          <a:stretch>
            <a:fillRect/>
          </a:stretch>
        </p:blipFill>
        <p:spPr bwMode="auto">
          <a:xfrm>
            <a:off x="4257675" y="2630488"/>
            <a:ext cx="42735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4376</TotalTime>
  <Words>189</Words>
  <Application>Microsoft Office PowerPoint</Application>
  <PresentationFormat>On-screen Show (4:3)</PresentationFormat>
  <Paragraphs>42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Sassoon Infant Rg</vt:lpstr>
      <vt:lpstr>Calibri</vt:lpstr>
      <vt:lpstr>Twinkl SemiBold</vt:lpstr>
      <vt:lpstr>Sassoon Infant Md</vt:lpstr>
      <vt:lpstr>Arial</vt:lpstr>
      <vt:lpstr>BPreplay</vt:lpstr>
      <vt:lpstr>Twinkl</vt:lpstr>
      <vt:lpstr>Office Theme</vt:lpstr>
      <vt:lpstr>PowerPoint Presentation</vt:lpstr>
      <vt:lpstr>PowerPoint Presentation</vt:lpstr>
      <vt:lpstr>Ideas about the Planets</vt:lpstr>
      <vt:lpstr>Solar System Vocabulary</vt:lpstr>
      <vt:lpstr>Meet the Planets: Solar System Speed Dating!</vt:lpstr>
      <vt:lpstr>Planetary Poster</vt:lpstr>
      <vt:lpstr>Peer 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 Greenham</cp:lastModifiedBy>
  <cp:revision>327</cp:revision>
  <dcterms:created xsi:type="dcterms:W3CDTF">2014-10-01T16:09:27Z</dcterms:created>
  <dcterms:modified xsi:type="dcterms:W3CDTF">2022-02-04T10:51:49Z</dcterms:modified>
</cp:coreProperties>
</file>