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3" r:id="rId3"/>
    <p:sldId id="308" r:id="rId4"/>
    <p:sldId id="387" r:id="rId5"/>
    <p:sldId id="409" r:id="rId6"/>
    <p:sldId id="410" r:id="rId7"/>
    <p:sldId id="388" r:id="rId8"/>
    <p:sldId id="411" r:id="rId9"/>
  </p:sldIdLst>
  <p:sldSz cx="9144000" cy="6858000" type="screen4x3"/>
  <p:notesSz cx="6858000" cy="9144000"/>
  <p:embeddedFontLst>
    <p:embeddedFont>
      <p:font typeface="Sassoon Infant Rg" panose="02000503030000020003" charset="0"/>
      <p:regular r:id="rId12"/>
      <p:bold r:id="rId13"/>
    </p:embeddedFont>
    <p:embeddedFont>
      <p:font typeface="Calibri" panose="020F0502020204030204" pitchFamily="34" charset="0"/>
      <p:regular r:id="rId14"/>
      <p:bold r:id="rId15"/>
      <p:italic r:id="rId16"/>
      <p:boldItalic r:id="rId17"/>
    </p:embeddedFont>
    <p:embeddedFont>
      <p:font typeface="Sassoon Infant Md" panose="02000603050000020003" charset="0"/>
      <p:regular r:id="rId18"/>
    </p:embeddedFont>
    <p:embeddedFont>
      <p:font typeface="BPreplay" panose="02000503000000020004" charset="0"/>
      <p:regular r:id="rId19"/>
      <p:bold r:id="rId20"/>
      <p:italic r:id="rId21"/>
      <p:boldItalic r:id="rId22"/>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5307">
          <p15:clr>
            <a:srgbClr val="A4A3A4"/>
          </p15:clr>
        </p15:guide>
        <p15:guide id="4" orient="horz" pos="3997">
          <p15:clr>
            <a:srgbClr val="A4A3A4"/>
          </p15:clr>
        </p15:guide>
        <p15:guide id="5" pos="521">
          <p15:clr>
            <a:srgbClr val="A4A3A4"/>
          </p15:clr>
        </p15:guide>
        <p15:guide id="6" orient="horz" pos="323">
          <p15:clr>
            <a:srgbClr val="A4A3A4"/>
          </p15:clr>
        </p15:guide>
        <p15:guide id="7" orient="horz" pos="459">
          <p15:clr>
            <a:srgbClr val="A4A3A4"/>
          </p15:clr>
        </p15:guide>
        <p15:guide id="8" orient="horz" pos="3884">
          <p15:clr>
            <a:srgbClr val="A4A3A4"/>
          </p15:clr>
        </p15:guide>
        <p15:guide id="9" pos="521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83"/>
    <a:srgbClr val="D16EBD"/>
    <a:srgbClr val="FFFFFF"/>
    <a:srgbClr val="FFF4EA"/>
    <a:srgbClr val="14B4E4"/>
    <a:srgbClr val="FF5050"/>
    <a:srgbClr val="00FE73"/>
    <a:srgbClr val="FF6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8" d="100"/>
          <a:sy n="68" d="100"/>
        </p:scale>
        <p:origin x="82" y="106"/>
      </p:cViewPr>
      <p:guideLst>
        <p:guide orient="horz" pos="2183"/>
        <p:guide pos="2880"/>
        <p:guide pos="5307"/>
        <p:guide orient="horz" pos="3997"/>
        <p:guide pos="521"/>
        <p:guide orient="horz" pos="323"/>
        <p:guide orient="horz" pos="459"/>
        <p:guide orient="horz" pos="3884"/>
        <p:guide pos="5216"/>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605273-7EBF-4993-96F0-B9AEB38F9F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D4399948-CBC0-4590-BE9B-2BB1135058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76594EA-283E-4091-99C2-9C6F1CFB444A}" type="datetimeFigureOut">
              <a:rPr lang="en-GB"/>
              <a:pPr>
                <a:defRPr/>
              </a:pPr>
              <a:t>30/01/2022</a:t>
            </a:fld>
            <a:endParaRPr lang="en-GB"/>
          </a:p>
        </p:txBody>
      </p:sp>
      <p:sp>
        <p:nvSpPr>
          <p:cNvPr id="4" name="Footer Placeholder 3">
            <a:extLst>
              <a:ext uri="{FF2B5EF4-FFF2-40B4-BE49-F238E27FC236}">
                <a16:creationId xmlns:a16="http://schemas.microsoft.com/office/drawing/2014/main" id="{6BF35CC1-2E04-4D2A-A834-A78A6A7377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8BBE697C-CAAC-4297-9F91-5E03DCDEBC89}"/>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272CB93-39B4-411A-9093-38C39A72D390}"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BF3EB-FFF5-4324-AF63-8DE6A0F2ED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726F7F90-2041-4B1B-8F37-4D53364C4B3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F9D73EC-A4EE-4557-ADD1-F3C0E68E1419}" type="datetimeFigureOut">
              <a:rPr lang="en-GB"/>
              <a:pPr>
                <a:defRPr/>
              </a:pPr>
              <a:t>30/01/2022</a:t>
            </a:fld>
            <a:endParaRPr lang="en-GB"/>
          </a:p>
        </p:txBody>
      </p:sp>
      <p:sp>
        <p:nvSpPr>
          <p:cNvPr id="4" name="Slide Image Placeholder 3">
            <a:extLst>
              <a:ext uri="{FF2B5EF4-FFF2-40B4-BE49-F238E27FC236}">
                <a16:creationId xmlns:a16="http://schemas.microsoft.com/office/drawing/2014/main" id="{14E3016F-BC66-4F41-BBDB-7290CCF66C0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CF6B289-17D5-43D2-B9D8-B93A9FFD1E7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C51E3D3F-20EF-459B-8387-82FEC7230F8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AF959063-27AC-4831-A69B-CDD9EAE1F24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4D3D750-D96C-4DCD-B406-927700F4DBB8}"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FBE6488-A117-4054-98EC-0442FD3192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5E603D6-4797-4AF7-9377-C852C4EF84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8" name="Slide Number Placeholder 3">
            <a:extLst>
              <a:ext uri="{FF2B5EF4-FFF2-40B4-BE49-F238E27FC236}">
                <a16:creationId xmlns:a16="http://schemas.microsoft.com/office/drawing/2014/main" id="{297EDEED-BD9C-43D2-A181-DBBBFE61A6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39E56391-8414-4C4D-8A8F-3B6E45827EF1}" type="slidenum">
              <a:rPr lang="en-GB" altLang="en-US">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9638A00B-8054-4430-9D7F-3C9082FBF7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2BAE6B00-0F96-4E67-AA39-6CD9BA609E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316" name="Slide Number Placeholder 3">
            <a:extLst>
              <a:ext uri="{FF2B5EF4-FFF2-40B4-BE49-F238E27FC236}">
                <a16:creationId xmlns:a16="http://schemas.microsoft.com/office/drawing/2014/main" id="{B01F4558-2AE2-4362-9E50-2E697F4588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1A8B150D-5DAE-4B34-B38B-DE4E689C6D2E}" type="slidenum">
              <a:rPr lang="en-GB" altLang="en-US">
                <a:latin typeface="Calibri" panose="020F0502020204030204" pitchFamily="34" charset="0"/>
              </a:rPr>
              <a:pPr/>
              <a:t>4</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F61238F1-C990-4FB6-A044-8BB49F29AB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D94C57F-6E96-47CE-AB66-9C0CDB5B2C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5A492E13-BAA4-4310-AD61-0862B74052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1B7248CE-6DE4-41AE-84EB-081E69BDDD8E}" type="slidenum">
              <a:rPr lang="en-GB" altLang="en-US">
                <a:latin typeface="Calibri" panose="020F0502020204030204" pitchFamily="34" charset="0"/>
              </a:rPr>
              <a:pPr/>
              <a:t>5</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11376F5-2E03-4FDB-B1E0-E904A9C492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F7BB58AC-E653-4BD5-AF50-D6265168C8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412" name="Slide Number Placeholder 3">
            <a:extLst>
              <a:ext uri="{FF2B5EF4-FFF2-40B4-BE49-F238E27FC236}">
                <a16:creationId xmlns:a16="http://schemas.microsoft.com/office/drawing/2014/main" id="{E68417E0-4F2D-4CAB-A613-5737DC52A6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8BBCEC0F-D8CC-4824-B83A-9BE3301F9476}" type="slidenum">
              <a:rPr lang="en-GB" altLang="en-US">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C25117A-4FC1-4F45-A55C-56609A3724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75DDCA9-9D38-4871-A023-9017D33477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9460" name="Slide Number Placeholder 3">
            <a:extLst>
              <a:ext uri="{FF2B5EF4-FFF2-40B4-BE49-F238E27FC236}">
                <a16:creationId xmlns:a16="http://schemas.microsoft.com/office/drawing/2014/main" id="{9DE944E9-6A6D-4287-9310-ADF90533E9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77A4B4BF-129E-46D8-AFD2-DBEE9DED0F4B}" type="slidenum">
              <a:rPr lang="en-GB" altLang="en-US">
                <a:latin typeface="Calibri" panose="020F0502020204030204" pitchFamily="34" charset="0"/>
              </a:rPr>
              <a:pPr/>
              <a:t>7</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B9D80A5-A439-44A9-830C-FD19C43864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D6EA41E-703B-4840-9DE0-84AE99BD6D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1508" name="Slide Number Placeholder 3">
            <a:extLst>
              <a:ext uri="{FF2B5EF4-FFF2-40B4-BE49-F238E27FC236}">
                <a16:creationId xmlns:a16="http://schemas.microsoft.com/office/drawing/2014/main" id="{DCF70A1B-49D9-4723-A8D1-7F771B1B15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DD835190-B79A-4B4B-9F4A-06A30D3E6C73}" type="slidenum">
              <a:rPr lang="en-GB" altLang="en-US">
                <a:latin typeface="Calibri" panose="020F0502020204030204" pitchFamily="34" charset="0"/>
              </a:rPr>
              <a:pPr/>
              <a:t>8</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1F54820-DCC8-4C26-811E-A2E1165CFACC}"/>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extLst>
              <a:ext uri="{FF2B5EF4-FFF2-40B4-BE49-F238E27FC236}">
                <a16:creationId xmlns:a16="http://schemas.microsoft.com/office/drawing/2014/main" id="{8D886625-4EB4-4A49-AC21-F228116E44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3490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159C29B-9836-4687-A3B2-B943BA5AAF2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extLst>
              <a:ext uri="{FF2B5EF4-FFF2-40B4-BE49-F238E27FC236}">
                <a16:creationId xmlns:a16="http://schemas.microsoft.com/office/drawing/2014/main" id="{0AFDA6FA-FCAB-4A18-BE5D-7ED3A1C9B0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445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F07E1997-9602-4955-814E-61BB1055A3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760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100015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63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0F25EB4B-CF8C-4E78-81CD-56432ED8B0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236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388AF7A-A2F0-49B1-812B-C78C3F919F4E}"/>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DA7FEC8-59BF-48FA-A9E4-B13893E9E20E}"/>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1" r:id="rId4"/>
    <p:sldLayoutId id="2147483702" r:id="rId5"/>
    <p:sldLayoutId id="2147483706" r:id="rId6"/>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resounddesign\twinkl-shared\TaskSetters\%23PlanIt\Science\KS2\Year%205%20-%20Earth%20and%20Space\Year%205%20-%20Earth%20and%20Space%20-%20Lesson%201%20Spherical%20Bodies\Videos\Rotating%20Earth%20by%20Stephan%20Deutsch.mp4"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resounddesign\twinkl-shared\TaskSetters\%23PlanIt\Science\KS2\Year%205%20-%20Earth%20and%20Space\Year%205%20-%20Earth%20and%20Space%20-%20Lesson%201%20Spherical%20Bodies\Videos\Rotating%20Earth%20by%20Stephan%20Deutsch.mp4" TargetMode="Externa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5FE4A4DA-CD6E-4AFF-8E4C-53C8F85F68B7}"/>
              </a:ext>
            </a:extLst>
          </p:cNvPr>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2DAD1A19-8FE0-48C1-84D1-B0613977D280}"/>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0" name="Title 1">
            <a:extLst>
              <a:ext uri="{FF2B5EF4-FFF2-40B4-BE49-F238E27FC236}">
                <a16:creationId xmlns:a16="http://schemas.microsoft.com/office/drawing/2014/main" id="{9D85DB12-FE83-40E1-A91C-A86F530923E2}"/>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a:solidFill>
                  <a:schemeClr val="tx1"/>
                </a:solidFill>
                <a:latin typeface="Sassoon Infant Md" pitchFamily="50" charset="0"/>
              </a:rPr>
              <a:t>Success Criteria</a:t>
            </a:r>
          </a:p>
        </p:txBody>
      </p:sp>
      <p:sp>
        <p:nvSpPr>
          <p:cNvPr id="9221" name="Title 1">
            <a:extLst>
              <a:ext uri="{FF2B5EF4-FFF2-40B4-BE49-F238E27FC236}">
                <a16:creationId xmlns:a16="http://schemas.microsoft.com/office/drawing/2014/main" id="{FD3299E2-C8EF-441B-BE7E-1D050DAD8037}"/>
              </a:ext>
            </a:extLst>
          </p:cNvPr>
          <p:cNvSpPr txBox="1">
            <a:spLocks/>
          </p:cNvSpPr>
          <p:nvPr/>
        </p:nvSpPr>
        <p:spPr bwMode="auto">
          <a:xfrm>
            <a:off x="956027" y="1367191"/>
            <a:ext cx="660752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dirty="0" smtClean="0">
                <a:solidFill>
                  <a:schemeClr val="tx1"/>
                </a:solidFill>
                <a:latin typeface="Sassoon Infant Md" pitchFamily="50" charset="0"/>
              </a:rPr>
              <a:t>LO: I can explain why we know the sun, earth and moon are spherical. </a:t>
            </a:r>
            <a:endParaRPr lang="en-US" altLang="en-US" sz="3600" b="1" dirty="0">
              <a:solidFill>
                <a:schemeClr val="tx1"/>
              </a:solidFill>
              <a:latin typeface="Sassoon Infant Md" pitchFamily="50" charset="0"/>
            </a:endParaRPr>
          </a:p>
        </p:txBody>
      </p:sp>
      <p:sp>
        <p:nvSpPr>
          <p:cNvPr id="9223" name="Content Placeholder 15">
            <a:extLst>
              <a:ext uri="{FF2B5EF4-FFF2-40B4-BE49-F238E27FC236}">
                <a16:creationId xmlns:a16="http://schemas.microsoft.com/office/drawing/2014/main" id="{00909868-8C7D-4A46-813C-B2C363C40863}"/>
              </a:ext>
            </a:extLst>
          </p:cNvPr>
          <p:cNvSpPr txBox="1">
            <a:spLocks/>
          </p:cNvSpPr>
          <p:nvPr/>
        </p:nvSpPr>
        <p:spPr bwMode="auto">
          <a:xfrm>
            <a:off x="628650" y="3467100"/>
            <a:ext cx="788670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r>
              <a:rPr lang="en-GB" altLang="en-US" dirty="0" smtClean="0"/>
              <a:t>I </a:t>
            </a:r>
            <a:r>
              <a:rPr lang="en-GB" altLang="en-US" dirty="0"/>
              <a:t>can describe the Sun, Earth and Moon as spherical.</a:t>
            </a:r>
          </a:p>
          <a:p>
            <a:pPr eaLnBrk="1" hangingPunct="1"/>
            <a:r>
              <a:rPr lang="en-GB" altLang="en-US" dirty="0"/>
              <a:t>I can name at least two different shapes the Earth was thought to be.</a:t>
            </a:r>
          </a:p>
          <a:p>
            <a:pPr eaLnBrk="1" hangingPunct="1"/>
            <a:r>
              <a:rPr lang="en-GB" altLang="en-US" dirty="0" smtClean="0"/>
              <a:t>I </a:t>
            </a:r>
            <a:r>
              <a:rPr lang="en-GB" altLang="en-US" dirty="0"/>
              <a:t>can identify scientific evidence that has been used to support or refute ideas.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a:extLst>
              <a:ext uri="{FF2B5EF4-FFF2-40B4-BE49-F238E27FC236}">
                <a16:creationId xmlns:a16="http://schemas.microsoft.com/office/drawing/2014/main" id="{67D01C68-6F22-4A86-BB49-5E8E8C187B4B}"/>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a:t>Ideas and Evidence</a:t>
            </a:r>
          </a:p>
        </p:txBody>
      </p:sp>
      <p:pic>
        <p:nvPicPr>
          <p:cNvPr id="10243" name="Whole Class">
            <a:extLst>
              <a:ext uri="{FF2B5EF4-FFF2-40B4-BE49-F238E27FC236}">
                <a16:creationId xmlns:a16="http://schemas.microsoft.com/office/drawing/2014/main" id="{E0CBAD12-D886-4BDA-8CDF-370112A306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a:extLst>
              <a:ext uri="{FF2B5EF4-FFF2-40B4-BE49-F238E27FC236}">
                <a16:creationId xmlns:a16="http://schemas.microsoft.com/office/drawing/2014/main" id="{54BFADF5-2E20-4C09-8A14-BE56042B3EE3}"/>
              </a:ext>
            </a:extLst>
          </p:cNvPr>
          <p:cNvSpPr/>
          <p:nvPr/>
        </p:nvSpPr>
        <p:spPr>
          <a:xfrm>
            <a:off x="866775" y="1541463"/>
            <a:ext cx="7453313" cy="506412"/>
          </a:xfrm>
          <a:prstGeom prst="roundRect">
            <a:avLst>
              <a:gd name="adj" fmla="val 2243"/>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lnSpc>
                <a:spcPct val="150000"/>
              </a:lnSpc>
              <a:spcBef>
                <a:spcPts val="0"/>
              </a:spcBef>
              <a:spcAft>
                <a:spcPts val="0"/>
              </a:spcAft>
              <a:defRPr/>
            </a:pPr>
            <a:r>
              <a:rPr lang="en-GB" dirty="0">
                <a:solidFill>
                  <a:schemeClr val="tx1"/>
                </a:solidFill>
                <a:latin typeface="+mj-lt"/>
              </a:rPr>
              <a:t>What shape is hidden under this globe? </a:t>
            </a:r>
          </a:p>
          <a:p>
            <a:pPr algn="ctr" eaLnBrk="1" fontAlgn="auto" hangingPunct="1">
              <a:lnSpc>
                <a:spcPct val="150000"/>
              </a:lnSpc>
              <a:spcBef>
                <a:spcPts val="0"/>
              </a:spcBef>
              <a:spcAft>
                <a:spcPts val="0"/>
              </a:spcAft>
              <a:defRPr/>
            </a:pPr>
            <a:r>
              <a:rPr lang="en-GB" dirty="0">
                <a:solidFill>
                  <a:schemeClr val="tx1"/>
                </a:solidFill>
                <a:latin typeface="+mj-lt"/>
              </a:rPr>
              <a:t>What is your evidence? </a:t>
            </a:r>
          </a:p>
        </p:txBody>
      </p:sp>
      <p:sp>
        <p:nvSpPr>
          <p:cNvPr id="2" name="Flowchart: Manual Input 1">
            <a:extLst>
              <a:ext uri="{FF2B5EF4-FFF2-40B4-BE49-F238E27FC236}">
                <a16:creationId xmlns:a16="http://schemas.microsoft.com/office/drawing/2014/main" id="{A26C5618-ED8C-468D-8641-25D5EA86BB19}"/>
              </a:ext>
            </a:extLst>
          </p:cNvPr>
          <p:cNvSpPr/>
          <p:nvPr/>
        </p:nvSpPr>
        <p:spPr>
          <a:xfrm rot="19129671">
            <a:off x="3151188" y="3074988"/>
            <a:ext cx="2378075" cy="2274887"/>
          </a:xfrm>
          <a:prstGeom prst="flowChartManualInpu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 name="Picture 2">
            <a:extLst>
              <a:ext uri="{FF2B5EF4-FFF2-40B4-BE49-F238E27FC236}">
                <a16:creationId xmlns:a16="http://schemas.microsoft.com/office/drawing/2014/main" id="{2BA86C17-CCC5-420F-89F6-C654CB5642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78150" y="2986088"/>
            <a:ext cx="3065463"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autoRev="1" fill="hold" nodeType="clickEffect">
                                  <p:stCondLst>
                                    <p:cond delay="0"/>
                                  </p:stCondLst>
                                  <p:childTnLst>
                                    <p:animMotion origin="layout" path="M 8.33333E-7 -4.81481E-6 L 0.00121 0.12917 " pathEditMode="relative" rAng="0" ptsTypes="AA">
                                      <p:cBhvr>
                                        <p:cTn id="6" dur="2000" fill="hold"/>
                                        <p:tgtEl>
                                          <p:spTgt spid="3"/>
                                        </p:tgtEl>
                                        <p:attrNameLst>
                                          <p:attrName>ppt_x</p:attrName>
                                          <p:attrName>ppt_y</p:attrName>
                                        </p:attrNameLst>
                                      </p:cBhvr>
                                      <p:rCtr x="52" y="6458"/>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autoRev="1" fill="hold" nodeType="clickEffect">
                                  <p:stCondLst>
                                    <p:cond delay="0"/>
                                  </p:stCondLst>
                                  <p:childTnLst>
                                    <p:animMotion origin="layout" path="M 8.33333E-7 -4.81481E-6 L -0.13854 0.00325 " pathEditMode="relative" rAng="0" ptsTypes="AA">
                                      <p:cBhvr>
                                        <p:cTn id="10" dur="2000" fill="hold"/>
                                        <p:tgtEl>
                                          <p:spTgt spid="3"/>
                                        </p:tgtEl>
                                        <p:attrNameLst>
                                          <p:attrName>ppt_x</p:attrName>
                                          <p:attrName>ppt_y</p:attrName>
                                        </p:attrNameLst>
                                      </p:cBhvr>
                                      <p:rCtr x="-6927" y="162"/>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autoRev="1" fill="hold" nodeType="clickEffect">
                                  <p:stCondLst>
                                    <p:cond delay="0"/>
                                  </p:stCondLst>
                                  <p:childTnLst>
                                    <p:animMotion origin="layout" path="M 8.33333E-7 -4.81481E-6 L 0.16771 -0.00046 " pathEditMode="relative" rAng="0" ptsTypes="AA">
                                      <p:cBhvr>
                                        <p:cTn id="14" dur="2000" fill="hold"/>
                                        <p:tgtEl>
                                          <p:spTgt spid="3"/>
                                        </p:tgtEl>
                                        <p:attrNameLst>
                                          <p:attrName>ppt_x</p:attrName>
                                          <p:attrName>ppt_y</p:attrName>
                                        </p:attrNameLst>
                                      </p:cBhvr>
                                      <p:rCtr x="8385" y="-23"/>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nodeType="clickEffect">
                                  <p:stCondLst>
                                    <p:cond delay="0"/>
                                  </p:stCondLst>
                                  <p:childTnLst>
                                    <p:anim calcmode="lin" valueType="num">
                                      <p:cBhvr additive="base">
                                        <p:cTn id="18" dur="1600"/>
                                        <p:tgtEl>
                                          <p:spTgt spid="3"/>
                                        </p:tgtEl>
                                        <p:attrNameLst>
                                          <p:attrName>ppt_x</p:attrName>
                                        </p:attrNameLst>
                                      </p:cBhvr>
                                      <p:tavLst>
                                        <p:tav tm="0">
                                          <p:val>
                                            <p:strVal val="ppt_x"/>
                                          </p:val>
                                        </p:tav>
                                        <p:tav tm="100000">
                                          <p:val>
                                            <p:strVal val="ppt_x"/>
                                          </p:val>
                                        </p:tav>
                                      </p:tavLst>
                                    </p:anim>
                                    <p:anim calcmode="lin" valueType="num">
                                      <p:cBhvr additive="base">
                                        <p:cTn id="19" dur="1600"/>
                                        <p:tgtEl>
                                          <p:spTgt spid="3"/>
                                        </p:tgtEl>
                                        <p:attrNameLst>
                                          <p:attrName>ppt_y</p:attrName>
                                        </p:attrNameLst>
                                      </p:cBhvr>
                                      <p:tavLst>
                                        <p:tav tm="0">
                                          <p:val>
                                            <p:strVal val="ppt_y"/>
                                          </p:val>
                                        </p:tav>
                                        <p:tav tm="100000">
                                          <p:val>
                                            <p:strVal val="1+ppt_h/2"/>
                                          </p:val>
                                        </p:tav>
                                      </p:tavLst>
                                    </p:anim>
                                    <p:set>
                                      <p:cBhvr>
                                        <p:cTn id="20" dur="1" fill="hold">
                                          <p:stCondLst>
                                            <p:cond delay="15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90" name="Picture 6">
            <a:extLst>
              <a:ext uri="{FF2B5EF4-FFF2-40B4-BE49-F238E27FC236}">
                <a16:creationId xmlns:a16="http://schemas.microsoft.com/office/drawing/2014/main" id="{43828C41-6D74-4964-870C-BF36CB281DE5}"/>
              </a:ext>
            </a:extLst>
          </p:cNvPr>
          <p:cNvPicPr>
            <a:picLocks noChangeAspect="1"/>
          </p:cNvPicPr>
          <p:nvPr/>
        </p:nvPicPr>
        <p:blipFill>
          <a:blip r:embed="rId3">
            <a:extLst>
              <a:ext uri="{28A0092B-C50C-407E-A947-70E740481C1C}">
                <a14:useLocalDpi xmlns:a14="http://schemas.microsoft.com/office/drawing/2010/main" val="0"/>
              </a:ext>
            </a:extLst>
          </a:blip>
          <a:srcRect l="20065" b="9866"/>
          <a:stretch>
            <a:fillRect/>
          </a:stretch>
        </p:blipFill>
        <p:spPr bwMode="auto">
          <a:xfrm>
            <a:off x="-12700" y="0"/>
            <a:ext cx="91567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576F9571-015A-4CCE-8ADE-3EF9A3204084}"/>
              </a:ext>
            </a:extLst>
          </p:cNvPr>
          <p:cNvSpPr/>
          <p:nvPr/>
        </p:nvSpPr>
        <p:spPr>
          <a:xfrm>
            <a:off x="1590675" y="2868613"/>
            <a:ext cx="6035675" cy="1116012"/>
          </a:xfrm>
          <a:prstGeom prst="roundRect">
            <a:avLst>
              <a:gd name="adj" fmla="val 804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a:extLst>
              <a:ext uri="{FF2B5EF4-FFF2-40B4-BE49-F238E27FC236}">
                <a16:creationId xmlns:a16="http://schemas.microsoft.com/office/drawing/2014/main" id="{2EDA332C-F77E-4EC4-97FC-4CA4700EF95E}"/>
              </a:ext>
            </a:extLst>
          </p:cNvPr>
          <p:cNvSpPr>
            <a:spLocks noGrp="1"/>
          </p:cNvSpPr>
          <p:nvPr>
            <p:ph type="title" idx="4294967295"/>
          </p:nvPr>
        </p:nvSpPr>
        <p:spPr>
          <a:xfrm>
            <a:off x="498475" y="677863"/>
            <a:ext cx="8220075" cy="631825"/>
          </a:xfrm>
        </p:spPr>
        <p:txBody>
          <a:bodyPr>
            <a:normAutofit fontScale="90000"/>
          </a:bodyPr>
          <a:lstStyle/>
          <a:p>
            <a:pPr algn="ctr" eaLnBrk="1" hangingPunct="1">
              <a:defRPr/>
            </a:pPr>
            <a:r>
              <a:rPr lang="en-GB" altLang="en-US" b="1" dirty="0">
                <a:ln w="0">
                  <a:noFill/>
                </a:ln>
                <a:latin typeface="+mj-lt"/>
              </a:rPr>
              <a:t>Shape of the Earth</a:t>
            </a:r>
          </a:p>
        </p:txBody>
      </p:sp>
      <p:pic>
        <p:nvPicPr>
          <p:cNvPr id="12293" name="Whole Class">
            <a:extLst>
              <a:ext uri="{FF2B5EF4-FFF2-40B4-BE49-F238E27FC236}">
                <a16:creationId xmlns:a16="http://schemas.microsoft.com/office/drawing/2014/main" id="{5991E1A6-EAB1-47A0-BECE-7F3883D94E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5">
            <a:extLst>
              <a:ext uri="{FF2B5EF4-FFF2-40B4-BE49-F238E27FC236}">
                <a16:creationId xmlns:a16="http://schemas.microsoft.com/office/drawing/2014/main" id="{29E77E0B-0C73-4081-B3F9-EBC85C6654C4}"/>
              </a:ext>
            </a:extLst>
          </p:cNvPr>
          <p:cNvSpPr txBox="1">
            <a:spLocks/>
          </p:cNvSpPr>
          <p:nvPr/>
        </p:nvSpPr>
        <p:spPr bwMode="auto">
          <a:xfrm>
            <a:off x="498475" y="2794000"/>
            <a:ext cx="8220075" cy="13239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normAutofit/>
          </a:bodyPr>
          <a:lstStyle>
            <a:lvl1pPr algn="l" rtl="0" fontAlgn="base">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fontAlgn="base">
              <a:lnSpc>
                <a:spcPct val="90000"/>
              </a:lnSpc>
              <a:spcBef>
                <a:spcPct val="0"/>
              </a:spcBef>
              <a:spcAft>
                <a:spcPct val="0"/>
              </a:spcAft>
              <a:defRPr sz="4000">
                <a:solidFill>
                  <a:srgbClr val="1C1C1C"/>
                </a:solidFill>
                <a:latin typeface="Sassoon Infant Md" panose="02000603050000020003" pitchFamily="50" charset="0"/>
              </a:defRPr>
            </a:lvl2pPr>
            <a:lvl3pPr algn="l" rtl="0" fontAlgn="base">
              <a:lnSpc>
                <a:spcPct val="90000"/>
              </a:lnSpc>
              <a:spcBef>
                <a:spcPct val="0"/>
              </a:spcBef>
              <a:spcAft>
                <a:spcPct val="0"/>
              </a:spcAft>
              <a:defRPr sz="4000">
                <a:solidFill>
                  <a:srgbClr val="1C1C1C"/>
                </a:solidFill>
                <a:latin typeface="Sassoon Infant Md" panose="02000603050000020003" pitchFamily="50" charset="0"/>
              </a:defRPr>
            </a:lvl3pPr>
            <a:lvl4pPr algn="l" rtl="0" fontAlgn="base">
              <a:lnSpc>
                <a:spcPct val="90000"/>
              </a:lnSpc>
              <a:spcBef>
                <a:spcPct val="0"/>
              </a:spcBef>
              <a:spcAft>
                <a:spcPct val="0"/>
              </a:spcAft>
              <a:defRPr sz="4000">
                <a:solidFill>
                  <a:srgbClr val="1C1C1C"/>
                </a:solidFill>
                <a:latin typeface="Sassoon Infant Md" panose="02000603050000020003" pitchFamily="50" charset="0"/>
              </a:defRPr>
            </a:lvl4pPr>
            <a:lvl5pPr algn="l" rtl="0" fontAlgn="base">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a:lstStyle>
          <a:p>
            <a:pPr algn="ctr" eaLnBrk="1" hangingPunct="1">
              <a:defRPr/>
            </a:pPr>
            <a:r>
              <a:rPr lang="en-GB" altLang="en-US" dirty="0">
                <a:ln w="0">
                  <a:noFill/>
                </a:ln>
                <a:solidFill>
                  <a:srgbClr val="D16EBD"/>
                </a:solidFill>
                <a:latin typeface="+mj-lt"/>
              </a:rPr>
              <a:t>Let’s take this outside!!</a:t>
            </a:r>
          </a:p>
        </p:txBody>
      </p:sp>
      <p:sp>
        <p:nvSpPr>
          <p:cNvPr id="17" name="Title 5">
            <a:extLst>
              <a:ext uri="{FF2B5EF4-FFF2-40B4-BE49-F238E27FC236}">
                <a16:creationId xmlns:a16="http://schemas.microsoft.com/office/drawing/2014/main" id="{F5889CB3-4B37-42A6-802F-333D6CA4FE8F}"/>
              </a:ext>
            </a:extLst>
          </p:cNvPr>
          <p:cNvSpPr txBox="1">
            <a:spLocks/>
          </p:cNvSpPr>
          <p:nvPr/>
        </p:nvSpPr>
        <p:spPr bwMode="auto">
          <a:xfrm>
            <a:off x="498475" y="6467475"/>
            <a:ext cx="8220075" cy="3206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gn="l" rtl="0" fontAlgn="base">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fontAlgn="base">
              <a:lnSpc>
                <a:spcPct val="90000"/>
              </a:lnSpc>
              <a:spcBef>
                <a:spcPct val="0"/>
              </a:spcBef>
              <a:spcAft>
                <a:spcPct val="0"/>
              </a:spcAft>
              <a:defRPr sz="4000">
                <a:solidFill>
                  <a:srgbClr val="1C1C1C"/>
                </a:solidFill>
                <a:latin typeface="Sassoon Infant Md" panose="02000603050000020003" pitchFamily="50" charset="0"/>
              </a:defRPr>
            </a:lvl2pPr>
            <a:lvl3pPr algn="l" rtl="0" fontAlgn="base">
              <a:lnSpc>
                <a:spcPct val="90000"/>
              </a:lnSpc>
              <a:spcBef>
                <a:spcPct val="0"/>
              </a:spcBef>
              <a:spcAft>
                <a:spcPct val="0"/>
              </a:spcAft>
              <a:defRPr sz="4000">
                <a:solidFill>
                  <a:srgbClr val="1C1C1C"/>
                </a:solidFill>
                <a:latin typeface="Sassoon Infant Md" panose="02000603050000020003" pitchFamily="50" charset="0"/>
              </a:defRPr>
            </a:lvl3pPr>
            <a:lvl4pPr algn="l" rtl="0" fontAlgn="base">
              <a:lnSpc>
                <a:spcPct val="90000"/>
              </a:lnSpc>
              <a:spcBef>
                <a:spcPct val="0"/>
              </a:spcBef>
              <a:spcAft>
                <a:spcPct val="0"/>
              </a:spcAft>
              <a:defRPr sz="4000">
                <a:solidFill>
                  <a:srgbClr val="1C1C1C"/>
                </a:solidFill>
                <a:latin typeface="Sassoon Infant Md" panose="02000603050000020003" pitchFamily="50" charset="0"/>
              </a:defRPr>
            </a:lvl4pPr>
            <a:lvl5pPr algn="l" rtl="0" fontAlgn="base">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a:lstStyle>
          <a:p>
            <a:pPr algn="ctr" eaLnBrk="1" hangingPunct="1">
              <a:defRPr/>
            </a:pPr>
            <a:r>
              <a:rPr lang="en-GB" altLang="en-US" sz="900" dirty="0">
                <a:ln w="0">
                  <a:noFill/>
                </a:ln>
                <a:solidFill>
                  <a:schemeClr val="bg1"/>
                </a:solidFill>
                <a:latin typeface="+mn-lt"/>
              </a:rPr>
              <a:t>Photo courtesy of .</a:t>
            </a:r>
            <a:r>
              <a:rPr lang="en-GB" altLang="en-US" sz="900" dirty="0" err="1">
                <a:ln w="0">
                  <a:noFill/>
                </a:ln>
                <a:solidFill>
                  <a:schemeClr val="bg1"/>
                </a:solidFill>
                <a:latin typeface="+mn-lt"/>
              </a:rPr>
              <a:t>tafo</a:t>
            </a:r>
            <a:r>
              <a:rPr lang="en-GB" altLang="en-US" sz="900" dirty="0">
                <a:ln w="0">
                  <a:noFill/>
                </a:ln>
                <a:solidFill>
                  <a:schemeClr val="bg1"/>
                </a:solidFill>
                <a:latin typeface="+mn-lt"/>
              </a:rPr>
              <a:t>. (@flickr.com) - granted under creative commons licence - attribution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77080C8C-B7B9-4848-97BA-0DEC66145EE4}"/>
              </a:ext>
            </a:extLst>
          </p:cNvPr>
          <p:cNvSpPr/>
          <p:nvPr/>
        </p:nvSpPr>
        <p:spPr>
          <a:xfrm>
            <a:off x="838200" y="2692400"/>
            <a:ext cx="3400425" cy="1993900"/>
          </a:xfrm>
          <a:prstGeom prst="roundRect">
            <a:avLst>
              <a:gd name="adj" fmla="val 1853"/>
            </a:avLst>
          </a:prstGeom>
          <a:solidFill>
            <a:srgbClr val="FFD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1987" name="Title 5">
            <a:extLst>
              <a:ext uri="{FF2B5EF4-FFF2-40B4-BE49-F238E27FC236}">
                <a16:creationId xmlns:a16="http://schemas.microsoft.com/office/drawing/2014/main" id="{88E05FB5-1BB6-4522-8746-81F929244991}"/>
              </a:ext>
            </a:extLst>
          </p:cNvPr>
          <p:cNvSpPr>
            <a:spLocks noGrp="1"/>
          </p:cNvSpPr>
          <p:nvPr>
            <p:ph type="title"/>
          </p:nvPr>
        </p:nvSpPr>
        <p:spPr>
          <a:xfrm>
            <a:off x="484188" y="919163"/>
            <a:ext cx="8220075" cy="631825"/>
          </a:xfrm>
        </p:spPr>
        <p:txBody>
          <a:bodyPr>
            <a:normAutofit fontScale="90000"/>
          </a:bodyPr>
          <a:lstStyle/>
          <a:p>
            <a:pPr algn="ctr" eaLnBrk="1" hangingPunct="1">
              <a:defRPr/>
            </a:pPr>
            <a:r>
              <a:rPr lang="en-GB" altLang="en-US" dirty="0"/>
              <a:t>Flat Earth Versus </a:t>
            </a:r>
            <a:br>
              <a:rPr lang="en-GB" altLang="en-US" dirty="0"/>
            </a:br>
            <a:r>
              <a:rPr lang="en-GB" altLang="en-US" dirty="0"/>
              <a:t>Spherical Body</a:t>
            </a:r>
          </a:p>
        </p:txBody>
      </p:sp>
      <p:pic>
        <p:nvPicPr>
          <p:cNvPr id="14340" name="Group Work">
            <a:extLst>
              <a:ext uri="{FF2B5EF4-FFF2-40B4-BE49-F238E27FC236}">
                <a16:creationId xmlns:a16="http://schemas.microsoft.com/office/drawing/2014/main" id="{575DF71A-26E8-42CE-8543-90AD6FEA545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
            <a:extLst>
              <a:ext uri="{FF2B5EF4-FFF2-40B4-BE49-F238E27FC236}">
                <a16:creationId xmlns:a16="http://schemas.microsoft.com/office/drawing/2014/main" id="{A73EF52F-2A5C-458D-A29E-7B4984DB756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8713" y="3013075"/>
            <a:ext cx="295275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a:extLst>
              <a:ext uri="{FF2B5EF4-FFF2-40B4-BE49-F238E27FC236}">
                <a16:creationId xmlns:a16="http://schemas.microsoft.com/office/drawing/2014/main" id="{C1B962BA-1AF0-43E9-B426-0FAA017BDB6E}"/>
              </a:ext>
            </a:extLst>
          </p:cNvPr>
          <p:cNvSpPr/>
          <p:nvPr/>
        </p:nvSpPr>
        <p:spPr>
          <a:xfrm>
            <a:off x="4848225" y="2692400"/>
            <a:ext cx="3400425" cy="1993900"/>
          </a:xfrm>
          <a:prstGeom prst="roundRect">
            <a:avLst>
              <a:gd name="adj" fmla="val 1853"/>
            </a:avLst>
          </a:prstGeom>
          <a:solidFill>
            <a:srgbClr val="FFD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Rounded Rectangle 13">
            <a:extLst>
              <a:ext uri="{FF2B5EF4-FFF2-40B4-BE49-F238E27FC236}">
                <a16:creationId xmlns:a16="http://schemas.microsoft.com/office/drawing/2014/main" id="{7B2BB5E6-EA61-4AA4-953C-8DAB72C7C944}"/>
              </a:ext>
            </a:extLst>
          </p:cNvPr>
          <p:cNvSpPr/>
          <p:nvPr/>
        </p:nvSpPr>
        <p:spPr>
          <a:xfrm>
            <a:off x="1103313" y="2065338"/>
            <a:ext cx="2870200" cy="506412"/>
          </a:xfrm>
          <a:prstGeom prst="roundRect">
            <a:avLst>
              <a:gd name="adj" fmla="val 2243"/>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dirty="0">
                <a:solidFill>
                  <a:schemeClr val="tx1"/>
                </a:solidFill>
                <a:latin typeface="+mj-lt"/>
              </a:rPr>
              <a:t>What are the arguments for a flat Earth?</a:t>
            </a:r>
          </a:p>
        </p:txBody>
      </p:sp>
      <p:sp>
        <p:nvSpPr>
          <p:cNvPr id="15" name="Rounded Rectangle 14">
            <a:extLst>
              <a:ext uri="{FF2B5EF4-FFF2-40B4-BE49-F238E27FC236}">
                <a16:creationId xmlns:a16="http://schemas.microsoft.com/office/drawing/2014/main" id="{48512492-2522-44D0-A5FC-318BBF788ABC}"/>
              </a:ext>
            </a:extLst>
          </p:cNvPr>
          <p:cNvSpPr/>
          <p:nvPr/>
        </p:nvSpPr>
        <p:spPr>
          <a:xfrm>
            <a:off x="5103813" y="2065338"/>
            <a:ext cx="2870200" cy="506412"/>
          </a:xfrm>
          <a:prstGeom prst="roundRect">
            <a:avLst>
              <a:gd name="adj" fmla="val 2243"/>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dirty="0">
                <a:solidFill>
                  <a:schemeClr val="tx1"/>
                </a:solidFill>
                <a:latin typeface="+mj-lt"/>
              </a:rPr>
              <a:t>What are the arguments for a spherical Earth?</a:t>
            </a:r>
          </a:p>
        </p:txBody>
      </p:sp>
      <p:sp>
        <p:nvSpPr>
          <p:cNvPr id="16" name="Rounded Rectangle 15">
            <a:extLst>
              <a:ext uri="{FF2B5EF4-FFF2-40B4-BE49-F238E27FC236}">
                <a16:creationId xmlns:a16="http://schemas.microsoft.com/office/drawing/2014/main" id="{CDFBD457-9D1D-4464-8553-1DD4EB567E64}"/>
              </a:ext>
            </a:extLst>
          </p:cNvPr>
          <p:cNvSpPr/>
          <p:nvPr/>
        </p:nvSpPr>
        <p:spPr>
          <a:xfrm>
            <a:off x="838200" y="4589463"/>
            <a:ext cx="7410450" cy="1895475"/>
          </a:xfrm>
          <a:prstGeom prst="roundRect">
            <a:avLst>
              <a:gd name="adj" fmla="val 2243"/>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dirty="0">
                <a:solidFill>
                  <a:schemeClr val="tx1"/>
                </a:solidFill>
              </a:rPr>
              <a:t>Read through the </a:t>
            </a:r>
            <a:r>
              <a:rPr lang="en-GB" dirty="0">
                <a:solidFill>
                  <a:schemeClr val="tx1"/>
                </a:solidFill>
                <a:latin typeface="+mj-lt"/>
              </a:rPr>
              <a:t>Shape Of The Earth Evidence Cards</a:t>
            </a:r>
            <a:r>
              <a:rPr lang="en-GB" dirty="0">
                <a:solidFill>
                  <a:schemeClr val="tx1"/>
                </a:solidFill>
              </a:rPr>
              <a:t>. </a:t>
            </a:r>
          </a:p>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Sort the evidence into two groups – one that supports the idea that the Earth is flat and the other that supports the idea that the Earth is a sphere.</a:t>
            </a:r>
          </a:p>
        </p:txBody>
      </p:sp>
      <p:sp>
        <p:nvSpPr>
          <p:cNvPr id="17" name="Title 5">
            <a:extLst>
              <a:ext uri="{FF2B5EF4-FFF2-40B4-BE49-F238E27FC236}">
                <a16:creationId xmlns:a16="http://schemas.microsoft.com/office/drawing/2014/main" id="{92F858AC-97C1-46A8-8E5B-310B672C703C}"/>
              </a:ext>
            </a:extLst>
          </p:cNvPr>
          <p:cNvSpPr txBox="1">
            <a:spLocks/>
          </p:cNvSpPr>
          <p:nvPr/>
        </p:nvSpPr>
        <p:spPr bwMode="auto">
          <a:xfrm>
            <a:off x="455613" y="6484938"/>
            <a:ext cx="8220075" cy="3206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gn="l" rtl="0" fontAlgn="base">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fontAlgn="base">
              <a:lnSpc>
                <a:spcPct val="90000"/>
              </a:lnSpc>
              <a:spcBef>
                <a:spcPct val="0"/>
              </a:spcBef>
              <a:spcAft>
                <a:spcPct val="0"/>
              </a:spcAft>
              <a:defRPr sz="4000">
                <a:solidFill>
                  <a:srgbClr val="1C1C1C"/>
                </a:solidFill>
                <a:latin typeface="Sassoon Infant Md" panose="02000603050000020003" pitchFamily="50" charset="0"/>
              </a:defRPr>
            </a:lvl2pPr>
            <a:lvl3pPr algn="l" rtl="0" fontAlgn="base">
              <a:lnSpc>
                <a:spcPct val="90000"/>
              </a:lnSpc>
              <a:spcBef>
                <a:spcPct val="0"/>
              </a:spcBef>
              <a:spcAft>
                <a:spcPct val="0"/>
              </a:spcAft>
              <a:defRPr sz="4000">
                <a:solidFill>
                  <a:srgbClr val="1C1C1C"/>
                </a:solidFill>
                <a:latin typeface="Sassoon Infant Md" panose="02000603050000020003" pitchFamily="50" charset="0"/>
              </a:defRPr>
            </a:lvl3pPr>
            <a:lvl4pPr algn="l" rtl="0" fontAlgn="base">
              <a:lnSpc>
                <a:spcPct val="90000"/>
              </a:lnSpc>
              <a:spcBef>
                <a:spcPct val="0"/>
              </a:spcBef>
              <a:spcAft>
                <a:spcPct val="0"/>
              </a:spcAft>
              <a:defRPr sz="4000">
                <a:solidFill>
                  <a:srgbClr val="1C1C1C"/>
                </a:solidFill>
                <a:latin typeface="Sassoon Infant Md" panose="02000603050000020003" pitchFamily="50" charset="0"/>
              </a:defRPr>
            </a:lvl4pPr>
            <a:lvl5pPr algn="l" rtl="0" fontAlgn="base">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a:lstStyle>
          <a:p>
            <a:pPr algn="ctr" eaLnBrk="1" hangingPunct="1">
              <a:defRPr/>
            </a:pPr>
            <a:r>
              <a:rPr lang="en-GB" altLang="en-US" sz="900" dirty="0">
                <a:ln w="0">
                  <a:noFill/>
                </a:ln>
                <a:solidFill>
                  <a:schemeClr val="bg1"/>
                </a:solidFill>
                <a:latin typeface="+mn-lt"/>
              </a:rPr>
              <a:t>Video courtesy of Stephan Deutsch (@vimeo.com) – granted under creative commons licence - attribution</a:t>
            </a:r>
          </a:p>
        </p:txBody>
      </p:sp>
      <p:pic>
        <p:nvPicPr>
          <p:cNvPr id="2" name="Rotating Earth by Stephan Deutsch.mp4">
            <a:hlinkClick r:id="" action="ppaction://media"/>
            <a:extLst>
              <a:ext uri="{FF2B5EF4-FFF2-40B4-BE49-F238E27FC236}">
                <a16:creationId xmlns:a16="http://schemas.microsoft.com/office/drawing/2014/main" id="{1BD170F1-6EAE-485E-850C-96EEAD12C65F}"/>
              </a:ext>
            </a:extLst>
          </p:cNvPr>
          <p:cNvPicPr>
            <a:picLocks noRot="1" noChangeAspect="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5105400" y="2878138"/>
            <a:ext cx="288448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0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5CC9967E-67F1-4219-8330-6084D9B5BF03}"/>
              </a:ext>
            </a:extLst>
          </p:cNvPr>
          <p:cNvSpPr/>
          <p:nvPr/>
        </p:nvSpPr>
        <p:spPr>
          <a:xfrm>
            <a:off x="838200" y="1952625"/>
            <a:ext cx="3638550" cy="2279650"/>
          </a:xfrm>
          <a:prstGeom prst="roundRect">
            <a:avLst>
              <a:gd name="adj" fmla="val 1853"/>
            </a:avLst>
          </a:prstGeom>
          <a:solidFill>
            <a:srgbClr val="FFD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Rounded Rectangle 11">
            <a:extLst>
              <a:ext uri="{FF2B5EF4-FFF2-40B4-BE49-F238E27FC236}">
                <a16:creationId xmlns:a16="http://schemas.microsoft.com/office/drawing/2014/main" id="{86D9C2EE-EEC0-43F0-B578-6A0BC98CB2A4}"/>
              </a:ext>
            </a:extLst>
          </p:cNvPr>
          <p:cNvSpPr/>
          <p:nvPr/>
        </p:nvSpPr>
        <p:spPr>
          <a:xfrm>
            <a:off x="4718050" y="1952625"/>
            <a:ext cx="3638550" cy="2279650"/>
          </a:xfrm>
          <a:prstGeom prst="roundRect">
            <a:avLst>
              <a:gd name="adj" fmla="val 1853"/>
            </a:avLst>
          </a:prstGeom>
          <a:solidFill>
            <a:srgbClr val="FFDC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388" name="Picture 1">
            <a:extLst>
              <a:ext uri="{FF2B5EF4-FFF2-40B4-BE49-F238E27FC236}">
                <a16:creationId xmlns:a16="http://schemas.microsoft.com/office/drawing/2014/main" id="{4F4B7B78-FBBD-45D5-9799-15A6C86BA5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7275" y="2386013"/>
            <a:ext cx="3201988"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a:extLst>
              <a:ext uri="{FF2B5EF4-FFF2-40B4-BE49-F238E27FC236}">
                <a16:creationId xmlns:a16="http://schemas.microsoft.com/office/drawing/2014/main" id="{E7F0FB26-70DF-49E7-9EF7-F62E623F975B}"/>
              </a:ext>
            </a:extLst>
          </p:cNvPr>
          <p:cNvSpPr/>
          <p:nvPr/>
        </p:nvSpPr>
        <p:spPr>
          <a:xfrm>
            <a:off x="838200" y="4152900"/>
            <a:ext cx="7410450" cy="1893888"/>
          </a:xfrm>
          <a:prstGeom prst="roundRect">
            <a:avLst>
              <a:gd name="adj" fmla="val 2243"/>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lnSpc>
                <a:spcPct val="150000"/>
              </a:lnSpc>
              <a:spcBef>
                <a:spcPts val="0"/>
              </a:spcBef>
              <a:spcAft>
                <a:spcPts val="0"/>
              </a:spcAft>
              <a:defRPr/>
            </a:pPr>
            <a:r>
              <a:rPr lang="en-GB" sz="2000" dirty="0">
                <a:solidFill>
                  <a:schemeClr val="tx1"/>
                </a:solidFill>
                <a:latin typeface="+mj-lt"/>
              </a:rPr>
              <a:t>Which idea has the most evidence to support it?</a:t>
            </a:r>
          </a:p>
          <a:p>
            <a:pPr algn="ctr" eaLnBrk="1" fontAlgn="auto" hangingPunct="1">
              <a:lnSpc>
                <a:spcPct val="150000"/>
              </a:lnSpc>
              <a:spcBef>
                <a:spcPts val="0"/>
              </a:spcBef>
              <a:spcAft>
                <a:spcPts val="0"/>
              </a:spcAft>
              <a:defRPr/>
            </a:pPr>
            <a:r>
              <a:rPr lang="en-GB" sz="2000" dirty="0">
                <a:solidFill>
                  <a:schemeClr val="tx1"/>
                </a:solidFill>
                <a:latin typeface="+mj-lt"/>
              </a:rPr>
              <a:t>What do you think based on the evidence? </a:t>
            </a:r>
          </a:p>
        </p:txBody>
      </p:sp>
      <p:sp>
        <p:nvSpPr>
          <p:cNvPr id="17" name="Title 5">
            <a:extLst>
              <a:ext uri="{FF2B5EF4-FFF2-40B4-BE49-F238E27FC236}">
                <a16:creationId xmlns:a16="http://schemas.microsoft.com/office/drawing/2014/main" id="{0BB47AC3-3713-4C44-B3A5-4050130F963B}"/>
              </a:ext>
            </a:extLst>
          </p:cNvPr>
          <p:cNvSpPr txBox="1">
            <a:spLocks/>
          </p:cNvSpPr>
          <p:nvPr/>
        </p:nvSpPr>
        <p:spPr bwMode="auto">
          <a:xfrm>
            <a:off x="455613" y="6484938"/>
            <a:ext cx="8220075" cy="3206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gn="l" rtl="0" fontAlgn="base">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fontAlgn="base">
              <a:lnSpc>
                <a:spcPct val="90000"/>
              </a:lnSpc>
              <a:spcBef>
                <a:spcPct val="0"/>
              </a:spcBef>
              <a:spcAft>
                <a:spcPct val="0"/>
              </a:spcAft>
              <a:defRPr sz="4000">
                <a:solidFill>
                  <a:srgbClr val="1C1C1C"/>
                </a:solidFill>
                <a:latin typeface="Sassoon Infant Md" panose="02000603050000020003" pitchFamily="50" charset="0"/>
              </a:defRPr>
            </a:lvl2pPr>
            <a:lvl3pPr algn="l" rtl="0" fontAlgn="base">
              <a:lnSpc>
                <a:spcPct val="90000"/>
              </a:lnSpc>
              <a:spcBef>
                <a:spcPct val="0"/>
              </a:spcBef>
              <a:spcAft>
                <a:spcPct val="0"/>
              </a:spcAft>
              <a:defRPr sz="4000">
                <a:solidFill>
                  <a:srgbClr val="1C1C1C"/>
                </a:solidFill>
                <a:latin typeface="Sassoon Infant Md" panose="02000603050000020003" pitchFamily="50" charset="0"/>
              </a:defRPr>
            </a:lvl3pPr>
            <a:lvl4pPr algn="l" rtl="0" fontAlgn="base">
              <a:lnSpc>
                <a:spcPct val="90000"/>
              </a:lnSpc>
              <a:spcBef>
                <a:spcPct val="0"/>
              </a:spcBef>
              <a:spcAft>
                <a:spcPct val="0"/>
              </a:spcAft>
              <a:defRPr sz="4000">
                <a:solidFill>
                  <a:srgbClr val="1C1C1C"/>
                </a:solidFill>
                <a:latin typeface="Sassoon Infant Md" panose="02000603050000020003" pitchFamily="50" charset="0"/>
              </a:defRPr>
            </a:lvl4pPr>
            <a:lvl5pPr algn="l" rtl="0" fontAlgn="base">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a:lstStyle>
          <a:p>
            <a:pPr algn="ctr" eaLnBrk="1" hangingPunct="1">
              <a:defRPr/>
            </a:pPr>
            <a:r>
              <a:rPr lang="en-GB" altLang="en-US" sz="900" dirty="0">
                <a:ln w="0">
                  <a:noFill/>
                </a:ln>
                <a:solidFill>
                  <a:schemeClr val="bg1"/>
                </a:solidFill>
                <a:latin typeface="+mn-lt"/>
              </a:rPr>
              <a:t>Video courtesy of Stephan Deutsch (@vimeo.com) – granted under creative commons licence - attribution</a:t>
            </a:r>
          </a:p>
        </p:txBody>
      </p:sp>
      <p:sp>
        <p:nvSpPr>
          <p:cNvPr id="13" name="Title 5">
            <a:extLst>
              <a:ext uri="{FF2B5EF4-FFF2-40B4-BE49-F238E27FC236}">
                <a16:creationId xmlns:a16="http://schemas.microsoft.com/office/drawing/2014/main" id="{E5D90484-3F0D-4AC5-BE7B-848B1B49022C}"/>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a:t>Identifying Evidence</a:t>
            </a:r>
          </a:p>
        </p:txBody>
      </p:sp>
      <p:pic>
        <p:nvPicPr>
          <p:cNvPr id="16392" name="Whole Class">
            <a:extLst>
              <a:ext uri="{FF2B5EF4-FFF2-40B4-BE49-F238E27FC236}">
                <a16:creationId xmlns:a16="http://schemas.microsoft.com/office/drawing/2014/main" id="{00E6AC62-EB17-439E-923F-A42358F3A08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otating Earth by Stephan Deutsch.mp4">
            <a:hlinkClick r:id="" action="ppaction://media"/>
            <a:extLst>
              <a:ext uri="{FF2B5EF4-FFF2-40B4-BE49-F238E27FC236}">
                <a16:creationId xmlns:a16="http://schemas.microsoft.com/office/drawing/2014/main" id="{809CA0D6-9C45-49D4-97A5-65102B91011C}"/>
              </a:ext>
            </a:extLst>
          </p:cNvPr>
          <p:cNvPicPr>
            <a:picLocks noRot="1" noChangeAspect="1"/>
          </p:cNvPicPr>
          <p:nvPr>
            <a:videoFile r:link="rId1"/>
          </p:nvPr>
        </p:nvPicPr>
        <p:blipFill>
          <a:blip r:embed="rId7">
            <a:extLst>
              <a:ext uri="{28A0092B-C50C-407E-A947-70E740481C1C}">
                <a14:useLocalDpi xmlns:a14="http://schemas.microsoft.com/office/drawing/2010/main" val="0"/>
              </a:ext>
            </a:extLst>
          </a:blip>
          <a:srcRect r="1295"/>
          <a:stretch>
            <a:fillRect/>
          </a:stretch>
        </p:blipFill>
        <p:spPr bwMode="auto">
          <a:xfrm>
            <a:off x="4962525" y="2214563"/>
            <a:ext cx="3157538"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04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repeatCount="indefinite" fill="hold" display="0">
                  <p:stCondLst>
                    <p:cond delay="indefinite"/>
                  </p:stCondLst>
                </p:cTn>
                <p:tgtEl>
                  <p:spTgt spid="10"/>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434" name="Picture 14">
            <a:extLst>
              <a:ext uri="{FF2B5EF4-FFF2-40B4-BE49-F238E27FC236}">
                <a16:creationId xmlns:a16="http://schemas.microsoft.com/office/drawing/2014/main" id="{91B3AC02-4120-408D-AA3A-A2EC2121B2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4225" y="2171700"/>
            <a:ext cx="3087688"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le 5">
            <a:extLst>
              <a:ext uri="{FF2B5EF4-FFF2-40B4-BE49-F238E27FC236}">
                <a16:creationId xmlns:a16="http://schemas.microsoft.com/office/drawing/2014/main" id="{3CA38A66-2DA6-4D2E-BDA8-DDAC01EC84AE}"/>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a:t>Scientific Ideas and Evidence</a:t>
            </a:r>
          </a:p>
        </p:txBody>
      </p:sp>
      <p:pic>
        <p:nvPicPr>
          <p:cNvPr id="18436" name="Individual Work">
            <a:extLst>
              <a:ext uri="{FF2B5EF4-FFF2-40B4-BE49-F238E27FC236}">
                <a16:creationId xmlns:a16="http://schemas.microsoft.com/office/drawing/2014/main" id="{A7F07052-09AE-400E-8722-535C03F06DC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a:extLst>
              <a:ext uri="{FF2B5EF4-FFF2-40B4-BE49-F238E27FC236}">
                <a16:creationId xmlns:a16="http://schemas.microsoft.com/office/drawing/2014/main" id="{2E840642-6EE4-4EFB-A16B-89D951EE1E87}"/>
              </a:ext>
            </a:extLst>
          </p:cNvPr>
          <p:cNvSpPr/>
          <p:nvPr/>
        </p:nvSpPr>
        <p:spPr>
          <a:xfrm>
            <a:off x="838200" y="1047750"/>
            <a:ext cx="7410450" cy="1895475"/>
          </a:xfrm>
          <a:prstGeom prst="roundRect">
            <a:avLst>
              <a:gd name="adj" fmla="val 2243"/>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lnSpc>
                <a:spcPct val="150000"/>
              </a:lnSpc>
              <a:spcBef>
                <a:spcPts val="0"/>
              </a:spcBef>
              <a:spcAft>
                <a:spcPts val="0"/>
              </a:spcAft>
              <a:defRPr/>
            </a:pPr>
            <a:r>
              <a:rPr lang="en-GB" sz="2000" dirty="0">
                <a:solidFill>
                  <a:schemeClr val="tx1"/>
                </a:solidFill>
                <a:latin typeface="+mj-lt"/>
              </a:rPr>
              <a:t>Complete the Scientific Ideas and Evidence Activity Worksheet</a:t>
            </a:r>
          </a:p>
          <a:p>
            <a:pPr algn="ctr" eaLnBrk="1" fontAlgn="auto" hangingPunct="1">
              <a:lnSpc>
                <a:spcPct val="150000"/>
              </a:lnSpc>
              <a:spcBef>
                <a:spcPts val="0"/>
              </a:spcBef>
              <a:spcAft>
                <a:spcPts val="0"/>
              </a:spcAft>
              <a:defRPr/>
            </a:pPr>
            <a:r>
              <a:rPr lang="en-GB" sz="2000" dirty="0">
                <a:solidFill>
                  <a:schemeClr val="tx1"/>
                </a:solidFill>
                <a:latin typeface="+mj-lt"/>
              </a:rPr>
              <a:t> </a:t>
            </a:r>
          </a:p>
        </p:txBody>
      </p:sp>
      <p:pic>
        <p:nvPicPr>
          <p:cNvPr id="18438" name="Picture 5">
            <a:extLst>
              <a:ext uri="{FF2B5EF4-FFF2-40B4-BE49-F238E27FC236}">
                <a16:creationId xmlns:a16="http://schemas.microsoft.com/office/drawing/2014/main" id="{D8E8142C-7066-46F1-AB0C-DD0F0D040F2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65288" y="3536950"/>
            <a:ext cx="21177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6E5154E-738D-42FD-A40D-99C95BB8BAEA}"/>
              </a:ext>
            </a:extLst>
          </p:cNvPr>
          <p:cNvPicPr>
            <a:picLocks noChangeAspect="1"/>
          </p:cNvPicPr>
          <p:nvPr/>
        </p:nvPicPr>
        <p:blipFill>
          <a:blip r:embed="rId7"/>
          <a:stretch>
            <a:fillRect/>
          </a:stretch>
        </p:blipFill>
        <p:spPr>
          <a:xfrm>
            <a:off x="3270250" y="2300288"/>
            <a:ext cx="2603500" cy="3681412"/>
          </a:xfrm>
          <a:prstGeom prst="rect">
            <a:avLst/>
          </a:prstGeom>
          <a:effectLst>
            <a:outerShdw blurRad="50800" dist="38100" dir="16200000" rotWithShape="0">
              <a:prstClr val="black">
                <a:alpha val="40000"/>
              </a:prstClr>
            </a:outerShdw>
          </a:effectLst>
        </p:spPr>
      </p:pic>
      <p:pic>
        <p:nvPicPr>
          <p:cNvPr id="18440" name="Picture 13">
            <a:extLst>
              <a:ext uri="{FF2B5EF4-FFF2-40B4-BE49-F238E27FC236}">
                <a16:creationId xmlns:a16="http://schemas.microsoft.com/office/drawing/2014/main" id="{7ECAE46B-FB56-4B09-B3F4-6D28C29032D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46300" y="4594225"/>
            <a:ext cx="14446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4A0CFB0-0A83-4E7C-AB5B-712CBC189617}"/>
              </a:ext>
            </a:extLst>
          </p:cNvPr>
          <p:cNvSpPr/>
          <p:nvPr/>
        </p:nvSpPr>
        <p:spPr>
          <a:xfrm>
            <a:off x="5557334" y="1805255"/>
            <a:ext cx="2142876" cy="2142876"/>
          </a:xfrm>
          <a:prstGeom prst="ellipse">
            <a:avLst/>
          </a:prstGeom>
          <a:solidFill>
            <a:srgbClr val="FFCB83"/>
          </a:solidFill>
          <a:effectLst>
            <a:glow rad="762000">
              <a:srgbClr val="FFC000">
                <a:alpha val="32000"/>
              </a:srgbClr>
            </a:glow>
            <a:softEdge rad="5334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0485" name="Picture 14">
            <a:extLst>
              <a:ext uri="{FF2B5EF4-FFF2-40B4-BE49-F238E27FC236}">
                <a16:creationId xmlns:a16="http://schemas.microsoft.com/office/drawing/2014/main" id="{B94CC503-E06B-436D-8683-8BB321898C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1788" y="1622425"/>
            <a:ext cx="239395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le 5">
            <a:extLst>
              <a:ext uri="{FF2B5EF4-FFF2-40B4-BE49-F238E27FC236}">
                <a16:creationId xmlns:a16="http://schemas.microsoft.com/office/drawing/2014/main" id="{EF75C6D0-4412-4995-9633-9DE15EF7C4ED}"/>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a:t>Sun and Moon</a:t>
            </a:r>
          </a:p>
        </p:txBody>
      </p:sp>
      <p:pic>
        <p:nvPicPr>
          <p:cNvPr id="14" name="Picture 13">
            <a:extLst>
              <a:ext uri="{FF2B5EF4-FFF2-40B4-BE49-F238E27FC236}">
                <a16:creationId xmlns:a16="http://schemas.microsoft.com/office/drawing/2014/main" id="{C83B8D05-2A5D-45AD-A8FA-EE28FA5E4BC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66863" y="1912938"/>
            <a:ext cx="20907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3662A037-5C13-43B3-B6E9-DAC55D8C467A}"/>
              </a:ext>
            </a:extLst>
          </p:cNvPr>
          <p:cNvSpPr/>
          <p:nvPr/>
        </p:nvSpPr>
        <p:spPr>
          <a:xfrm>
            <a:off x="838200" y="4257675"/>
            <a:ext cx="7410450" cy="1895475"/>
          </a:xfrm>
          <a:prstGeom prst="roundRect">
            <a:avLst>
              <a:gd name="adj" fmla="val 2243"/>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algn="ctr" eaLnBrk="1" fontAlgn="auto" hangingPunct="1">
              <a:spcBef>
                <a:spcPts val="0"/>
              </a:spcBef>
              <a:spcAft>
                <a:spcPts val="0"/>
              </a:spcAft>
              <a:defRPr/>
            </a:pPr>
            <a:r>
              <a:rPr lang="en-GB" dirty="0">
                <a:solidFill>
                  <a:schemeClr val="tx1"/>
                </a:solidFill>
              </a:rPr>
              <a:t>It is a bit more complicated to find out who discovered the Sun and Moon were spherical.</a:t>
            </a:r>
          </a:p>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We know that according to the Ancient Greek beliefs, the ‘heavens’ were perfect as was the sphere. Therefore, they came to the conclusion that the Sun and Moon must be spherical rather than flat.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40000" fill="hold"/>
                                        <p:tgtEl>
                                          <p:spTgt spid="14"/>
                                        </p:tgtEl>
                                        <p:attrNameLst>
                                          <p:attrName>r</p:attrName>
                                        </p:attrNameLst>
                                      </p:cBhvr>
                                    </p:animRot>
                                  </p:childTnLst>
                                </p:cTn>
                              </p:par>
                              <p:par>
                                <p:cTn id="7" presetID="6" presetClass="emph" presetSubtype="0" repeatCount="indefinite" accel="31000" decel="33000" autoRev="1" fill="hold" nodeType="withEffect">
                                  <p:stCondLst>
                                    <p:cond delay="0"/>
                                  </p:stCondLst>
                                  <p:childTnLst>
                                    <p:animScale>
                                      <p:cBhvr>
                                        <p:cTn id="8"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4652</TotalTime>
  <Words>300</Words>
  <Application>Microsoft Office PowerPoint</Application>
  <PresentationFormat>On-screen Show (4:3)</PresentationFormat>
  <Paragraphs>37</Paragraphs>
  <Slides>8</Slides>
  <Notes>6</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Sassoon Infant Rg</vt:lpstr>
      <vt:lpstr>Calibri</vt:lpstr>
      <vt:lpstr>Sassoon Infant Md</vt:lpstr>
      <vt:lpstr>Arial</vt:lpstr>
      <vt:lpstr>BPreplay</vt:lpstr>
      <vt:lpstr>Office Theme</vt:lpstr>
      <vt:lpstr>PowerPoint Presentation</vt:lpstr>
      <vt:lpstr>PowerPoint Presentation</vt:lpstr>
      <vt:lpstr>Ideas and Evidence</vt:lpstr>
      <vt:lpstr>Shape of the Earth</vt:lpstr>
      <vt:lpstr>Flat Earth Versus  Spherical Body</vt:lpstr>
      <vt:lpstr>Identifying Evidence</vt:lpstr>
      <vt:lpstr>Scientific Ideas and Evidence</vt:lpstr>
      <vt:lpstr>Sun and Moon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J Greenham</cp:lastModifiedBy>
  <cp:revision>317</cp:revision>
  <dcterms:created xsi:type="dcterms:W3CDTF">2014-10-01T16:09:27Z</dcterms:created>
  <dcterms:modified xsi:type="dcterms:W3CDTF">2022-01-30T20:46:23Z</dcterms:modified>
</cp:coreProperties>
</file>