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9"/>
  </p:handoutMasterIdLst>
  <p:sldIdLst>
    <p:sldId id="258" r:id="rId2"/>
    <p:sldId id="271" r:id="rId3"/>
    <p:sldId id="264" r:id="rId4"/>
    <p:sldId id="269" r:id="rId5"/>
    <p:sldId id="268" r:id="rId6"/>
    <p:sldId id="270" r:id="rId7"/>
    <p:sldId id="267" r:id="rId8"/>
  </p:sldIdLst>
  <p:sldSz cx="9144000" cy="6858000" type="screen4x3"/>
  <p:notesSz cx="6858000" cy="9144000"/>
  <p:embeddedFontLst>
    <p:embeddedFont>
      <p:font typeface="BPreplay" panose="02000503000000020004" charset="0"/>
      <p:regular r:id="rId10"/>
      <p:bold r:id="rId11"/>
      <p:italic r:id="rId12"/>
      <p:boldItalic r:id="rId13"/>
    </p:embeddedFont>
    <p:embeddedFont>
      <p:font typeface="Sassoon Infant Rg" panose="02000503030000020003" charset="0"/>
      <p:regular r:id="rId14"/>
      <p:bold r:id="rId15"/>
    </p:embeddedFont>
    <p:embeddedFont>
      <p:font typeface="Sassoon Infant Md" panose="02000603050000020003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144E"/>
    <a:srgbClr val="FEE57C"/>
    <a:srgbClr val="99A9F9"/>
    <a:srgbClr val="5260F2"/>
    <a:srgbClr val="6FF5E0"/>
    <a:srgbClr val="FDAB9D"/>
    <a:srgbClr val="FC9380"/>
    <a:srgbClr val="A9F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F54DDCA-4CFF-4FE9-BF81-F46C3CF0BD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0212F2C-6B9F-49F8-BD7D-5235012D5B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066AE6-027D-41EE-B1A8-2E0589ACAB10}" type="datetimeFigureOut">
              <a:rPr lang="en-GB"/>
              <a:pPr>
                <a:defRPr/>
              </a:pPr>
              <a:t>13/01/2021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FC4982A-97CA-431E-B303-20E9678DD5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6B0D318-0E01-4E66-90FE-5354895B0B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41C2893F-21BF-4FD0-9DA8-6EC4579A26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5255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736673B8-A279-45CD-A8C9-0A8875FFFA2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xmlns="" id="{ED5AE100-F188-4E17-8B19-C98E10F073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9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96E8B7C3-DBB8-4711-980D-6DFD3E6D06EF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xmlns="" id="{0D963D08-AED9-4DB3-92A6-8BCABE688F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632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xmlns="" id="{54399FA5-979B-40B4-B394-21C3F584C8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6006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36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xmlns="" id="{46F098D5-A996-4151-B05B-DFD22771C7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663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1E26CB54-2E0C-48C8-80C8-227EDC1B33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8458151B-F8A0-45A3-A8B2-542C1F27E7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1" r:id="rId4"/>
    <p:sldLayoutId id="2147483682" r:id="rId5"/>
    <p:sldLayoutId id="214748368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Twinkl Logo">
            <a:extLst>
              <a:ext uri="{FF2B5EF4-FFF2-40B4-BE49-F238E27FC236}">
                <a16:creationId xmlns:a16="http://schemas.microsoft.com/office/drawing/2014/main" xmlns="" id="{A0B1CF98-CF86-4782-B932-F38EA65E9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5719763"/>
            <a:ext cx="5873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963AFE4-069D-4A8E-89D7-59A1405926FB}"/>
              </a:ext>
            </a:extLst>
          </p:cNvPr>
          <p:cNvSpPr/>
          <p:nvPr/>
        </p:nvSpPr>
        <p:spPr>
          <a:xfrm>
            <a:off x="788988" y="1433513"/>
            <a:ext cx="7599362" cy="3659187"/>
          </a:xfrm>
          <a:prstGeom prst="rect">
            <a:avLst/>
          </a:prstGeom>
          <a:solidFill>
            <a:srgbClr val="99A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D9FF221-3834-47C9-9F4B-90CDFBF5201F}"/>
              </a:ext>
            </a:extLst>
          </p:cNvPr>
          <p:cNvSpPr/>
          <p:nvPr/>
        </p:nvSpPr>
        <p:spPr>
          <a:xfrm>
            <a:off x="755650" y="5227638"/>
            <a:ext cx="7632700" cy="865187"/>
          </a:xfrm>
          <a:prstGeom prst="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4" name="Title 5">
            <a:extLst>
              <a:ext uri="{FF2B5EF4-FFF2-40B4-BE49-F238E27FC236}">
                <a16:creationId xmlns:a16="http://schemas.microsoft.com/office/drawing/2014/main" xmlns="" id="{238F910E-A9D1-4F65-BCE2-5AB607393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84213"/>
            <a:ext cx="8137525" cy="682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Parts of a Circuit</a:t>
            </a:r>
          </a:p>
        </p:txBody>
      </p:sp>
      <p:sp>
        <p:nvSpPr>
          <p:cNvPr id="10245" name="Content Placeholder 6">
            <a:extLst>
              <a:ext uri="{FF2B5EF4-FFF2-40B4-BE49-F238E27FC236}">
                <a16:creationId xmlns:a16="http://schemas.microsoft.com/office/drawing/2014/main" xmlns="" id="{C77843A0-A049-4772-BC4F-C19A39FDF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5329238"/>
            <a:ext cx="7632700" cy="898525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Which cards are new to you? What do those parts do?</a:t>
            </a:r>
            <a:endParaRPr lang="en-GB" altLang="en-US" b="1"/>
          </a:p>
        </p:txBody>
      </p:sp>
      <p:pic>
        <p:nvPicPr>
          <p:cNvPr id="10246" name="Picture 3">
            <a:extLst>
              <a:ext uri="{FF2B5EF4-FFF2-40B4-BE49-F238E27FC236}">
                <a16:creationId xmlns:a16="http://schemas.microsoft.com/office/drawing/2014/main" xmlns="" id="{B4B75F4E-4559-44B3-A396-25AAD032B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596">
            <a:off x="1243013" y="2319338"/>
            <a:ext cx="92551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>
            <a:extLst>
              <a:ext uri="{FF2B5EF4-FFF2-40B4-BE49-F238E27FC236}">
                <a16:creationId xmlns:a16="http://schemas.microsoft.com/office/drawing/2014/main" xmlns="" id="{0E85E702-F7A4-4703-B2E4-859E8D7F8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3781425"/>
            <a:ext cx="13049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xmlns="" id="{59EED949-AF23-45BD-9406-F565FF6EF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1598613"/>
            <a:ext cx="587375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>
            <a:extLst>
              <a:ext uri="{FF2B5EF4-FFF2-40B4-BE49-F238E27FC236}">
                <a16:creationId xmlns:a16="http://schemas.microsoft.com/office/drawing/2014/main" xmlns="" id="{D8650884-812C-44B5-A863-97B9ED627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201863"/>
            <a:ext cx="16303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>
            <a:extLst>
              <a:ext uri="{FF2B5EF4-FFF2-40B4-BE49-F238E27FC236}">
                <a16:creationId xmlns:a16="http://schemas.microsoft.com/office/drawing/2014/main" xmlns="" id="{D70FD105-EC54-48A6-955C-F2354CDF29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3314700"/>
            <a:ext cx="1817688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>
            <a:extLst>
              <a:ext uri="{FF2B5EF4-FFF2-40B4-BE49-F238E27FC236}">
                <a16:creationId xmlns:a16="http://schemas.microsoft.com/office/drawing/2014/main" xmlns="" id="{2739AFD6-6DAB-4407-B51C-404272D9C9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4060825"/>
            <a:ext cx="13398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>
            <a:extLst>
              <a:ext uri="{FF2B5EF4-FFF2-40B4-BE49-F238E27FC236}">
                <a16:creationId xmlns:a16="http://schemas.microsoft.com/office/drawing/2014/main" xmlns="" id="{A20D50B0-666F-41ED-A3A5-08B26BF661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2635250"/>
            <a:ext cx="17875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7">
            <a:extLst>
              <a:ext uri="{FF2B5EF4-FFF2-40B4-BE49-F238E27FC236}">
                <a16:creationId xmlns:a16="http://schemas.microsoft.com/office/drawing/2014/main" xmlns="" id="{0179CE27-F158-4022-9344-5FAE7D7B12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76883">
            <a:off x="6015038" y="1358900"/>
            <a:ext cx="52863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92852713-8AC9-42F7-92BA-E2C736955852}"/>
              </a:ext>
            </a:extLst>
          </p:cNvPr>
          <p:cNvSpPr/>
          <p:nvPr/>
        </p:nvSpPr>
        <p:spPr>
          <a:xfrm>
            <a:off x="5978525" y="2673350"/>
            <a:ext cx="1482725" cy="501650"/>
          </a:xfrm>
          <a:prstGeom prst="round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5" name="Content Placeholder 6">
            <a:extLst>
              <a:ext uri="{FF2B5EF4-FFF2-40B4-BE49-F238E27FC236}">
                <a16:creationId xmlns:a16="http://schemas.microsoft.com/office/drawing/2014/main" xmlns="" id="{CD969C87-BCB7-4FA8-925E-5AD45E2BB2F8}"/>
              </a:ext>
            </a:extLst>
          </p:cNvPr>
          <p:cNvSpPr>
            <a:spLocks/>
          </p:cNvSpPr>
          <p:nvPr/>
        </p:nvSpPr>
        <p:spPr bwMode="auto">
          <a:xfrm>
            <a:off x="5421313" y="2582863"/>
            <a:ext cx="2597150" cy="4889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600"/>
              <a:t>bulb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0B34CE03-1367-40F6-A17C-9E01787EEEF4}"/>
              </a:ext>
            </a:extLst>
          </p:cNvPr>
          <p:cNvSpPr/>
          <p:nvPr/>
        </p:nvSpPr>
        <p:spPr>
          <a:xfrm>
            <a:off x="4430713" y="4349750"/>
            <a:ext cx="1482725" cy="501650"/>
          </a:xfrm>
          <a:prstGeom prst="round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7" name="Content Placeholder 6">
            <a:extLst>
              <a:ext uri="{FF2B5EF4-FFF2-40B4-BE49-F238E27FC236}">
                <a16:creationId xmlns:a16="http://schemas.microsoft.com/office/drawing/2014/main" xmlns="" id="{AED3B4BD-A837-4BAE-9087-414335C8F2C8}"/>
              </a:ext>
            </a:extLst>
          </p:cNvPr>
          <p:cNvSpPr>
            <a:spLocks/>
          </p:cNvSpPr>
          <p:nvPr/>
        </p:nvSpPr>
        <p:spPr bwMode="auto">
          <a:xfrm>
            <a:off x="3873500" y="4259263"/>
            <a:ext cx="2597150" cy="4889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600"/>
              <a:t>battery (cell)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AE12A761-F043-4E5D-A075-245C22246F06}"/>
              </a:ext>
            </a:extLst>
          </p:cNvPr>
          <p:cNvSpPr/>
          <p:nvPr/>
        </p:nvSpPr>
        <p:spPr>
          <a:xfrm>
            <a:off x="942975" y="1644650"/>
            <a:ext cx="1482725" cy="503238"/>
          </a:xfrm>
          <a:prstGeom prst="round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9" name="Content Placeholder 6">
            <a:extLst>
              <a:ext uri="{FF2B5EF4-FFF2-40B4-BE49-F238E27FC236}">
                <a16:creationId xmlns:a16="http://schemas.microsoft.com/office/drawing/2014/main" xmlns="" id="{2573C947-392C-48ED-9FC1-5BEC8F9D76D0}"/>
              </a:ext>
            </a:extLst>
          </p:cNvPr>
          <p:cNvSpPr>
            <a:spLocks/>
          </p:cNvSpPr>
          <p:nvPr/>
        </p:nvSpPr>
        <p:spPr bwMode="auto">
          <a:xfrm>
            <a:off x="385763" y="1554163"/>
            <a:ext cx="2597150" cy="490537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600"/>
              <a:t>crocodile clip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B2D4D017-D7F8-422B-99CD-0C309ABA14E8}"/>
              </a:ext>
            </a:extLst>
          </p:cNvPr>
          <p:cNvSpPr/>
          <p:nvPr/>
        </p:nvSpPr>
        <p:spPr>
          <a:xfrm>
            <a:off x="2735263" y="3321050"/>
            <a:ext cx="1482725" cy="503238"/>
          </a:xfrm>
          <a:prstGeom prst="round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61" name="Content Placeholder 6">
            <a:extLst>
              <a:ext uri="{FF2B5EF4-FFF2-40B4-BE49-F238E27FC236}">
                <a16:creationId xmlns:a16="http://schemas.microsoft.com/office/drawing/2014/main" xmlns="" id="{B6EE312E-667A-4D48-A9B9-E5B0369E2C1D}"/>
              </a:ext>
            </a:extLst>
          </p:cNvPr>
          <p:cNvSpPr>
            <a:spLocks/>
          </p:cNvSpPr>
          <p:nvPr/>
        </p:nvSpPr>
        <p:spPr bwMode="auto">
          <a:xfrm>
            <a:off x="2178050" y="3230563"/>
            <a:ext cx="2597150" cy="490537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600"/>
              <a:t>wires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FB5F505B-EDE5-4CE0-B402-4122C3541637}"/>
              </a:ext>
            </a:extLst>
          </p:cNvPr>
          <p:cNvSpPr/>
          <p:nvPr/>
        </p:nvSpPr>
        <p:spPr>
          <a:xfrm>
            <a:off x="4075113" y="1744663"/>
            <a:ext cx="1482725" cy="503237"/>
          </a:xfrm>
          <a:prstGeom prst="round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63" name="Content Placeholder 6">
            <a:extLst>
              <a:ext uri="{FF2B5EF4-FFF2-40B4-BE49-F238E27FC236}">
                <a16:creationId xmlns:a16="http://schemas.microsoft.com/office/drawing/2014/main" xmlns="" id="{224F14FE-D005-485A-8FD4-094E5F5901E3}"/>
              </a:ext>
            </a:extLst>
          </p:cNvPr>
          <p:cNvSpPr>
            <a:spLocks/>
          </p:cNvSpPr>
          <p:nvPr/>
        </p:nvSpPr>
        <p:spPr bwMode="auto">
          <a:xfrm>
            <a:off x="3517900" y="1654175"/>
            <a:ext cx="2597150" cy="490538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600"/>
              <a:t>motor</a:t>
            </a:r>
          </a:p>
        </p:txBody>
      </p:sp>
      <p:pic>
        <p:nvPicPr>
          <p:cNvPr id="10264" name="Pairs">
            <a:extLst>
              <a:ext uri="{FF2B5EF4-FFF2-40B4-BE49-F238E27FC236}">
                <a16:creationId xmlns:a16="http://schemas.microsoft.com/office/drawing/2014/main" xmlns="" id="{3C02F69F-8228-474D-8C5A-4C59EFE97D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>
            <a:extLst>
              <a:ext uri="{FF2B5EF4-FFF2-40B4-BE49-F238E27FC236}">
                <a16:creationId xmlns:a16="http://schemas.microsoft.com/office/drawing/2014/main" xmlns="" id="{DA272318-1BA6-44F1-B29A-80FA4C424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1" t="4137"/>
          <a:stretch>
            <a:fillRect/>
          </a:stretch>
        </p:blipFill>
        <p:spPr bwMode="auto">
          <a:xfrm>
            <a:off x="3394075" y="3540125"/>
            <a:ext cx="2627313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>
            <a:extLst>
              <a:ext uri="{FF2B5EF4-FFF2-40B4-BE49-F238E27FC236}">
                <a16:creationId xmlns:a16="http://schemas.microsoft.com/office/drawing/2014/main" xmlns="" id="{B7ABBDB9-5C13-4902-8EA7-3CAF7E573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" b="32597"/>
          <a:stretch>
            <a:fillRect/>
          </a:stretch>
        </p:blipFill>
        <p:spPr bwMode="auto">
          <a:xfrm>
            <a:off x="755650" y="3540125"/>
            <a:ext cx="260191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272EBA1-FF5F-40F9-9878-E2C4AB7B7876}"/>
              </a:ext>
            </a:extLst>
          </p:cNvPr>
          <p:cNvSpPr/>
          <p:nvPr/>
        </p:nvSpPr>
        <p:spPr>
          <a:xfrm>
            <a:off x="755650" y="1912938"/>
            <a:ext cx="2601913" cy="1584325"/>
          </a:xfrm>
          <a:prstGeom prst="rect">
            <a:avLst/>
          </a:prstGeom>
          <a:solidFill>
            <a:srgbClr val="99A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9" name="Title 5">
            <a:extLst>
              <a:ext uri="{FF2B5EF4-FFF2-40B4-BE49-F238E27FC236}">
                <a16:creationId xmlns:a16="http://schemas.microsoft.com/office/drawing/2014/main" xmlns="" id="{CAADB8BB-2454-49D6-9BED-A5B64C447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765175"/>
            <a:ext cx="8137525" cy="6842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Bulbs, Buzzers and Motors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A7686F3-2163-466A-B03E-DB59CAE19F29}"/>
              </a:ext>
            </a:extLst>
          </p:cNvPr>
          <p:cNvSpPr/>
          <p:nvPr/>
        </p:nvSpPr>
        <p:spPr>
          <a:xfrm>
            <a:off x="755650" y="1449388"/>
            <a:ext cx="7632700" cy="412750"/>
          </a:xfrm>
          <a:prstGeom prst="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71" name="Content Placeholder 6">
            <a:extLst>
              <a:ext uri="{FF2B5EF4-FFF2-40B4-BE49-F238E27FC236}">
                <a16:creationId xmlns:a16="http://schemas.microsoft.com/office/drawing/2014/main" xmlns="" id="{9404DE30-5788-4CEE-A5CC-F203B0CE5D10}"/>
              </a:ext>
            </a:extLst>
          </p:cNvPr>
          <p:cNvSpPr>
            <a:spLocks/>
          </p:cNvSpPr>
          <p:nvPr/>
        </p:nvSpPr>
        <p:spPr bwMode="auto">
          <a:xfrm>
            <a:off x="635000" y="1296988"/>
            <a:ext cx="7874000" cy="490537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What examples of circuits which include bulbs/buzzers/motors do you know?</a:t>
            </a:r>
          </a:p>
        </p:txBody>
      </p:sp>
      <p:sp>
        <p:nvSpPr>
          <p:cNvPr id="11272" name="Rectangle 12">
            <a:extLst>
              <a:ext uri="{FF2B5EF4-FFF2-40B4-BE49-F238E27FC236}">
                <a16:creationId xmlns:a16="http://schemas.microsoft.com/office/drawing/2014/main" xmlns="" id="{92AABDDF-8E4F-4BFB-BC1F-7528F97F9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6205538"/>
            <a:ext cx="54737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rgbClr val="000000"/>
                </a:solidFill>
                <a:latin typeface="BPreplay" panose="02000503000000020004" pitchFamily="50" charset="0"/>
              </a:rPr>
              <a:t>Photo courtesy of Paragon Apartments and alexa fades away (@flickr.com) and Greg Hume @Wikimedia Commons - granted under creative commons licence - attribution</a:t>
            </a:r>
            <a:endParaRPr lang="en-GB" altLang="en-US" sz="500">
              <a:solidFill>
                <a:schemeClr val="tx1"/>
              </a:solidFill>
              <a:latin typeface="BPreplay" panose="02000503000000020004" pitchFamily="50" charset="0"/>
            </a:endParaRPr>
          </a:p>
        </p:txBody>
      </p:sp>
      <p:pic>
        <p:nvPicPr>
          <p:cNvPr id="11273" name="Picture 10">
            <a:extLst>
              <a:ext uri="{FF2B5EF4-FFF2-40B4-BE49-F238E27FC236}">
                <a16:creationId xmlns:a16="http://schemas.microsoft.com/office/drawing/2014/main" xmlns="" id="{AC87AD52-60F2-4F69-A5AB-153C991C6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9" r="4564" b="3902"/>
          <a:stretch>
            <a:fillRect/>
          </a:stretch>
        </p:blipFill>
        <p:spPr bwMode="auto">
          <a:xfrm>
            <a:off x="6059488" y="3540125"/>
            <a:ext cx="2328862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042303E-DB27-490A-899D-DDE8CB850502}"/>
              </a:ext>
            </a:extLst>
          </p:cNvPr>
          <p:cNvSpPr/>
          <p:nvPr/>
        </p:nvSpPr>
        <p:spPr>
          <a:xfrm>
            <a:off x="3394075" y="1912938"/>
            <a:ext cx="2627313" cy="1584325"/>
          </a:xfrm>
          <a:prstGeom prst="rect">
            <a:avLst/>
          </a:prstGeom>
          <a:solidFill>
            <a:srgbClr val="99A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55A8671-8DE5-437A-9B23-71C0CD5B1FB1}"/>
              </a:ext>
            </a:extLst>
          </p:cNvPr>
          <p:cNvSpPr/>
          <p:nvPr/>
        </p:nvSpPr>
        <p:spPr>
          <a:xfrm>
            <a:off x="6059488" y="1912938"/>
            <a:ext cx="2328862" cy="1584325"/>
          </a:xfrm>
          <a:prstGeom prst="rect">
            <a:avLst/>
          </a:prstGeom>
          <a:solidFill>
            <a:srgbClr val="99A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276" name="Picture 11">
            <a:extLst>
              <a:ext uri="{FF2B5EF4-FFF2-40B4-BE49-F238E27FC236}">
                <a16:creationId xmlns:a16="http://schemas.microsoft.com/office/drawing/2014/main" xmlns="" id="{8BFDCA31-0B4C-4728-BFA5-E824C84315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1993900"/>
            <a:ext cx="639763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5">
            <a:extLst>
              <a:ext uri="{FF2B5EF4-FFF2-40B4-BE49-F238E27FC236}">
                <a16:creationId xmlns:a16="http://schemas.microsoft.com/office/drawing/2014/main" xmlns="" id="{14752541-E83B-47D0-A5F2-F6AD5A08F0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2043113"/>
            <a:ext cx="1560513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6">
            <a:extLst>
              <a:ext uri="{FF2B5EF4-FFF2-40B4-BE49-F238E27FC236}">
                <a16:creationId xmlns:a16="http://schemas.microsoft.com/office/drawing/2014/main" xmlns="" id="{8F72AEAA-5C6C-418D-A4E1-515B5820F8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2185988"/>
            <a:ext cx="1624013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Talking Partners">
            <a:extLst>
              <a:ext uri="{FF2B5EF4-FFF2-40B4-BE49-F238E27FC236}">
                <a16:creationId xmlns:a16="http://schemas.microsoft.com/office/drawing/2014/main" xmlns="" id="{4513E8CD-50FA-4DA4-9D54-CBCA808FE4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424B51-C20A-43CB-86A1-87BC8D1E6BC3}"/>
              </a:ext>
            </a:extLst>
          </p:cNvPr>
          <p:cNvSpPr/>
          <p:nvPr/>
        </p:nvSpPr>
        <p:spPr>
          <a:xfrm>
            <a:off x="755650" y="1398588"/>
            <a:ext cx="7632700" cy="2030412"/>
          </a:xfrm>
          <a:prstGeom prst="rect">
            <a:avLst/>
          </a:prstGeom>
          <a:solidFill>
            <a:srgbClr val="99A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1" name="Title 5">
            <a:extLst>
              <a:ext uri="{FF2B5EF4-FFF2-40B4-BE49-F238E27FC236}">
                <a16:creationId xmlns:a16="http://schemas.microsoft.com/office/drawing/2014/main" xmlns="" id="{6D1DC088-0DBC-4926-9C69-560A7560E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50875"/>
            <a:ext cx="8137525" cy="6842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Complete Circuits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15A56832-1EDB-4FA3-BE65-7C345AE04904}"/>
              </a:ext>
            </a:extLst>
          </p:cNvPr>
          <p:cNvGrpSpPr>
            <a:grpSpLocks/>
          </p:cNvGrpSpPr>
          <p:nvPr/>
        </p:nvGrpSpPr>
        <p:grpSpPr bwMode="auto">
          <a:xfrm>
            <a:off x="503238" y="3495675"/>
            <a:ext cx="7885112" cy="492125"/>
            <a:chOff x="503238" y="3494905"/>
            <a:chExt cx="7885112" cy="4922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C53B6F99-D233-4A6C-9418-9F25B916997B}"/>
                </a:ext>
              </a:extLst>
            </p:cNvPr>
            <p:cNvSpPr/>
            <p:nvPr/>
          </p:nvSpPr>
          <p:spPr>
            <a:xfrm>
              <a:off x="755650" y="3494905"/>
              <a:ext cx="7632700" cy="492210"/>
            </a:xfrm>
            <a:prstGeom prst="rect">
              <a:avLst/>
            </a:prstGeom>
            <a:solidFill>
              <a:srgbClr val="FEE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17" name="Content Placeholder 6">
              <a:extLst>
                <a:ext uri="{FF2B5EF4-FFF2-40B4-BE49-F238E27FC236}">
                  <a16:creationId xmlns:a16="http://schemas.microsoft.com/office/drawing/2014/main" xmlns="" id="{86C852C2-ED2D-4CA2-88D4-143D5EEAC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38" y="3510296"/>
              <a:ext cx="7885112" cy="295585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 sz="1700"/>
                <a:t>Do you want your doorbell ringing constantly?</a:t>
              </a:r>
            </a:p>
          </p:txBody>
        </p:sp>
      </p:grpSp>
      <p:pic>
        <p:nvPicPr>
          <p:cNvPr id="12293" name="Picture 7">
            <a:extLst>
              <a:ext uri="{FF2B5EF4-FFF2-40B4-BE49-F238E27FC236}">
                <a16:creationId xmlns:a16="http://schemas.microsoft.com/office/drawing/2014/main" xmlns="" id="{42DD151B-2D39-42F5-A955-ACECCBBD3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555750"/>
            <a:ext cx="20447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>
            <a:extLst>
              <a:ext uri="{FF2B5EF4-FFF2-40B4-BE49-F238E27FC236}">
                <a16:creationId xmlns:a16="http://schemas.microsoft.com/office/drawing/2014/main" xmlns="" id="{AE7208DF-0A4E-41E9-BB5A-7D4504326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1525588"/>
            <a:ext cx="2141538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3">
            <a:extLst>
              <a:ext uri="{FF2B5EF4-FFF2-40B4-BE49-F238E27FC236}">
                <a16:creationId xmlns:a16="http://schemas.microsoft.com/office/drawing/2014/main" xmlns="" id="{62513391-CBBA-4B20-85A1-FAEA7750F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525588"/>
            <a:ext cx="2124075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2DC99A04-8677-4F2A-9651-271B7959E202}"/>
              </a:ext>
            </a:extLst>
          </p:cNvPr>
          <p:cNvGrpSpPr>
            <a:grpSpLocks/>
          </p:cNvGrpSpPr>
          <p:nvPr/>
        </p:nvGrpSpPr>
        <p:grpSpPr bwMode="auto">
          <a:xfrm>
            <a:off x="503238" y="4035425"/>
            <a:ext cx="7885112" cy="492125"/>
            <a:chOff x="503239" y="4035458"/>
            <a:chExt cx="7885112" cy="49221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300F4DDE-845F-42DF-BEBC-213A26B76333}"/>
                </a:ext>
              </a:extLst>
            </p:cNvPr>
            <p:cNvSpPr/>
            <p:nvPr/>
          </p:nvSpPr>
          <p:spPr>
            <a:xfrm>
              <a:off x="755651" y="4035458"/>
              <a:ext cx="7632700" cy="492210"/>
            </a:xfrm>
            <a:prstGeom prst="rect">
              <a:avLst/>
            </a:prstGeom>
            <a:solidFill>
              <a:srgbClr val="FEE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15" name="Content Placeholder 6">
              <a:extLst>
                <a:ext uri="{FF2B5EF4-FFF2-40B4-BE49-F238E27FC236}">
                  <a16:creationId xmlns:a16="http://schemas.microsoft.com/office/drawing/2014/main" xmlns="" id="{6EF52D04-3880-4351-AB7F-AAEF11F9E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39" y="4050849"/>
              <a:ext cx="7885112" cy="295585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 sz="1700"/>
                <a:t>Would you want the lights in your house to be on all the time?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en-GB" altLang="en-US" sz="17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1BAA27F-B31A-441D-BC88-DA6EA9AEFFA6}"/>
              </a:ext>
            </a:extLst>
          </p:cNvPr>
          <p:cNvGrpSpPr>
            <a:grpSpLocks/>
          </p:cNvGrpSpPr>
          <p:nvPr/>
        </p:nvGrpSpPr>
        <p:grpSpPr bwMode="auto">
          <a:xfrm>
            <a:off x="503238" y="4576763"/>
            <a:ext cx="7885112" cy="492125"/>
            <a:chOff x="503240" y="4576011"/>
            <a:chExt cx="7885112" cy="49221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432FEFDF-A169-4D40-8E96-AADFF417C959}"/>
                </a:ext>
              </a:extLst>
            </p:cNvPr>
            <p:cNvSpPr/>
            <p:nvPr/>
          </p:nvSpPr>
          <p:spPr>
            <a:xfrm>
              <a:off x="755652" y="4576011"/>
              <a:ext cx="7632700" cy="492210"/>
            </a:xfrm>
            <a:prstGeom prst="rect">
              <a:avLst/>
            </a:prstGeom>
            <a:solidFill>
              <a:srgbClr val="FEE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13" name="Content Placeholder 6">
              <a:extLst>
                <a:ext uri="{FF2B5EF4-FFF2-40B4-BE49-F238E27FC236}">
                  <a16:creationId xmlns:a16="http://schemas.microsoft.com/office/drawing/2014/main" xmlns="" id="{D80E6606-44A7-458D-9798-F242BAEDB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40" y="4591402"/>
              <a:ext cx="7885112" cy="295585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 sz="1700"/>
                <a:t>Why is it a problem for the drill to be on all the time?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en-GB" altLang="en-US" sz="17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56424D9A-FE2E-48AF-91D6-2C69190FE06B}"/>
              </a:ext>
            </a:extLst>
          </p:cNvPr>
          <p:cNvGrpSpPr>
            <a:grpSpLocks/>
          </p:cNvGrpSpPr>
          <p:nvPr/>
        </p:nvGrpSpPr>
        <p:grpSpPr bwMode="auto">
          <a:xfrm>
            <a:off x="503238" y="5116513"/>
            <a:ext cx="7885112" cy="492125"/>
            <a:chOff x="503241" y="5116564"/>
            <a:chExt cx="7885112" cy="49221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C415D8E7-49B6-4A4C-9F37-EE6F8FA73AA4}"/>
                </a:ext>
              </a:extLst>
            </p:cNvPr>
            <p:cNvSpPr/>
            <p:nvPr/>
          </p:nvSpPr>
          <p:spPr>
            <a:xfrm>
              <a:off x="755653" y="5116564"/>
              <a:ext cx="7632700" cy="492210"/>
            </a:xfrm>
            <a:prstGeom prst="rect">
              <a:avLst/>
            </a:prstGeom>
            <a:solidFill>
              <a:srgbClr val="FEE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11" name="Content Placeholder 6">
              <a:extLst>
                <a:ext uri="{FF2B5EF4-FFF2-40B4-BE49-F238E27FC236}">
                  <a16:creationId xmlns:a16="http://schemas.microsoft.com/office/drawing/2014/main" xmlns="" id="{ED645E77-0099-4FE4-B5B7-ED551FBCA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41" y="5131955"/>
              <a:ext cx="7885112" cy="295585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 sz="1700"/>
                <a:t>What are the practical problems of complete circuits in everyday life?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en-GB" altLang="en-US" sz="170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FEFC16BF-4204-4E93-AA5B-FB66CB9DD02A}"/>
              </a:ext>
            </a:extLst>
          </p:cNvPr>
          <p:cNvGrpSpPr>
            <a:grpSpLocks/>
          </p:cNvGrpSpPr>
          <p:nvPr/>
        </p:nvGrpSpPr>
        <p:grpSpPr bwMode="auto">
          <a:xfrm>
            <a:off x="503238" y="5657850"/>
            <a:ext cx="7885112" cy="492125"/>
            <a:chOff x="503242" y="5657117"/>
            <a:chExt cx="7885112" cy="49221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E96B58FE-0903-4841-929C-5DB73DD1B54E}"/>
                </a:ext>
              </a:extLst>
            </p:cNvPr>
            <p:cNvSpPr/>
            <p:nvPr/>
          </p:nvSpPr>
          <p:spPr>
            <a:xfrm>
              <a:off x="755654" y="5657117"/>
              <a:ext cx="7632700" cy="492210"/>
            </a:xfrm>
            <a:prstGeom prst="rect">
              <a:avLst/>
            </a:prstGeom>
            <a:solidFill>
              <a:srgbClr val="FEE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09" name="Content Placeholder 6">
              <a:extLst>
                <a:ext uri="{FF2B5EF4-FFF2-40B4-BE49-F238E27FC236}">
                  <a16:creationId xmlns:a16="http://schemas.microsoft.com/office/drawing/2014/main" xmlns="" id="{EACEB29E-D95D-4128-85AC-CB3BF37D5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42" y="5672508"/>
              <a:ext cx="7885112" cy="295585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 sz="1700"/>
                <a:t>What is the solution? (Remember, an incomplete circuit will not work at all)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570DCF6-766D-425E-96E1-EDA8F61D7012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495675"/>
            <a:ext cx="7632700" cy="2654300"/>
            <a:chOff x="755650" y="3494905"/>
            <a:chExt cx="7632701" cy="265442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2AEE9FCF-BBFA-4005-8F1A-750D46483ED7}"/>
                </a:ext>
              </a:extLst>
            </p:cNvPr>
            <p:cNvSpPr/>
            <p:nvPr/>
          </p:nvSpPr>
          <p:spPr>
            <a:xfrm>
              <a:off x="755650" y="3494905"/>
              <a:ext cx="7632701" cy="2654422"/>
            </a:xfrm>
            <a:prstGeom prst="rect">
              <a:avLst/>
            </a:prstGeom>
            <a:solidFill>
              <a:srgbClr val="FEE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03" name="Title 5">
              <a:extLst>
                <a:ext uri="{FF2B5EF4-FFF2-40B4-BE49-F238E27FC236}">
                  <a16:creationId xmlns:a16="http://schemas.microsoft.com/office/drawing/2014/main" xmlns="" id="{EA7BB084-FC46-44C3-B64E-F3121D6D7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50" y="3528510"/>
              <a:ext cx="7632701" cy="684000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3200" b="1">
                  <a:latin typeface="Sassoon Infant Md" panose="02000603050000020003" pitchFamily="50" charset="0"/>
                </a:rPr>
                <a:t>Switches!</a:t>
              </a:r>
            </a:p>
          </p:txBody>
        </p:sp>
        <p:pic>
          <p:nvPicPr>
            <p:cNvPr id="12304" name="Picture 37">
              <a:extLst>
                <a:ext uri="{FF2B5EF4-FFF2-40B4-BE49-F238E27FC236}">
                  <a16:creationId xmlns:a16="http://schemas.microsoft.com/office/drawing/2014/main" xmlns="" id="{D532BCCE-9429-4913-8775-A5B821395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280" y="3903102"/>
              <a:ext cx="1001228" cy="1415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Picture 38">
              <a:extLst>
                <a:ext uri="{FF2B5EF4-FFF2-40B4-BE49-F238E27FC236}">
                  <a16:creationId xmlns:a16="http://schemas.microsoft.com/office/drawing/2014/main" xmlns="" id="{F59D09B8-D0B2-4AF9-B96E-A6C514967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0916" y="4368218"/>
              <a:ext cx="1350297" cy="152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6" name="Picture 39">
              <a:extLst>
                <a:ext uri="{FF2B5EF4-FFF2-40B4-BE49-F238E27FC236}">
                  <a16:creationId xmlns:a16="http://schemas.microsoft.com/office/drawing/2014/main" xmlns="" id="{1267E5F0-206D-4005-9CA5-818D98E33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2091" y="4521400"/>
              <a:ext cx="1800862" cy="1446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7" name="Picture 40">
              <a:extLst>
                <a:ext uri="{FF2B5EF4-FFF2-40B4-BE49-F238E27FC236}">
                  <a16:creationId xmlns:a16="http://schemas.microsoft.com/office/drawing/2014/main" xmlns="" id="{5FB83702-31E2-4710-A71D-9C0A6CC06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8246" y="4097801"/>
              <a:ext cx="1931876" cy="1593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301" name="Whole Class">
            <a:extLst>
              <a:ext uri="{FF2B5EF4-FFF2-40B4-BE49-F238E27FC236}">
                <a16:creationId xmlns:a16="http://schemas.microsoft.com/office/drawing/2014/main" xmlns="" id="{682E5994-FB96-42DC-A5AC-9BC10D9F62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D760490-CB29-45EB-BB01-052999CF80CC}"/>
              </a:ext>
            </a:extLst>
          </p:cNvPr>
          <p:cNvSpPr/>
          <p:nvPr/>
        </p:nvSpPr>
        <p:spPr>
          <a:xfrm>
            <a:off x="755650" y="1301750"/>
            <a:ext cx="7632700" cy="1020763"/>
          </a:xfrm>
          <a:prstGeom prst="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5" name="Title 5">
            <a:extLst>
              <a:ext uri="{FF2B5EF4-FFF2-40B4-BE49-F238E27FC236}">
                <a16:creationId xmlns:a16="http://schemas.microsoft.com/office/drawing/2014/main" xmlns="" id="{6DE011E6-1D75-467F-89DA-272237CD5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50875"/>
            <a:ext cx="8137525" cy="6842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Switches</a:t>
            </a:r>
          </a:p>
        </p:txBody>
      </p:sp>
      <p:sp>
        <p:nvSpPr>
          <p:cNvPr id="13316" name="Content Placeholder 6">
            <a:extLst>
              <a:ext uri="{FF2B5EF4-FFF2-40B4-BE49-F238E27FC236}">
                <a16:creationId xmlns:a16="http://schemas.microsoft.com/office/drawing/2014/main" xmlns="" id="{516E0E0A-AE43-49CE-94F5-75AB5BA5F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301750"/>
            <a:ext cx="7632700" cy="1020763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There are a wide variety of switches that can be used.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Match the type of switch and its name.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8189106A-82AA-4B33-947C-22D9E27F3DE8}"/>
              </a:ext>
            </a:extLst>
          </p:cNvPr>
          <p:cNvGrpSpPr>
            <a:grpSpLocks/>
          </p:cNvGrpSpPr>
          <p:nvPr/>
        </p:nvGrpSpPr>
        <p:grpSpPr bwMode="auto">
          <a:xfrm>
            <a:off x="879475" y="5249863"/>
            <a:ext cx="1801813" cy="439737"/>
            <a:chOff x="879219" y="5250344"/>
            <a:chExt cx="1802196" cy="43882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E5CB274-8EDA-4C6A-98E4-F78412A02D01}"/>
                </a:ext>
              </a:extLst>
            </p:cNvPr>
            <p:cNvSpPr/>
            <p:nvPr/>
          </p:nvSpPr>
          <p:spPr>
            <a:xfrm>
              <a:off x="879219" y="5351734"/>
              <a:ext cx="1802196" cy="337438"/>
            </a:xfrm>
            <a:prstGeom prst="rect">
              <a:avLst/>
            </a:prstGeom>
            <a:solidFill>
              <a:srgbClr val="99A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49" name="Content Placeholder 6">
              <a:extLst>
                <a:ext uri="{FF2B5EF4-FFF2-40B4-BE49-F238E27FC236}">
                  <a16:creationId xmlns:a16="http://schemas.microsoft.com/office/drawing/2014/main" xmlns="" id="{D5D040DE-853C-463C-93E0-FFCEFF7AC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219" y="5250344"/>
              <a:ext cx="1802196" cy="332684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/>
                <a:t>slide switch</a:t>
              </a:r>
              <a:endParaRPr lang="en-GB" altLang="en-US" b="1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D6D0D0EB-C0C8-487A-B185-7FE3B7519980}"/>
              </a:ext>
            </a:extLst>
          </p:cNvPr>
          <p:cNvGrpSpPr>
            <a:grpSpLocks/>
          </p:cNvGrpSpPr>
          <p:nvPr/>
        </p:nvGrpSpPr>
        <p:grpSpPr bwMode="auto">
          <a:xfrm>
            <a:off x="2493963" y="5267325"/>
            <a:ext cx="2271712" cy="422275"/>
            <a:chOff x="2493836" y="5266820"/>
            <a:chExt cx="2271753" cy="42235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88BBBF2-B63D-4E65-ABE1-A6E252274DE8}"/>
                </a:ext>
              </a:extLst>
            </p:cNvPr>
            <p:cNvSpPr/>
            <p:nvPr/>
          </p:nvSpPr>
          <p:spPr>
            <a:xfrm>
              <a:off x="2744666" y="5350973"/>
              <a:ext cx="1801845" cy="338199"/>
            </a:xfrm>
            <a:prstGeom prst="rect">
              <a:avLst/>
            </a:prstGeom>
            <a:solidFill>
              <a:srgbClr val="99A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47" name="Content Placeholder 6">
              <a:extLst>
                <a:ext uri="{FF2B5EF4-FFF2-40B4-BE49-F238E27FC236}">
                  <a16:creationId xmlns:a16="http://schemas.microsoft.com/office/drawing/2014/main" xmlns="" id="{D644F2E7-E367-43DC-9159-80474A39C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836" y="5266820"/>
              <a:ext cx="2271753" cy="332684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 sz="1600"/>
                <a:t>push button switch</a:t>
              </a:r>
              <a:endParaRPr lang="en-GB" altLang="en-US" sz="1600" b="1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78AA60D7-7A69-4D1A-88B8-47865C3168F5}"/>
              </a:ext>
            </a:extLst>
          </p:cNvPr>
          <p:cNvGrpSpPr>
            <a:grpSpLocks/>
          </p:cNvGrpSpPr>
          <p:nvPr/>
        </p:nvGrpSpPr>
        <p:grpSpPr bwMode="auto">
          <a:xfrm>
            <a:off x="4611688" y="5233988"/>
            <a:ext cx="1801812" cy="455612"/>
            <a:chOff x="4610961" y="5233868"/>
            <a:chExt cx="1802196" cy="45530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2DE8BF08-4063-4AE8-A9DC-1143B71C3873}"/>
                </a:ext>
              </a:extLst>
            </p:cNvPr>
            <p:cNvSpPr/>
            <p:nvPr/>
          </p:nvSpPr>
          <p:spPr>
            <a:xfrm>
              <a:off x="4610961" y="5351264"/>
              <a:ext cx="1802196" cy="337908"/>
            </a:xfrm>
            <a:prstGeom prst="rect">
              <a:avLst/>
            </a:prstGeom>
            <a:solidFill>
              <a:srgbClr val="99A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45" name="Content Placeholder 6">
              <a:extLst>
                <a:ext uri="{FF2B5EF4-FFF2-40B4-BE49-F238E27FC236}">
                  <a16:creationId xmlns:a16="http://schemas.microsoft.com/office/drawing/2014/main" xmlns="" id="{CFEC8C71-9033-49E8-914A-A0AB5FE0B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961" y="5233868"/>
              <a:ext cx="1802196" cy="332684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/>
                <a:t>pull switch</a:t>
              </a:r>
              <a:endParaRPr lang="en-GB" altLang="en-US" b="1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B397351E-2A1B-46D9-93B0-27E28334991A}"/>
              </a:ext>
            </a:extLst>
          </p:cNvPr>
          <p:cNvGrpSpPr>
            <a:grpSpLocks/>
          </p:cNvGrpSpPr>
          <p:nvPr/>
        </p:nvGrpSpPr>
        <p:grpSpPr bwMode="auto">
          <a:xfrm>
            <a:off x="6394450" y="5267325"/>
            <a:ext cx="2000250" cy="422275"/>
            <a:chOff x="6394451" y="5266820"/>
            <a:chExt cx="1999903" cy="42235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C7E12A0-1832-48DA-A2D6-CA019E9FBCC2}"/>
                </a:ext>
              </a:extLst>
            </p:cNvPr>
            <p:cNvSpPr/>
            <p:nvPr/>
          </p:nvSpPr>
          <p:spPr>
            <a:xfrm>
              <a:off x="6476987" y="5350973"/>
              <a:ext cx="1801500" cy="338199"/>
            </a:xfrm>
            <a:prstGeom prst="rect">
              <a:avLst/>
            </a:prstGeom>
            <a:solidFill>
              <a:srgbClr val="99A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43" name="Content Placeholder 6">
              <a:extLst>
                <a:ext uri="{FF2B5EF4-FFF2-40B4-BE49-F238E27FC236}">
                  <a16:creationId xmlns:a16="http://schemas.microsoft.com/office/drawing/2014/main" xmlns="" id="{8CB46497-6443-4C91-AA63-1BEE846B0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51" y="5266820"/>
              <a:ext cx="1999903" cy="332684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/>
                <a:t>dimmer switch</a:t>
              </a:r>
              <a:endParaRPr lang="en-GB" altLang="en-US" b="1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17037603-C1B2-4BED-9E68-125AA3231865}"/>
              </a:ext>
            </a:extLst>
          </p:cNvPr>
          <p:cNvGrpSpPr>
            <a:grpSpLocks/>
          </p:cNvGrpSpPr>
          <p:nvPr/>
        </p:nvGrpSpPr>
        <p:grpSpPr bwMode="auto">
          <a:xfrm>
            <a:off x="874713" y="5649913"/>
            <a:ext cx="1806575" cy="447675"/>
            <a:chOff x="875097" y="5649882"/>
            <a:chExt cx="1806318" cy="44800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99A66A3-8B24-4EAA-9B17-F53EC1FAB16A}"/>
                </a:ext>
              </a:extLst>
            </p:cNvPr>
            <p:cNvSpPr/>
            <p:nvPr/>
          </p:nvSpPr>
          <p:spPr>
            <a:xfrm>
              <a:off x="879858" y="5759500"/>
              <a:ext cx="1801557" cy="338389"/>
            </a:xfrm>
            <a:prstGeom prst="rect">
              <a:avLst/>
            </a:prstGeom>
            <a:solidFill>
              <a:srgbClr val="99A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41" name="Content Placeholder 6">
              <a:extLst>
                <a:ext uri="{FF2B5EF4-FFF2-40B4-BE49-F238E27FC236}">
                  <a16:creationId xmlns:a16="http://schemas.microsoft.com/office/drawing/2014/main" xmlns="" id="{F87F7A6A-BC8D-49DF-9C36-248E37ECA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097" y="5649882"/>
              <a:ext cx="1802196" cy="332684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/>
                <a:t>paddle switch</a:t>
              </a:r>
              <a:endParaRPr lang="en-GB" altLang="en-US" b="1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3E027103-6EDA-4A10-9872-04C0DCCAD0FC}"/>
              </a:ext>
            </a:extLst>
          </p:cNvPr>
          <p:cNvGrpSpPr>
            <a:grpSpLocks/>
          </p:cNvGrpSpPr>
          <p:nvPr/>
        </p:nvGrpSpPr>
        <p:grpSpPr bwMode="auto">
          <a:xfrm>
            <a:off x="2674938" y="5665788"/>
            <a:ext cx="1938337" cy="431800"/>
            <a:chOff x="2675064" y="5666358"/>
            <a:chExt cx="1938124" cy="43153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719393D-76EA-43C0-8220-C61DB11CD779}"/>
                </a:ext>
              </a:extLst>
            </p:cNvPr>
            <p:cNvSpPr/>
            <p:nvPr/>
          </p:nvSpPr>
          <p:spPr>
            <a:xfrm>
              <a:off x="2744906" y="5759962"/>
              <a:ext cx="1801614" cy="337927"/>
            </a:xfrm>
            <a:prstGeom prst="rect">
              <a:avLst/>
            </a:prstGeom>
            <a:solidFill>
              <a:srgbClr val="99A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39" name="Content Placeholder 6">
              <a:extLst>
                <a:ext uri="{FF2B5EF4-FFF2-40B4-BE49-F238E27FC236}">
                  <a16:creationId xmlns:a16="http://schemas.microsoft.com/office/drawing/2014/main" xmlns="" id="{0BF68207-C801-4900-B3C8-F47688CE6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064" y="5666358"/>
              <a:ext cx="1938124" cy="332684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/>
                <a:t>selector switch</a:t>
              </a:r>
              <a:endParaRPr lang="en-GB" altLang="en-US" b="1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30D4F677-C4F8-428D-BD01-0D467DDE57EA}"/>
              </a:ext>
            </a:extLst>
          </p:cNvPr>
          <p:cNvGrpSpPr>
            <a:grpSpLocks/>
          </p:cNvGrpSpPr>
          <p:nvPr/>
        </p:nvGrpSpPr>
        <p:grpSpPr bwMode="auto">
          <a:xfrm>
            <a:off x="4606925" y="5657850"/>
            <a:ext cx="1806575" cy="439738"/>
            <a:chOff x="4606839" y="5658120"/>
            <a:chExt cx="1806318" cy="43976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4E6F9EC1-8282-4B0F-8E45-4FB8E24D56B6}"/>
                </a:ext>
              </a:extLst>
            </p:cNvPr>
            <p:cNvSpPr/>
            <p:nvPr/>
          </p:nvSpPr>
          <p:spPr>
            <a:xfrm>
              <a:off x="4611601" y="5759727"/>
              <a:ext cx="1801556" cy="338162"/>
            </a:xfrm>
            <a:prstGeom prst="rect">
              <a:avLst/>
            </a:prstGeom>
            <a:solidFill>
              <a:srgbClr val="99A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37" name="Content Placeholder 6">
              <a:extLst>
                <a:ext uri="{FF2B5EF4-FFF2-40B4-BE49-F238E27FC236}">
                  <a16:creationId xmlns:a16="http://schemas.microsoft.com/office/drawing/2014/main" xmlns="" id="{B4CDA72A-D1A3-42E4-82E0-CFCEA6239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839" y="5658120"/>
              <a:ext cx="1802196" cy="332684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/>
                <a:t>key switch</a:t>
              </a:r>
              <a:endParaRPr lang="en-GB" altLang="en-US" b="1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6CCC457-51C9-4988-AD2F-2ABACAABA800}"/>
              </a:ext>
            </a:extLst>
          </p:cNvPr>
          <p:cNvGrpSpPr>
            <a:grpSpLocks/>
          </p:cNvGrpSpPr>
          <p:nvPr/>
        </p:nvGrpSpPr>
        <p:grpSpPr bwMode="auto">
          <a:xfrm>
            <a:off x="6472238" y="5641975"/>
            <a:ext cx="1806575" cy="455613"/>
            <a:chOff x="6472710" y="5641644"/>
            <a:chExt cx="1806318" cy="45624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DDDE4DCA-852C-42AC-B57F-5CC41A114E0E}"/>
                </a:ext>
              </a:extLst>
            </p:cNvPr>
            <p:cNvSpPr/>
            <p:nvPr/>
          </p:nvSpPr>
          <p:spPr>
            <a:xfrm>
              <a:off x="6477471" y="5760872"/>
              <a:ext cx="1801557" cy="337017"/>
            </a:xfrm>
            <a:prstGeom prst="rect">
              <a:avLst/>
            </a:prstGeom>
            <a:solidFill>
              <a:srgbClr val="99A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35" name="Content Placeholder 6">
              <a:extLst>
                <a:ext uri="{FF2B5EF4-FFF2-40B4-BE49-F238E27FC236}">
                  <a16:creationId xmlns:a16="http://schemas.microsoft.com/office/drawing/2014/main" xmlns="" id="{7AB90463-AB41-4F1F-B094-992FC8CA5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710" y="5641644"/>
              <a:ext cx="1802196" cy="332684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/>
                <a:t>toggle switch</a:t>
              </a:r>
              <a:endParaRPr lang="en-GB" altLang="en-US" b="1"/>
            </a:p>
          </p:txBody>
        </p:sp>
      </p:grpSp>
      <p:pic>
        <p:nvPicPr>
          <p:cNvPr id="13325" name="Picture 35">
            <a:extLst>
              <a:ext uri="{FF2B5EF4-FFF2-40B4-BE49-F238E27FC236}">
                <a16:creationId xmlns:a16="http://schemas.microsoft.com/office/drawing/2014/main" xmlns="" id="{3D48D00E-0DB2-47EE-92AF-9A2CA9F76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2490788"/>
            <a:ext cx="9874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36">
            <a:extLst>
              <a:ext uri="{FF2B5EF4-FFF2-40B4-BE49-F238E27FC236}">
                <a16:creationId xmlns:a16="http://schemas.microsoft.com/office/drawing/2014/main" xmlns="" id="{82354A35-9223-438A-9C9B-6173185FA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3736975"/>
            <a:ext cx="73818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37">
            <a:extLst>
              <a:ext uri="{FF2B5EF4-FFF2-40B4-BE49-F238E27FC236}">
                <a16:creationId xmlns:a16="http://schemas.microsoft.com/office/drawing/2014/main" xmlns="" id="{CD3790E6-DC77-4098-AF15-F3E975B3A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2416175"/>
            <a:ext cx="3143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38">
            <a:extLst>
              <a:ext uri="{FF2B5EF4-FFF2-40B4-BE49-F238E27FC236}">
                <a16:creationId xmlns:a16="http://schemas.microsoft.com/office/drawing/2014/main" xmlns="" id="{17647CF8-E0F4-4C70-9C76-9C6E5E8FF9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508250"/>
            <a:ext cx="7143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39">
            <a:extLst>
              <a:ext uri="{FF2B5EF4-FFF2-40B4-BE49-F238E27FC236}">
                <a16:creationId xmlns:a16="http://schemas.microsoft.com/office/drawing/2014/main" xmlns="" id="{3283B220-01A5-4DC4-9936-9AE3A5ABB7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3690938"/>
            <a:ext cx="5937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40">
            <a:extLst>
              <a:ext uri="{FF2B5EF4-FFF2-40B4-BE49-F238E27FC236}">
                <a16:creationId xmlns:a16="http://schemas.microsoft.com/office/drawing/2014/main" xmlns="" id="{E1B0E2C8-6FB3-47F1-AD3A-964ED5A23B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540000"/>
            <a:ext cx="1038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41">
            <a:extLst>
              <a:ext uri="{FF2B5EF4-FFF2-40B4-BE49-F238E27FC236}">
                <a16:creationId xmlns:a16="http://schemas.microsoft.com/office/drawing/2014/main" xmlns="" id="{CB600B43-DF4F-4C44-809E-FDD72A4733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910013"/>
            <a:ext cx="7937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42">
            <a:extLst>
              <a:ext uri="{FF2B5EF4-FFF2-40B4-BE49-F238E27FC236}">
                <a16:creationId xmlns:a16="http://schemas.microsoft.com/office/drawing/2014/main" xmlns="" id="{DDD8BF2A-8983-4F28-B012-F48C548B4D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4084638"/>
            <a:ext cx="3460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Whole Class">
            <a:extLst>
              <a:ext uri="{FF2B5EF4-FFF2-40B4-BE49-F238E27FC236}">
                <a16:creationId xmlns:a16="http://schemas.microsoft.com/office/drawing/2014/main" xmlns="" id="{E34A26CE-339D-45B0-9642-65B6914907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2 -0.297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0.59566 -0.115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74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2158 -0.07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99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1493 -0.127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-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0.23333 -0.273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42066 -0.355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-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-0.45017 -0.1458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1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-0.17396 -0.331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-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76DC325-B8CB-4F10-B64C-EBB5E54D5FC5}"/>
              </a:ext>
            </a:extLst>
          </p:cNvPr>
          <p:cNvSpPr/>
          <p:nvPr/>
        </p:nvSpPr>
        <p:spPr>
          <a:xfrm>
            <a:off x="774700" y="4351338"/>
            <a:ext cx="7580313" cy="1843087"/>
          </a:xfrm>
          <a:prstGeom prst="rect">
            <a:avLst/>
          </a:prstGeom>
          <a:solidFill>
            <a:srgbClr val="99A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213A847-6345-4633-9C4D-6863A6AF93A6}"/>
              </a:ext>
            </a:extLst>
          </p:cNvPr>
          <p:cNvSpPr/>
          <p:nvPr/>
        </p:nvSpPr>
        <p:spPr>
          <a:xfrm>
            <a:off x="2636838" y="1343025"/>
            <a:ext cx="1878012" cy="1993900"/>
          </a:xfrm>
          <a:prstGeom prst="rect">
            <a:avLst/>
          </a:prstGeom>
          <a:solidFill>
            <a:srgbClr val="99A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1EA3EA3-F9C3-4E01-88CE-E5BD64994522}"/>
              </a:ext>
            </a:extLst>
          </p:cNvPr>
          <p:cNvSpPr/>
          <p:nvPr/>
        </p:nvSpPr>
        <p:spPr>
          <a:xfrm>
            <a:off x="755650" y="1335088"/>
            <a:ext cx="1855788" cy="2001837"/>
          </a:xfrm>
          <a:prstGeom prst="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41" name="Title 5">
            <a:extLst>
              <a:ext uri="{FF2B5EF4-FFF2-40B4-BE49-F238E27FC236}">
                <a16:creationId xmlns:a16="http://schemas.microsoft.com/office/drawing/2014/main" xmlns="" id="{04DF77A1-87C3-4385-85E1-E7EDF2403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50875"/>
            <a:ext cx="8137525" cy="6842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How Switches Work</a:t>
            </a:r>
          </a:p>
        </p:txBody>
      </p:sp>
      <p:sp>
        <p:nvSpPr>
          <p:cNvPr id="14342" name="Content Placeholder 6">
            <a:extLst>
              <a:ext uri="{FF2B5EF4-FFF2-40B4-BE49-F238E27FC236}">
                <a16:creationId xmlns:a16="http://schemas.microsoft.com/office/drawing/2014/main" xmlns="" id="{F08F192B-81A5-4C0A-AE4F-A422AB590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25" y="1252538"/>
            <a:ext cx="2027238" cy="2001837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1700"/>
              <a:t>A </a:t>
            </a:r>
            <a:r>
              <a:rPr lang="en-GB" altLang="en-US" sz="1700" b="1"/>
              <a:t>switch</a:t>
            </a:r>
            <a:r>
              <a:rPr lang="en-GB" altLang="en-US" sz="1700"/>
              <a:t> ‘breaks’ a complete circuit on purpose to stop the flow of </a:t>
            </a:r>
            <a:r>
              <a:rPr lang="en-GB" altLang="en-US" sz="1700" b="1">
                <a:solidFill>
                  <a:srgbClr val="B2144E"/>
                </a:solidFill>
              </a:rPr>
              <a:t>electrons</a:t>
            </a:r>
            <a:r>
              <a:rPr lang="en-GB" altLang="en-US" sz="1700"/>
              <a:t> when it is </a:t>
            </a:r>
            <a:r>
              <a:rPr lang="en-GB" altLang="en-US" sz="1700" b="1"/>
              <a:t>off.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C911991-FB28-48FB-9289-FDC2CF858B3E}"/>
              </a:ext>
            </a:extLst>
          </p:cNvPr>
          <p:cNvSpPr/>
          <p:nvPr/>
        </p:nvSpPr>
        <p:spPr>
          <a:xfrm>
            <a:off x="4629150" y="1335088"/>
            <a:ext cx="1852613" cy="2001837"/>
          </a:xfrm>
          <a:prstGeom prst="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44" name="Content Placeholder 6">
            <a:extLst>
              <a:ext uri="{FF2B5EF4-FFF2-40B4-BE49-F238E27FC236}">
                <a16:creationId xmlns:a16="http://schemas.microsoft.com/office/drawing/2014/main" xmlns="" id="{A7983BB2-6857-433B-8024-17FFB6AFFE33}"/>
              </a:ext>
            </a:extLst>
          </p:cNvPr>
          <p:cNvSpPr>
            <a:spLocks/>
          </p:cNvSpPr>
          <p:nvPr/>
        </p:nvSpPr>
        <p:spPr bwMode="auto">
          <a:xfrm>
            <a:off x="4471988" y="1376363"/>
            <a:ext cx="2127250" cy="896937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700"/>
              <a:t>When the </a:t>
            </a:r>
            <a:r>
              <a:rPr lang="en-GB" altLang="en-US" sz="1700" b="1"/>
              <a:t>switch</a:t>
            </a:r>
            <a:r>
              <a:rPr lang="en-GB" altLang="en-US" sz="1700"/>
              <a:t> is </a:t>
            </a:r>
            <a:r>
              <a:rPr lang="en-GB" altLang="en-US" sz="1700" b="1"/>
              <a:t>on</a:t>
            </a:r>
            <a:r>
              <a:rPr lang="en-GB" altLang="en-US" sz="1700"/>
              <a:t>, the circuit is complete and so the </a:t>
            </a:r>
            <a:r>
              <a:rPr lang="en-GB" altLang="en-US" sz="1700" b="1">
                <a:solidFill>
                  <a:srgbClr val="B2144E"/>
                </a:solidFill>
              </a:rPr>
              <a:t>electrons</a:t>
            </a:r>
            <a:r>
              <a:rPr lang="en-GB" altLang="en-US" sz="1700"/>
              <a:t> are able to flow around the circuit.</a:t>
            </a:r>
            <a:endParaRPr lang="en-GB" altLang="en-US" sz="1700" b="1"/>
          </a:p>
        </p:txBody>
      </p:sp>
      <p:pic>
        <p:nvPicPr>
          <p:cNvPr id="14345" name="Picture 2">
            <a:extLst>
              <a:ext uri="{FF2B5EF4-FFF2-40B4-BE49-F238E27FC236}">
                <a16:creationId xmlns:a16="http://schemas.microsoft.com/office/drawing/2014/main" xmlns="" id="{0B50F5D1-809D-4BF2-AC2F-0E4C2FCE0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252538"/>
            <a:ext cx="1808162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CE62A92-CA60-4DAF-A8EB-856CD3BD76F8}"/>
              </a:ext>
            </a:extLst>
          </p:cNvPr>
          <p:cNvSpPr/>
          <p:nvPr/>
        </p:nvSpPr>
        <p:spPr>
          <a:xfrm>
            <a:off x="6511925" y="1343025"/>
            <a:ext cx="1876425" cy="1993900"/>
          </a:xfrm>
          <a:prstGeom prst="rect">
            <a:avLst/>
          </a:prstGeom>
          <a:solidFill>
            <a:srgbClr val="99A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4347" name="Picture 3">
            <a:extLst>
              <a:ext uri="{FF2B5EF4-FFF2-40B4-BE49-F238E27FC236}">
                <a16:creationId xmlns:a16="http://schemas.microsoft.com/office/drawing/2014/main" xmlns="" id="{AE631E7C-C31E-4378-9DBA-D8580A81A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1231900"/>
            <a:ext cx="1843088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0F5C68C-A26B-436C-9200-66B8D5BD7AD1}"/>
              </a:ext>
            </a:extLst>
          </p:cNvPr>
          <p:cNvSpPr/>
          <p:nvPr/>
        </p:nvSpPr>
        <p:spPr>
          <a:xfrm>
            <a:off x="760413" y="3371850"/>
            <a:ext cx="7627937" cy="936625"/>
          </a:xfrm>
          <a:prstGeom prst="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49" name="Content Placeholder 6">
            <a:extLst>
              <a:ext uri="{FF2B5EF4-FFF2-40B4-BE49-F238E27FC236}">
                <a16:creationId xmlns:a16="http://schemas.microsoft.com/office/drawing/2014/main" xmlns="" id="{4354CFBA-FBD5-4EE7-8039-7655CF1B6187}"/>
              </a:ext>
            </a:extLst>
          </p:cNvPr>
          <p:cNvSpPr>
            <a:spLocks/>
          </p:cNvSpPr>
          <p:nvPr/>
        </p:nvSpPr>
        <p:spPr bwMode="auto">
          <a:xfrm>
            <a:off x="544513" y="3246438"/>
            <a:ext cx="7964487" cy="604837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700"/>
              <a:t>A </a:t>
            </a:r>
            <a:r>
              <a:rPr lang="en-GB" altLang="en-US" sz="1700" b="1"/>
              <a:t>circuit with a switch </a:t>
            </a:r>
            <a:r>
              <a:rPr lang="en-GB" altLang="en-US" sz="1700"/>
              <a:t>is not the same as an </a:t>
            </a:r>
            <a:r>
              <a:rPr lang="en-GB" altLang="en-US" sz="1700" b="1"/>
              <a:t>incomplete circuit. </a:t>
            </a:r>
            <a:r>
              <a:rPr lang="en-GB" altLang="en-US" sz="1700"/>
              <a:t>In an </a:t>
            </a:r>
            <a:r>
              <a:rPr lang="en-GB" altLang="en-US" sz="1700" b="1"/>
              <a:t>incomplete circuit</a:t>
            </a:r>
            <a:r>
              <a:rPr lang="en-GB" altLang="en-US" sz="1700"/>
              <a:t>, the </a:t>
            </a:r>
            <a:r>
              <a:rPr lang="en-GB" altLang="en-US" sz="1700" b="1">
                <a:solidFill>
                  <a:srgbClr val="B2144E"/>
                </a:solidFill>
              </a:rPr>
              <a:t>electrons</a:t>
            </a:r>
            <a:r>
              <a:rPr lang="en-GB" altLang="en-US" sz="1700"/>
              <a:t> are unable to flow at all </a:t>
            </a:r>
            <a:r>
              <a:rPr lang="en-GB" altLang="en-US" sz="1700" b="1"/>
              <a:t>whether the switch is on or off.</a:t>
            </a:r>
          </a:p>
        </p:txBody>
      </p:sp>
      <p:pic>
        <p:nvPicPr>
          <p:cNvPr id="14350" name="Picture 14">
            <a:extLst>
              <a:ext uri="{FF2B5EF4-FFF2-40B4-BE49-F238E27FC236}">
                <a16:creationId xmlns:a16="http://schemas.microsoft.com/office/drawing/2014/main" xmlns="" id="{71A9402B-0EAA-4028-8C11-F0FF5676A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3749675"/>
            <a:ext cx="2147887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>
            <a:extLst>
              <a:ext uri="{FF2B5EF4-FFF2-40B4-BE49-F238E27FC236}">
                <a16:creationId xmlns:a16="http://schemas.microsoft.com/office/drawing/2014/main" xmlns="" id="{B489E562-EB2A-4470-8AE3-2F98A8F6C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3698875"/>
            <a:ext cx="222250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0" ma:contentTypeDescription="Create a new document." ma:contentTypeScope="" ma:versionID="b6ec2e0150afea7d5776644d08e447da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8d808a8b07e59fd4b86833a1874b37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F31E8B-E424-4C9E-AD58-F2169C1E2B91}"/>
</file>

<file path=customXml/itemProps2.xml><?xml version="1.0" encoding="utf-8"?>
<ds:datastoreItem xmlns:ds="http://schemas.openxmlformats.org/officeDocument/2006/customXml" ds:itemID="{2DD750D6-7EBC-4D2A-9935-59A6D9A5FA8D}"/>
</file>

<file path=customXml/itemProps3.xml><?xml version="1.0" encoding="utf-8"?>
<ds:datastoreItem xmlns:ds="http://schemas.openxmlformats.org/officeDocument/2006/customXml" ds:itemID="{E3A4DD45-F5AD-4D6C-AAB5-5FA53FEF05E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</TotalTime>
  <Words>259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BPreplay</vt:lpstr>
      <vt:lpstr>Sassoon Infant Rg</vt:lpstr>
      <vt:lpstr>Sassoon Infant Md</vt:lpstr>
      <vt:lpstr>Calibri</vt:lpstr>
      <vt:lpstr>Arial</vt:lpstr>
      <vt:lpstr>Office Theme</vt:lpstr>
      <vt:lpstr>PowerPoint Presentation</vt:lpstr>
      <vt:lpstr>Parts of a Circuit</vt:lpstr>
      <vt:lpstr>Bulbs, Buzzers and Motors</vt:lpstr>
      <vt:lpstr>Complete Circuits</vt:lpstr>
      <vt:lpstr>Switches</vt:lpstr>
      <vt:lpstr>How Switches Work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Rosalind Smith</cp:lastModifiedBy>
  <cp:revision>96</cp:revision>
  <dcterms:created xsi:type="dcterms:W3CDTF">2014-10-01T16:09:27Z</dcterms:created>
  <dcterms:modified xsi:type="dcterms:W3CDTF">2021-01-13T13:30:33Z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