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478" r:id="rId3"/>
    <p:sldId id="481" r:id="rId4"/>
    <p:sldId id="468" r:id="rId5"/>
    <p:sldId id="469" r:id="rId6"/>
    <p:sldId id="482" r:id="rId7"/>
    <p:sldId id="470" r:id="rId8"/>
    <p:sldId id="471" r:id="rId9"/>
    <p:sldId id="472" r:id="rId10"/>
    <p:sldId id="473" r:id="rId11"/>
    <p:sldId id="474" r:id="rId12"/>
    <p:sldId id="475" r:id="rId13"/>
    <p:sldId id="456" r:id="rId14"/>
    <p:sldId id="484" r:id="rId15"/>
  </p:sldIdLst>
  <p:sldSz cx="9144000" cy="6858000" type="screen4x3"/>
  <p:notesSz cx="6858000" cy="9144000"/>
  <p:embeddedFontLst>
    <p:embeddedFont>
      <p:font typeface="Sassoon Infant Md" panose="02000603050000020003" charset="0"/>
      <p:regular r:id="rId18"/>
    </p:embeddedFont>
    <p:embeddedFont>
      <p:font typeface="Sassoon Infant Rg" panose="02000503030000020003" pitchFamily="50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Twinkl" panose="020B0604020202020204" charset="0"/>
      <p:regular r:id="rId29"/>
      <p:bold r:id="rId30"/>
    </p:embeddedFont>
    <p:embeddedFont>
      <p:font typeface="BPreplay" panose="020005030000000200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530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21">
          <p15:clr>
            <a:srgbClr val="A4A3A4"/>
          </p15:clr>
        </p15:guide>
        <p15:guide id="6" orient="horz" pos="1502">
          <p15:clr>
            <a:srgbClr val="A4A3A4"/>
          </p15:clr>
        </p15:guide>
        <p15:guide id="7" orient="horz" pos="459">
          <p15:clr>
            <a:srgbClr val="A4A3A4"/>
          </p15:clr>
        </p15:guide>
        <p15:guide id="8" orient="horz" pos="3884">
          <p15:clr>
            <a:srgbClr val="A4A3A4"/>
          </p15:clr>
        </p15:guide>
        <p15:guide id="9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7"/>
    <a:srgbClr val="FFD550"/>
    <a:srgbClr val="00B050"/>
    <a:srgbClr val="FC6F4E"/>
    <a:srgbClr val="FFA44B"/>
    <a:srgbClr val="FFCB3C"/>
    <a:srgbClr val="F8A9A9"/>
    <a:srgbClr val="AE7ED0"/>
    <a:srgbClr val="629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603" y="72"/>
      </p:cViewPr>
      <p:guideLst>
        <p:guide orient="horz" pos="2183"/>
        <p:guide pos="2880"/>
        <p:guide pos="5307"/>
        <p:guide orient="horz" pos="3997"/>
        <p:guide pos="521"/>
        <p:guide orient="horz" pos="1502"/>
        <p:guide orient="horz" pos="459"/>
        <p:guide orient="horz" pos="3884"/>
        <p:guide pos="52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E3A0ED-0235-44D6-B321-6DA504FBA1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DBAA7-6DFD-455B-B139-1CCAE24E1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E590BF-65BF-4C94-A2DD-C3C3E091E1CE}" type="datetimeFigureOut">
              <a:rPr lang="en-GB"/>
              <a:pPr>
                <a:defRPr/>
              </a:pPr>
              <a:t>27/02/2022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06A96-AB85-4CD6-948E-F3B838A4DF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F10E9-86F4-48CC-8EF0-DD1AF6EA15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2B93ED4-64DB-40FD-83E4-350B9510597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531590-7970-4900-A384-4D52D26C2A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23BF8-6096-4FDC-B4BC-978FF74464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4B18CF-DF57-4B0C-BDCD-2D13554323C9}" type="datetimeFigureOut">
              <a:rPr lang="en-GB"/>
              <a:pPr>
                <a:defRPr/>
              </a:pPr>
              <a:t>27/02/2022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82B47F6-F0B0-47C0-A771-BBC6D50D62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3F72173-9852-4954-8C12-4BDC986FA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E2914-B29E-4585-92B2-B5C4A37CD3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B24EE-251C-4CBC-926E-206D267B6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4B574AC-785E-4A26-A179-9A183536CB1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AA85F17-A9D4-42CC-AE64-1FD3C21C1E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E88DC4F8-7E69-47AD-9BBA-170476A333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F6D9917-70B2-4452-A1FF-FA531CAF5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fld id="{C41A1E15-DDDD-4B76-BA49-20415F0BF557}" type="slidenum">
              <a:rPr lang="en-GB" altLang="en-US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4729B5D2-98AA-447E-8215-0F47E17C6C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B306CD6F-EA0A-4B26-9BBD-1C1D2E7168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2F8B415-07EA-4FC9-8EED-14E63C00F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fld id="{CD9E948F-E312-4106-9DA8-00D125557DED}" type="slidenum">
              <a:rPr lang="en-GB" altLang="en-US">
                <a:latin typeface="Calibri" panose="020F0502020204030204" pitchFamily="34" charset="0"/>
              </a:rPr>
              <a:pPr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D7A33A8F-7E93-4842-BC73-3090A3B52D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EFB83DA-7C9D-45FA-98B3-D3A6F5451A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69EB009-8D7A-482F-9255-70873B0B9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fld id="{4A70FB53-15E4-497A-BED8-50AF1901890E}" type="slidenum">
              <a:rPr lang="en-GB" altLang="en-US">
                <a:latin typeface="Calibri" panose="020F0502020204030204" pitchFamily="34" charset="0"/>
              </a:rPr>
              <a:pPr/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09382011-1D29-4954-BA25-2B1FDD9FCE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CF4BBC9E-7D17-481F-830A-6E01D5761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4BFE2292-F172-4535-A0FB-84AD394BD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fld id="{1DB8AE01-26FB-430A-9518-79F57B1C6B18}" type="slidenum">
              <a:rPr lang="en-GB" altLang="en-US">
                <a:latin typeface="Calibri" panose="020F0502020204030204" pitchFamily="34" charset="0"/>
              </a:rPr>
              <a:pPr/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2D9F653-491F-4EF7-9868-E41BBED4C6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C629752-7C81-47B1-AC99-C6B923CE21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033EAED8-5474-4E1D-961E-4B32B51DF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fld id="{A862183A-165A-4334-9FD0-D67FA79C2C12}" type="slidenum">
              <a:rPr lang="en-GB" altLang="en-US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54F4432-A773-4331-BCEF-AABF4A0A03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08D934-115F-4B8C-8072-915F67BE7E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21B587B-03D3-4D2D-99CE-E22876D6A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fld id="{78554B17-CA5C-4082-82B9-5CF6F67E48FE}" type="slidenum">
              <a:rPr lang="en-GB" altLang="en-US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BD2E730-A61B-4E72-A721-9D09395F99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2454817-4511-49FC-B7A1-DCD6CB4A2B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BEF10A3-F612-4F43-A37A-5787A2918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fld id="{20158560-4581-49CD-BF19-90D0897C2766}" type="slidenum">
              <a:rPr lang="en-GB" altLang="en-US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6229DD7-CE4B-4028-B909-254E364742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0053BDC-5EF8-4A59-8130-93103251E7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749759E-851A-47D7-BF1C-7D2D5C7EB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fld id="{7FBB725B-ED90-4432-830E-5F1E7B99F19B}" type="slidenum">
              <a:rPr lang="en-GB" altLang="en-US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17D53D6-CDEE-4E0D-856D-331B2A34AB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023DFF0-6DBF-44F6-8AAE-29A093D47A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2DAC1A6-F97E-4CE0-957D-76F40DEC6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fld id="{CF70B059-3D68-40C7-95E5-5C87DDAB529C}" type="slidenum">
              <a:rPr lang="en-GB" altLang="en-US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0A1DF13-96A7-418F-A239-45290E6E6B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72FD951-A522-4312-B253-C3E16502C9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A513C26-597C-4CEF-A2D7-407846B90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fld id="{46D74543-7A1B-448A-9013-DFE7DB2D3A51}" type="slidenum">
              <a:rPr lang="en-GB" altLang="en-US">
                <a:latin typeface="Calibri" panose="020F0502020204030204" pitchFamily="34" charset="0"/>
              </a:rPr>
              <a:pPr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196145D6-0BCE-42C5-89B6-C11401BC47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92D20FC-083F-4F85-9CDD-067DA29C12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E8513A7-0EEF-4396-A9C0-6784EE220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fld id="{B085A805-7091-4D95-A960-6BCDDB2CCD48}" type="slidenum">
              <a:rPr lang="en-GB" altLang="en-US">
                <a:latin typeface="Calibri" panose="020F0502020204030204" pitchFamily="34" charset="0"/>
              </a:rPr>
              <a:pPr/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98BD45BA-C692-4F27-9B84-30200A3A11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4C39362-46FF-49E4-AEBC-4E52555ED9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123518A-E9C6-4866-B3C0-5AAA67E00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fld id="{B216583C-A88C-4E19-8659-04C4F439BAA7}" type="slidenum">
              <a:rPr lang="en-GB" altLang="en-US">
                <a:latin typeface="Calibri" panose="020F0502020204030204" pitchFamily="34" charset="0"/>
              </a:rPr>
              <a:pPr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75D1C3E-8F53-4BC9-9C30-487FBA912F5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473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1BB607-5731-4CA0-8AEB-9E374E8EB7B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89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490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59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9D9B3C3-E93D-4330-95FA-E417CA1A81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6143625"/>
            <a:ext cx="6746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4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5E1DB7D-DEE7-413B-AEC3-B4E3286EEA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8" y="6143625"/>
            <a:ext cx="6746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12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9088C13-5778-4E51-9C29-5D6255978B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AB9DEE-59D4-4C71-ADE0-E09CC31196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1" r:id="rId4"/>
    <p:sldLayoutId id="2147483862" r:id="rId5"/>
    <p:sldLayoutId id="214748386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B2D04094-FCED-43EA-8C52-471CEE0B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Variables</a:t>
            </a: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4580" name="Rectangle 1">
            <a:extLst>
              <a:ext uri="{FF2B5EF4-FFF2-40B4-BE49-F238E27FC236}">
                <a16:creationId xmlns:a16="http://schemas.microsoft.com/office/drawing/2014/main" id="{5BD7DC32-2269-47B2-8E19-8980947BB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603375"/>
            <a:ext cx="7453312" cy="2434101"/>
          </a:xfrm>
          <a:prstGeom prst="rect">
            <a:avLst/>
          </a:prstGeom>
          <a:solidFill>
            <a:srgbClr val="FFE697"/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The variable you are testing is the thing you 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change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every time you carry out the test.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C00000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In the comparative and fair tests we will look at this, it will be </a:t>
            </a:r>
            <a:br>
              <a:rPr lang="en-GB" altLang="en-US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the liquids.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C00000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I want to change the 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liquids</a:t>
            </a:r>
            <a:r>
              <a:rPr lang="en-GB" altLang="en-US" dirty="0">
                <a:solidFill>
                  <a:srgbClr val="C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to see if different</a:t>
            </a:r>
            <a:r>
              <a:rPr lang="en-GB" altLang="en-US" dirty="0">
                <a:solidFill>
                  <a:srgbClr val="C00000"/>
                </a:solidFill>
                <a:latin typeface="Twinkl" pitchFamily="2" charset="0"/>
              </a:rPr>
              <a:t> 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types of liquids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have a particular effect on the chewing gum.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9AF5A8-FBFC-4E17-B1E1-9EC2322E543C}"/>
              </a:ext>
            </a:extLst>
          </p:cNvPr>
          <p:cNvSpPr/>
          <p:nvPr/>
        </p:nvSpPr>
        <p:spPr>
          <a:xfrm>
            <a:off x="827088" y="4186106"/>
            <a:ext cx="7459662" cy="1979743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4582" name="Picture 2">
            <a:extLst>
              <a:ext uri="{FF2B5EF4-FFF2-40B4-BE49-F238E27FC236}">
                <a16:creationId xmlns:a16="http://schemas.microsoft.com/office/drawing/2014/main" id="{474C938E-0822-462E-9F56-FE66A9942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648200"/>
            <a:ext cx="8207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>
            <a:extLst>
              <a:ext uri="{FF2B5EF4-FFF2-40B4-BE49-F238E27FC236}">
                <a16:creationId xmlns:a16="http://schemas.microsoft.com/office/drawing/2014/main" id="{0C51D34E-000E-4998-9E0D-92FBAAAA0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4594225"/>
            <a:ext cx="7572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>
            <a:extLst>
              <a:ext uri="{FF2B5EF4-FFF2-40B4-BE49-F238E27FC236}">
                <a16:creationId xmlns:a16="http://schemas.microsoft.com/office/drawing/2014/main" id="{1B28E790-7F3B-46CC-99AF-034AA3E00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89" y="4594225"/>
            <a:ext cx="53816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>
            <a:extLst>
              <a:ext uri="{FF2B5EF4-FFF2-40B4-BE49-F238E27FC236}">
                <a16:creationId xmlns:a16="http://schemas.microsoft.com/office/drawing/2014/main" id="{35AAA70B-2652-4806-B475-EE1395F35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14" y="4459120"/>
            <a:ext cx="61118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">
            <a:extLst>
              <a:ext uri="{FF2B5EF4-FFF2-40B4-BE49-F238E27FC236}">
                <a16:creationId xmlns:a16="http://schemas.microsoft.com/office/drawing/2014/main" id="{B546A8D0-0AE6-4E39-9701-9B7D07670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24" y="4729162"/>
            <a:ext cx="77311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14EAE5FA-BD38-4ADD-906C-DE48DBF3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Variables</a:t>
            </a: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6628" name="Rectangle 1">
            <a:extLst>
              <a:ext uri="{FF2B5EF4-FFF2-40B4-BE49-F238E27FC236}">
                <a16:creationId xmlns:a16="http://schemas.microsoft.com/office/drawing/2014/main" id="{62E0CCFD-010C-49B2-9E36-0EB97C500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448514"/>
            <a:ext cx="7453312" cy="4513901"/>
          </a:xfrm>
          <a:prstGeom prst="rect">
            <a:avLst/>
          </a:prstGeom>
          <a:solidFill>
            <a:srgbClr val="FFE697"/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When you are carrying out a fair test, you need to change only one thing. All other variables should be kept the same so that they don’t affect your results.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In my tests I want to know if liquids change the colour of chewing gum but if I use different containers to put the liquid in or put the containers in different parts of the room then it could be the </a:t>
            </a:r>
            <a:r>
              <a:rPr lang="en-GB" altLang="en-US" u="sng" dirty="0">
                <a:solidFill>
                  <a:schemeClr val="tx1"/>
                </a:solidFill>
                <a:latin typeface="Twinkl" pitchFamily="2" charset="0"/>
              </a:rPr>
              <a:t>material of the containers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that has the effect or the </a:t>
            </a:r>
            <a:r>
              <a:rPr lang="en-GB" altLang="en-US" u="sng" dirty="0">
                <a:solidFill>
                  <a:schemeClr val="tx1"/>
                </a:solidFill>
                <a:latin typeface="Twinkl" pitchFamily="2" charset="0"/>
              </a:rPr>
              <a:t>place in the room,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not the liquid. These differences would mean I was testing lots of types of variables when I just want to test one type - liquid.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That’s why we have to 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keep some things the same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throughout so that we know what is having the effect.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5004194D-0174-464C-B562-13E4F842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Variables</a:t>
            </a: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8676" name="Rectangle 1">
            <a:extLst>
              <a:ext uri="{FF2B5EF4-FFF2-40B4-BE49-F238E27FC236}">
                <a16:creationId xmlns:a16="http://schemas.microsoft.com/office/drawing/2014/main" id="{CE756763-D1D5-4A61-A477-491F1BC47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466210"/>
            <a:ext cx="7453311" cy="2519509"/>
          </a:xfrm>
          <a:prstGeom prst="rect">
            <a:avLst/>
          </a:prstGeom>
          <a:solidFill>
            <a:srgbClr val="FFE697"/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In my tests I would want the following things to be the same: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Containers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Where I place the containers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The amount of liquid in each container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The time between each observation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The type of chewing gum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The amount of chewing gum in each container.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7C98D0D-DD7B-427F-8FC1-AF765CE3D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454150"/>
            <a:ext cx="7702550" cy="5026025"/>
          </a:xfrm>
        </p:spPr>
        <p:txBody>
          <a:bodyPr lIns="108000" tIns="108000" rIns="108000" bIns="108000"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Question: Do different liquids affect the colour of chewing gum?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                             	Liquids (milk, water, orange juice)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                  		Colour 	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                             	Containers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			Where I place the containers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			The amount of liquid in each container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			The time between each observation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			The type of chewing gum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			The amount of chewing gum in each container.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			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arenR"/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Record observations at regular intervals of time.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arenR"/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Compare the results from different liquids.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arenR"/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Spot patterns.</a:t>
            </a:r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id="{7BE04930-A9BD-476C-9F8C-0ECBE9B5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GB" sz="3300" dirty="0">
                <a:latin typeface="Twinkl" pitchFamily="2" charset="0"/>
              </a:rPr>
              <a:t>Carrying Out Fair and </a:t>
            </a:r>
            <a:br>
              <a:rPr lang="en-GB" sz="3300" dirty="0">
                <a:latin typeface="Twinkl" pitchFamily="2" charset="0"/>
              </a:rPr>
            </a:br>
            <a:r>
              <a:rPr lang="en-GB" sz="3300" dirty="0">
                <a:latin typeface="Twinkl" pitchFamily="2" charset="0"/>
              </a:rPr>
              <a:t>Comparative Tests</a:t>
            </a:r>
            <a:endParaRPr lang="en-GB" altLang="en-US" sz="3300" dirty="0">
              <a:latin typeface="Twinkl" pitchFamily="2" charset="0"/>
            </a:endParaRP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2A222A12-0010-4902-A8BD-146342616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268663"/>
            <a:ext cx="45878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>
            <a:extLst>
              <a:ext uri="{FF2B5EF4-FFF2-40B4-BE49-F238E27FC236}">
                <a16:creationId xmlns:a16="http://schemas.microsoft.com/office/drawing/2014/main" id="{6920FB8D-F36A-4BC1-96B0-5247CAC4E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3268663"/>
            <a:ext cx="4587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1">
            <a:extLst>
              <a:ext uri="{FF2B5EF4-FFF2-40B4-BE49-F238E27FC236}">
                <a16:creationId xmlns:a16="http://schemas.microsoft.com/office/drawing/2014/main" id="{78287650-F3DE-4C6A-8E7C-62BBD7D01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3268663"/>
            <a:ext cx="45878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6" name="Group 6">
            <a:extLst>
              <a:ext uri="{FF2B5EF4-FFF2-40B4-BE49-F238E27FC236}">
                <a16:creationId xmlns:a16="http://schemas.microsoft.com/office/drawing/2014/main" id="{090345E9-710B-49FE-9DC1-505E654B8131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3556000"/>
            <a:ext cx="1746250" cy="93663"/>
            <a:chOff x="1171908" y="3555894"/>
            <a:chExt cx="1746588" cy="92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555A3F-03D7-4BA8-A7DE-4033B652DE94}"/>
                </a:ext>
              </a:extLst>
            </p:cNvPr>
            <p:cNvSpPr/>
            <p:nvPr/>
          </p:nvSpPr>
          <p:spPr>
            <a:xfrm rot="4088916">
              <a:off x="2016123" y="2733908"/>
              <a:ext cx="80387" cy="17243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8E38A13-5017-428E-A21C-BD64EE63891B}"/>
                </a:ext>
              </a:extLst>
            </p:cNvPr>
            <p:cNvSpPr/>
            <p:nvPr/>
          </p:nvSpPr>
          <p:spPr>
            <a:xfrm rot="17511084" flipH="1">
              <a:off x="1993894" y="2746518"/>
              <a:ext cx="80387" cy="17243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30727" name="Picture 24">
            <a:extLst>
              <a:ext uri="{FF2B5EF4-FFF2-40B4-BE49-F238E27FC236}">
                <a16:creationId xmlns:a16="http://schemas.microsoft.com/office/drawing/2014/main" id="{8EF263B7-A630-4E4B-AF68-B2B8A6B0B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4114800"/>
            <a:ext cx="4587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6">
            <a:extLst>
              <a:ext uri="{FF2B5EF4-FFF2-40B4-BE49-F238E27FC236}">
                <a16:creationId xmlns:a16="http://schemas.microsoft.com/office/drawing/2014/main" id="{1D81DAA2-1EE3-413E-A779-D6CBFD87D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4114800"/>
            <a:ext cx="4587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7">
            <a:extLst>
              <a:ext uri="{FF2B5EF4-FFF2-40B4-BE49-F238E27FC236}">
                <a16:creationId xmlns:a16="http://schemas.microsoft.com/office/drawing/2014/main" id="{EC424E8E-C1A3-427D-B3E8-2AF41D450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4114800"/>
            <a:ext cx="4587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0" name="Group 7">
            <a:extLst>
              <a:ext uri="{FF2B5EF4-FFF2-40B4-BE49-F238E27FC236}">
                <a16:creationId xmlns:a16="http://schemas.microsoft.com/office/drawing/2014/main" id="{035B9BBE-F16F-415F-BA02-26F8FF46AE0A}"/>
              </a:ext>
            </a:extLst>
          </p:cNvPr>
          <p:cNvGrpSpPr>
            <a:grpSpLocks/>
          </p:cNvGrpSpPr>
          <p:nvPr/>
        </p:nvGrpSpPr>
        <p:grpSpPr bwMode="auto">
          <a:xfrm rot="-895965">
            <a:off x="1627188" y="4251325"/>
            <a:ext cx="1027112" cy="444500"/>
            <a:chOff x="1683491" y="4307187"/>
            <a:chExt cx="1028147" cy="44414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3C44E3B-4816-4F79-84A1-5FD7CA347136}"/>
                </a:ext>
              </a:extLst>
            </p:cNvPr>
            <p:cNvSpPr/>
            <p:nvPr/>
          </p:nvSpPr>
          <p:spPr>
            <a:xfrm rot="3999382" flipH="1">
              <a:off x="2135117" y="4001703"/>
              <a:ext cx="157039" cy="99636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AE8653-BFCC-4BA2-B8A4-696893168702}"/>
                </a:ext>
              </a:extLst>
            </p:cNvPr>
            <p:cNvSpPr/>
            <p:nvPr/>
          </p:nvSpPr>
          <p:spPr>
            <a:xfrm rot="9217111" flipH="1">
              <a:off x="1683464" y="4306871"/>
              <a:ext cx="174801" cy="44414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192E534F-5BE8-404D-A26B-FBDB26556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995519"/>
              </p:ext>
            </p:extLst>
          </p:nvPr>
        </p:nvGraphicFramePr>
        <p:xfrm>
          <a:off x="5857657" y="5076782"/>
          <a:ext cx="2562226" cy="1068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08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winkl" pitchFamily="2" charset="0"/>
                        </a:rPr>
                        <a:t>Liquid</a:t>
                      </a:r>
                    </a:p>
                  </a:txBody>
                  <a:tcPr marL="91409" marR="91409" marT="45701" marB="45701"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winkl" pitchFamily="2" charset="0"/>
                        </a:rPr>
                        <a:t>Observation after</a:t>
                      </a:r>
                      <a:r>
                        <a:rPr lang="en-GB" sz="1000" baseline="0" dirty="0">
                          <a:latin typeface="Twinkl" pitchFamily="2" charset="0"/>
                        </a:rPr>
                        <a:t> 1 day.</a:t>
                      </a:r>
                      <a:endParaRPr lang="en-GB" sz="1000" dirty="0">
                        <a:latin typeface="Twinkl" pitchFamily="2" charset="0"/>
                      </a:endParaRPr>
                    </a:p>
                  </a:txBody>
                  <a:tcPr marL="91409" marR="91409" marT="45701" marB="45701"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winkl" pitchFamily="2" charset="0"/>
                        </a:rPr>
                        <a:t>Observation after 2 days.</a:t>
                      </a:r>
                    </a:p>
                  </a:txBody>
                  <a:tcPr marL="91409" marR="91409" marT="45701" marB="45701">
                    <a:solidFill>
                      <a:srgbClr val="FFE6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9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09" marR="91409" marT="45701" marB="457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09" marR="91409" marT="45701" marB="457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09" marR="91409" marT="45701" marB="4570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6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91409" marR="91409" marT="45701" marB="457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91409" marR="91409" marT="45701" marB="457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91409" marR="91409" marT="45701" marB="4570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5D1E6EEC-7E5F-4A2C-B291-AFF17E22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808038"/>
            <a:ext cx="8220075" cy="6318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300" dirty="0">
                <a:latin typeface="Twinkl" pitchFamily="2" charset="0"/>
              </a:rPr>
              <a:t>Testing Tooth Decay Feedback</a:t>
            </a:r>
            <a:endParaRPr lang="en-GB" altLang="en-US" sz="3300" dirty="0">
              <a:latin typeface="Twinkl" pitchFamily="2" charset="0"/>
            </a:endParaRPr>
          </a:p>
        </p:txBody>
      </p:sp>
      <p:pic>
        <p:nvPicPr>
          <p:cNvPr id="32772" name="Group Work">
            <a:extLst>
              <a:ext uri="{FF2B5EF4-FFF2-40B4-BE49-F238E27FC236}">
                <a16:creationId xmlns:a16="http://schemas.microsoft.com/office/drawing/2014/main" id="{ED87F0F4-BBC2-4D69-8E7E-92DF5C5B0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Content Placeholder 6">
            <a:extLst>
              <a:ext uri="{FF2B5EF4-FFF2-40B4-BE49-F238E27FC236}">
                <a16:creationId xmlns:a16="http://schemas.microsoft.com/office/drawing/2014/main" id="{CB90A7A1-5988-4DF9-A415-C7E0E93D3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513106"/>
            <a:ext cx="7453312" cy="4653170"/>
          </a:xfrm>
          <a:prstGeom prst="rect">
            <a:avLst/>
          </a:prstGeom>
          <a:solidFill>
            <a:srgbClr val="FFE697"/>
          </a:solidFill>
        </p:spPr>
        <p:txBody>
          <a:bodyPr wrap="square" lIns="108000" tIns="108000" rIns="108000" bIns="108000">
            <a:spAutoFit/>
          </a:bodyPr>
          <a:lstStyle/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  <a:ea typeface="Sassoon Infant Rg"/>
                <a:cs typeface="Sassoon Infant Rg"/>
              </a:rPr>
              <a:t>Swap your </a:t>
            </a:r>
            <a:r>
              <a:rPr lang="en-GB" altLang="en-US" b="1" dirty="0">
                <a:solidFill>
                  <a:srgbClr val="21A6F9"/>
                </a:solidFill>
                <a:latin typeface="Twinkl" pitchFamily="2" charset="0"/>
                <a:ea typeface="Sassoon Infant Rg"/>
                <a:cs typeface="Sassoon Infant Rg"/>
              </a:rPr>
              <a:t>Tooth Decay Scientific Enquiry Activity Sheets </a:t>
            </a:r>
            <a:r>
              <a:rPr lang="en-GB" altLang="en-US" dirty="0">
                <a:latin typeface="Twinkl" pitchFamily="2" charset="0"/>
                <a:ea typeface="Sassoon Infant Rg"/>
                <a:cs typeface="Sassoon Infant Rg"/>
              </a:rPr>
              <a:t>with another group.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  <a:ea typeface="Sassoon Infant Rg"/>
                <a:cs typeface="Sassoon Infant Rg"/>
              </a:rPr>
              <a:t>Read through the sheets carefully as a group.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  <a:ea typeface="Sassoon Infant Rg"/>
                <a:cs typeface="Sassoon Infant Rg"/>
              </a:rPr>
              <a:t>On post-its write two positives and one next step.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  <a:ea typeface="Sassoon Infant Rg"/>
                <a:cs typeface="Sassoon Infant Rg"/>
              </a:rPr>
              <a:t>Remember the next step has to be about the 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Sassoon Infant Rg"/>
                <a:cs typeface="Sassoon Infant Rg"/>
              </a:rPr>
              <a:t>enquiry/test</a:t>
            </a:r>
            <a:r>
              <a:rPr lang="en-GB" altLang="en-US" dirty="0">
                <a:latin typeface="Twinkl" pitchFamily="2" charset="0"/>
                <a:ea typeface="Sassoon Infant Rg"/>
                <a:cs typeface="Sassoon Infant Rg"/>
              </a:rPr>
              <a:t> not about spelling or handwriting!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rgbClr val="00B050"/>
                </a:solidFill>
                <a:latin typeface="Twinkl" pitchFamily="2" charset="0"/>
                <a:ea typeface="Sassoon Infant Rg"/>
                <a:cs typeface="Sassoon Infant Rg"/>
              </a:rPr>
              <a:t>Suitable next step: You should include the size of the egg as something that you keep the same. 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rgbClr val="FF0000"/>
                </a:solidFill>
                <a:latin typeface="Twinkl" pitchFamily="2" charset="0"/>
                <a:ea typeface="Sassoon Infant Rg"/>
                <a:cs typeface="Sassoon Infant Rg"/>
              </a:rPr>
              <a:t>Unsuitable next step: Spell the word decay properly.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Sassoon Infant Rg"/>
                <a:cs typeface="Sassoon Infant Rg"/>
              </a:rPr>
              <a:t>When you get your sheets and feedback – meet your next step by making a change to your enquiry/test.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79CD337-4070-4CFA-8FFD-EFD4A05763A4}"/>
              </a:ext>
            </a:extLst>
          </p:cNvPr>
          <p:cNvSpPr/>
          <p:nvPr/>
        </p:nvSpPr>
        <p:spPr bwMode="auto">
          <a:xfrm>
            <a:off x="503238" y="2927350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59DB481-C2FB-40DD-A011-781A2FB0D51E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2" name="Content Placeholder 15">
            <a:extLst>
              <a:ext uri="{FF2B5EF4-FFF2-40B4-BE49-F238E27FC236}">
                <a16:creationId xmlns:a16="http://schemas.microsoft.com/office/drawing/2014/main" id="{FA96D5E4-7C9D-438C-B075-ECAB927B7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800" b="1" dirty="0" smtClean="0">
                <a:latin typeface="Twinkl" pitchFamily="2" charset="0"/>
                <a:ea typeface="Sassoon Infant Rg"/>
                <a:cs typeface="Sassoon Infant Rg"/>
              </a:rPr>
              <a:t>LO: I </a:t>
            </a:r>
            <a:r>
              <a:rPr lang="en-GB" altLang="en-US" sz="2800" b="1" dirty="0">
                <a:latin typeface="Twinkl" pitchFamily="2" charset="0"/>
                <a:ea typeface="Sassoon Infant Rg"/>
                <a:cs typeface="Sassoon Infant Rg"/>
              </a:rPr>
              <a:t>can </a:t>
            </a:r>
            <a:r>
              <a:rPr lang="en-GB" altLang="en-US" sz="2800" b="1" dirty="0" smtClean="0">
                <a:latin typeface="Twinkl" pitchFamily="2" charset="0"/>
                <a:ea typeface="Sassoon Infant Rg"/>
                <a:cs typeface="Sassoon Infant Rg"/>
              </a:rPr>
              <a:t>ask scientific questions and come up with a test to answer them. </a:t>
            </a:r>
            <a:endParaRPr lang="en-GB" altLang="en-US" sz="2800" b="1" dirty="0">
              <a:latin typeface="Twinkl" pitchFamily="2" charset="0"/>
              <a:ea typeface="Sassoon Infant Rg"/>
              <a:cs typeface="Sassoon Infant Rg"/>
            </a:endParaRPr>
          </a:p>
        </p:txBody>
      </p:sp>
      <p:sp>
        <p:nvSpPr>
          <p:cNvPr id="9223" name="Content Placeholder 15">
            <a:extLst>
              <a:ext uri="{FF2B5EF4-FFF2-40B4-BE49-F238E27FC236}">
                <a16:creationId xmlns:a16="http://schemas.microsoft.com/office/drawing/2014/main" id="{5AE70634-250D-4A6A-907E-5DD80E1E73FA}"/>
              </a:ext>
            </a:extLst>
          </p:cNvPr>
          <p:cNvSpPr txBox="1">
            <a:spLocks/>
          </p:cNvSpPr>
          <p:nvPr/>
        </p:nvSpPr>
        <p:spPr bwMode="auto">
          <a:xfrm>
            <a:off x="628650" y="3041374"/>
            <a:ext cx="7886700" cy="303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altLang="en-US" sz="2400" dirty="0" smtClean="0">
                <a:latin typeface="Twinkl" pitchFamily="2" charset="0"/>
              </a:rPr>
              <a:t>I </a:t>
            </a:r>
            <a:r>
              <a:rPr lang="en-GB" altLang="en-US" sz="2400" dirty="0">
                <a:latin typeface="Twinkl" pitchFamily="2" charset="0"/>
              </a:rPr>
              <a:t>can generate relevant scientific questions.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2400" dirty="0">
                <a:latin typeface="Twinkl" pitchFamily="2" charset="0"/>
              </a:rPr>
              <a:t>I can suggest an appropriate type of scientific enquiry to answer </a:t>
            </a:r>
            <a:r>
              <a:rPr lang="en-GB" altLang="en-US" sz="2400" dirty="0" smtClean="0">
                <a:latin typeface="Twinkl" pitchFamily="2" charset="0"/>
              </a:rPr>
              <a:t>my </a:t>
            </a:r>
            <a:r>
              <a:rPr lang="en-GB" altLang="en-US" sz="2400" dirty="0">
                <a:latin typeface="Twinkl" pitchFamily="2" charset="0"/>
              </a:rPr>
              <a:t>question. 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altLang="en-US" sz="2400" dirty="0">
                <a:latin typeface="Twinkl" pitchFamily="2" charset="0"/>
              </a:rPr>
              <a:t>I can set up a simple enquiry with support</a:t>
            </a:r>
            <a:r>
              <a:rPr lang="en-GB" altLang="en-US" sz="2400" dirty="0" smtClean="0">
                <a:latin typeface="Twinkl" pitchFamily="2" charset="0"/>
              </a:rPr>
              <a:t>.</a:t>
            </a:r>
            <a:endParaRPr lang="en-GB" altLang="en-US" sz="2400" dirty="0">
              <a:latin typeface="Twinkl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EF49783-BC42-4DCC-9A92-6F93B2898DE2}"/>
              </a:ext>
            </a:extLst>
          </p:cNvPr>
          <p:cNvSpPr/>
          <p:nvPr/>
        </p:nvSpPr>
        <p:spPr>
          <a:xfrm>
            <a:off x="777875" y="1590675"/>
            <a:ext cx="4908550" cy="4438650"/>
          </a:xfrm>
          <a:prstGeom prst="roundRect">
            <a:avLst>
              <a:gd name="adj" fmla="val 2464"/>
            </a:avLst>
          </a:prstGeom>
          <a:solidFill>
            <a:schemeClr val="bg1"/>
          </a:solidFill>
          <a:ln w="57150">
            <a:solidFill>
              <a:srgbClr val="FC6F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id="{BC385147-13EE-4F22-9BA0-FD3D3FE3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latin typeface="Twinkl" pitchFamily="2" charset="0"/>
              </a:rPr>
              <a:t>Tooth Decay</a:t>
            </a:r>
            <a:endParaRPr lang="en-GB" altLang="en-US" dirty="0">
              <a:latin typeface="Twinkl" pitchFamily="2" charset="0"/>
            </a:endParaRPr>
          </a:p>
        </p:txBody>
      </p:sp>
      <p:pic>
        <p:nvPicPr>
          <p:cNvPr id="10245" name="Talking Partners">
            <a:extLst>
              <a:ext uri="{FF2B5EF4-FFF2-40B4-BE49-F238E27FC236}">
                <a16:creationId xmlns:a16="http://schemas.microsoft.com/office/drawing/2014/main" id="{DEA7AEF2-BAF1-47D2-A28F-27F2B7F62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>
            <a:extLst>
              <a:ext uri="{FF2B5EF4-FFF2-40B4-BE49-F238E27FC236}">
                <a16:creationId xmlns:a16="http://schemas.microsoft.com/office/drawing/2014/main" id="{5DA94E7A-32C0-491F-A1EC-CFA81CD26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909763"/>
            <a:ext cx="39116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2">
            <a:extLst>
              <a:ext uri="{FF2B5EF4-FFF2-40B4-BE49-F238E27FC236}">
                <a16:creationId xmlns:a16="http://schemas.microsoft.com/office/drawing/2014/main" id="{20732640-DF4D-48AD-9067-15CB5B3E2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125" y="1590675"/>
            <a:ext cx="2454275" cy="3265097"/>
          </a:xfrm>
          <a:prstGeom prst="rect">
            <a:avLst/>
          </a:prstGeom>
          <a:solidFill>
            <a:srgbClr val="FFE697"/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Discuss the following questions with your talk partner: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What is </a:t>
            </a:r>
            <a:br>
              <a:rPr lang="en-GB" altLang="en-US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tooth decay?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What causes </a:t>
            </a:r>
            <a:br>
              <a:rPr lang="en-GB" altLang="en-US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tooth decay?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How do you know?</a:t>
            </a:r>
          </a:p>
        </p:txBody>
      </p:sp>
      <p:sp>
        <p:nvSpPr>
          <p:cNvPr id="10248" name="Rectangle 2">
            <a:extLst>
              <a:ext uri="{FF2B5EF4-FFF2-40B4-BE49-F238E27FC236}">
                <a16:creationId xmlns:a16="http://schemas.microsoft.com/office/drawing/2014/main" id="{4D3F4E70-2C2C-4C88-ADA2-FB8832BB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6124575"/>
            <a:ext cx="7654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Image courtesy of </a:t>
            </a:r>
            <a:r>
              <a:rPr lang="en-GB" altLang="en-US" sz="9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BruceBlaus</a:t>
            </a:r>
            <a:r>
              <a:rPr lang="en-GB" altLang="en-US" sz="9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(@Wikipedia.com) - granted under creative commons licence – attribution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9A3362B-40B0-4976-AF3D-AC657768D4D3}"/>
              </a:ext>
            </a:extLst>
          </p:cNvPr>
          <p:cNvSpPr/>
          <p:nvPr/>
        </p:nvSpPr>
        <p:spPr>
          <a:xfrm>
            <a:off x="827088" y="1984375"/>
            <a:ext cx="7453312" cy="4181475"/>
          </a:xfrm>
          <a:prstGeom prst="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id="{E08E79E3-1974-47CD-A676-1AC02A27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latin typeface="Twinkl" pitchFamily="2" charset="0"/>
              </a:rPr>
              <a:t>Questions!</a:t>
            </a:r>
            <a:endParaRPr lang="en-GB" altLang="en-US" dirty="0">
              <a:latin typeface="Twinkl" pitchFamily="2" charset="0"/>
            </a:endParaRPr>
          </a:p>
        </p:txBody>
      </p:sp>
      <p:sp>
        <p:nvSpPr>
          <p:cNvPr id="12292" name="Rectangle 1">
            <a:extLst>
              <a:ext uri="{FF2B5EF4-FFF2-40B4-BE49-F238E27FC236}">
                <a16:creationId xmlns:a16="http://schemas.microsoft.com/office/drawing/2014/main" id="{1F371DBA-E80C-4B58-8756-0282B57A6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1447800"/>
            <a:ext cx="4708525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200" dirty="0">
                <a:latin typeface="Twinkl" pitchFamily="2" charset="0"/>
              </a:rPr>
              <a:t>Scientific Enquiry</a:t>
            </a:r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id="{C3E61D37-9A89-40DC-9CEE-8DFE7BE75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0"/>
          <a:stretch>
            <a:fillRect/>
          </a:stretch>
        </p:blipFill>
        <p:spPr bwMode="auto">
          <a:xfrm>
            <a:off x="1301750" y="2539316"/>
            <a:ext cx="33401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>
            <a:extLst>
              <a:ext uri="{FF2B5EF4-FFF2-40B4-BE49-F238E27FC236}">
                <a16:creationId xmlns:a16="http://schemas.microsoft.com/office/drawing/2014/main" id="{9576B306-E400-4F46-84E6-1C0DA4235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25" y="3098800"/>
            <a:ext cx="323691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chemeClr val="tx1"/>
                </a:solidFill>
                <a:latin typeface="Twinkl" pitchFamily="2" charset="0"/>
              </a:rPr>
              <a:t>Why do scientists </a:t>
            </a:r>
            <a:br>
              <a:rPr lang="en-GB" altLang="en-US" sz="22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2200" dirty="0">
                <a:solidFill>
                  <a:schemeClr val="tx1"/>
                </a:solidFill>
                <a:latin typeface="Twinkl" pitchFamily="2" charset="0"/>
              </a:rPr>
              <a:t>ask questions?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200" dirty="0">
              <a:solidFill>
                <a:schemeClr val="tx1"/>
              </a:solidFill>
              <a:latin typeface="Twinkl" pitchFamily="2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chemeClr val="tx1"/>
                </a:solidFill>
                <a:latin typeface="Twinkl" pitchFamily="2" charset="0"/>
              </a:rPr>
              <a:t>Why do they carry out enquiries and tests?</a:t>
            </a:r>
          </a:p>
        </p:txBody>
      </p:sp>
      <p:pic>
        <p:nvPicPr>
          <p:cNvPr id="12295" name="Whole Class">
            <a:extLst>
              <a:ext uri="{FF2B5EF4-FFF2-40B4-BE49-F238E27FC236}">
                <a16:creationId xmlns:a16="http://schemas.microsoft.com/office/drawing/2014/main" id="{BD39D399-A635-47C3-96CC-0E0B3AEC2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DBFD7FB6-463C-4220-9F57-43A92EFA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latin typeface="Twinkl" pitchFamily="2" charset="0"/>
              </a:rPr>
              <a:t>Scientific or Not?</a:t>
            </a:r>
            <a:endParaRPr lang="en-GB" altLang="en-US" dirty="0">
              <a:latin typeface="Twinkl" pitchFamily="2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AAEC06D-C5CE-40B6-9429-05F2EAAF2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01876"/>
              </p:ext>
            </p:extLst>
          </p:nvPr>
        </p:nvGraphicFramePr>
        <p:xfrm>
          <a:off x="827088" y="2166938"/>
          <a:ext cx="7453312" cy="2103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6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1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winkl" pitchFamily="2" charset="0"/>
                        </a:rPr>
                        <a:t>Scientific Questions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winkl" pitchFamily="2" charset="0"/>
                        </a:rPr>
                        <a:t>Non-Scientific Questions</a:t>
                      </a:r>
                    </a:p>
                  </a:txBody>
                  <a:tcPr marL="91449" marR="91449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622">
                <a:tc>
                  <a:txBody>
                    <a:bodyPr/>
                    <a:lstStyle/>
                    <a:p>
                      <a:endParaRPr lang="en-GB" sz="1800" i="0" dirty="0"/>
                    </a:p>
                    <a:p>
                      <a:endParaRPr lang="en-GB" sz="1800" i="0" dirty="0"/>
                    </a:p>
                    <a:p>
                      <a:endParaRPr lang="en-GB" sz="1800" i="0" dirty="0"/>
                    </a:p>
                    <a:p>
                      <a:endParaRPr lang="en-GB" sz="1800" i="0" dirty="0"/>
                    </a:p>
                    <a:p>
                      <a:endParaRPr lang="en-GB" sz="1800" i="0" dirty="0"/>
                    </a:p>
                    <a:p>
                      <a:endParaRPr lang="en-GB" sz="1800" i="0" dirty="0"/>
                    </a:p>
                  </a:txBody>
                  <a:tcPr marL="91449" marR="9144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50" name="Rectangle 1">
            <a:extLst>
              <a:ext uri="{FF2B5EF4-FFF2-40B4-BE49-F238E27FC236}">
                <a16:creationId xmlns:a16="http://schemas.microsoft.com/office/drawing/2014/main" id="{9092C030-3C99-4B43-B55A-134CC2B1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20813"/>
            <a:ext cx="7581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Categorise the questions based on whether they are scientific questions that can be tested or whether they are non-scientific questions:</a:t>
            </a:r>
          </a:p>
        </p:txBody>
      </p:sp>
      <p:sp>
        <p:nvSpPr>
          <p:cNvPr id="14351" name="TextBox 9">
            <a:extLst>
              <a:ext uri="{FF2B5EF4-FFF2-40B4-BE49-F238E27FC236}">
                <a16:creationId xmlns:a16="http://schemas.microsoft.com/office/drawing/2014/main" id="{6E2D28FD-2959-4355-BB62-8A580C593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362450"/>
            <a:ext cx="4032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Twinkl" pitchFamily="2" charset="0"/>
              </a:rPr>
              <a:t>Does eating fruit keep you healthy?</a:t>
            </a:r>
          </a:p>
        </p:txBody>
      </p:sp>
      <p:sp>
        <p:nvSpPr>
          <p:cNvPr id="14352" name="TextBox 10">
            <a:extLst>
              <a:ext uri="{FF2B5EF4-FFF2-40B4-BE49-F238E27FC236}">
                <a16:creationId xmlns:a16="http://schemas.microsoft.com/office/drawing/2014/main" id="{15E15444-591C-4643-B980-0A970D91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4837113"/>
            <a:ext cx="23828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latin typeface="Twinkl" pitchFamily="2" charset="0"/>
              </a:rPr>
              <a:t>What time is dinner?</a:t>
            </a:r>
          </a:p>
        </p:txBody>
      </p:sp>
      <p:sp>
        <p:nvSpPr>
          <p:cNvPr id="14353" name="TextBox 11">
            <a:extLst>
              <a:ext uri="{FF2B5EF4-FFF2-40B4-BE49-F238E27FC236}">
                <a16:creationId xmlns:a16="http://schemas.microsoft.com/office/drawing/2014/main" id="{8E2AA77D-3F9E-4F96-B5E4-E9E64B6DB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5310188"/>
            <a:ext cx="2673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latin typeface="Twinkl" pitchFamily="2" charset="0"/>
              </a:rPr>
              <a:t>Can you open the lid?</a:t>
            </a:r>
          </a:p>
        </p:txBody>
      </p:sp>
      <p:sp>
        <p:nvSpPr>
          <p:cNvPr id="14354" name="TextBox 12">
            <a:extLst>
              <a:ext uri="{FF2B5EF4-FFF2-40B4-BE49-F238E27FC236}">
                <a16:creationId xmlns:a16="http://schemas.microsoft.com/office/drawing/2014/main" id="{BD31F136-D8F2-472E-96ED-690B9DE67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4837113"/>
            <a:ext cx="4030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latin typeface="Twinkl" pitchFamily="2" charset="0"/>
              </a:rPr>
              <a:t>Does water always boil when heated?</a:t>
            </a:r>
          </a:p>
        </p:txBody>
      </p:sp>
      <p:sp>
        <p:nvSpPr>
          <p:cNvPr id="14355" name="TextBox 13">
            <a:extLst>
              <a:ext uri="{FF2B5EF4-FFF2-40B4-BE49-F238E27FC236}">
                <a16:creationId xmlns:a16="http://schemas.microsoft.com/office/drawing/2014/main" id="{1FF7DD5E-1A10-46A6-9D4B-35EBCDD0D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4362450"/>
            <a:ext cx="4030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latin typeface="Twinkl" pitchFamily="2" charset="0"/>
              </a:rPr>
              <a:t>How much sleep do rabbits need?</a:t>
            </a:r>
          </a:p>
        </p:txBody>
      </p:sp>
      <p:sp>
        <p:nvSpPr>
          <p:cNvPr id="14356" name="TextBox 14">
            <a:extLst>
              <a:ext uri="{FF2B5EF4-FFF2-40B4-BE49-F238E27FC236}">
                <a16:creationId xmlns:a16="http://schemas.microsoft.com/office/drawing/2014/main" id="{FB80E1E5-E61E-4B76-A21C-F91F68745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5310188"/>
            <a:ext cx="4030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latin typeface="Twinkl" pitchFamily="2" charset="0"/>
              </a:rPr>
              <a:t>When should I do my homework?</a:t>
            </a:r>
          </a:p>
        </p:txBody>
      </p:sp>
      <p:sp>
        <p:nvSpPr>
          <p:cNvPr id="14357" name="TextBox 15">
            <a:extLst>
              <a:ext uri="{FF2B5EF4-FFF2-40B4-BE49-F238E27FC236}">
                <a16:creationId xmlns:a16="http://schemas.microsoft.com/office/drawing/2014/main" id="{E2787240-854C-4E89-91B4-0B7DBF89E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5784850"/>
            <a:ext cx="4032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latin typeface="Twinkl" pitchFamily="2" charset="0"/>
              </a:rPr>
              <a:t>Does sound travel through walls?</a:t>
            </a:r>
          </a:p>
        </p:txBody>
      </p:sp>
      <p:sp>
        <p:nvSpPr>
          <p:cNvPr id="14358" name="TextBox 16">
            <a:extLst>
              <a:ext uri="{FF2B5EF4-FFF2-40B4-BE49-F238E27FC236}">
                <a16:creationId xmlns:a16="http://schemas.microsoft.com/office/drawing/2014/main" id="{39594D74-27F3-4F9D-A9C8-05C001B27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5784850"/>
            <a:ext cx="4030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Twinkl" pitchFamily="2" charset="0"/>
              </a:rPr>
              <a:t>Do plants need soil to grow?</a:t>
            </a:r>
          </a:p>
        </p:txBody>
      </p:sp>
      <p:pic>
        <p:nvPicPr>
          <p:cNvPr id="14359" name="Whole Class">
            <a:extLst>
              <a:ext uri="{FF2B5EF4-FFF2-40B4-BE49-F238E27FC236}">
                <a16:creationId xmlns:a16="http://schemas.microsoft.com/office/drawing/2014/main" id="{3292676E-6CC5-447E-81C6-0DC7AC327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AF81588-94A3-4CFD-9B8B-C3B9238C21C7}"/>
              </a:ext>
            </a:extLst>
          </p:cNvPr>
          <p:cNvSpPr/>
          <p:nvPr/>
        </p:nvSpPr>
        <p:spPr>
          <a:xfrm>
            <a:off x="835476" y="2001153"/>
            <a:ext cx="7444924" cy="4168775"/>
          </a:xfrm>
          <a:prstGeom prst="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3BCEFA0-A64F-411B-8007-76DEB2AE7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62" y="2225675"/>
            <a:ext cx="2763837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itle 5">
            <a:extLst>
              <a:ext uri="{FF2B5EF4-FFF2-40B4-BE49-F238E27FC236}">
                <a16:creationId xmlns:a16="http://schemas.microsoft.com/office/drawing/2014/main" id="{4117A317-7994-4E47-B274-878AF8446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844550"/>
            <a:ext cx="8220075" cy="6318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3300" dirty="0">
                <a:latin typeface="Twinkl" pitchFamily="2" charset="0"/>
              </a:rPr>
              <a:t>Creating Scientific Questions</a:t>
            </a:r>
            <a:endParaRPr lang="en-GB" altLang="en-US" sz="3300" dirty="0">
              <a:latin typeface="Twinkl" pitchFamily="2" charset="0"/>
            </a:endParaRPr>
          </a:p>
        </p:txBody>
      </p:sp>
      <p:pic>
        <p:nvPicPr>
          <p:cNvPr id="16389" name="Whole Class">
            <a:extLst>
              <a:ext uri="{FF2B5EF4-FFF2-40B4-BE49-F238E27FC236}">
                <a16:creationId xmlns:a16="http://schemas.microsoft.com/office/drawing/2014/main" id="{2759A96B-266A-443D-A9C7-5ED82B22D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98495E-3633-429E-A9A5-C538B71AE8BA}"/>
              </a:ext>
            </a:extLst>
          </p:cNvPr>
          <p:cNvSpPr/>
          <p:nvPr/>
        </p:nvSpPr>
        <p:spPr>
          <a:xfrm>
            <a:off x="1055688" y="2363788"/>
            <a:ext cx="41148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Twinkl" pitchFamily="2" charset="0"/>
              </a:rPr>
              <a:t>Now we need to generate some scientific questions about tooth decay.</a:t>
            </a:r>
          </a:p>
          <a:p>
            <a:pPr>
              <a:defRPr/>
            </a:pPr>
            <a:endParaRPr lang="en-GB" dirty="0">
              <a:latin typeface="Twinkl" pitchFamily="2" charset="0"/>
            </a:endParaRPr>
          </a:p>
          <a:p>
            <a:pPr>
              <a:defRPr/>
            </a:pPr>
            <a:r>
              <a:rPr lang="en-GB" dirty="0">
                <a:latin typeface="Twinkl" pitchFamily="2" charset="0"/>
              </a:rPr>
              <a:t>Remember we need to be able to test them so…</a:t>
            </a:r>
          </a:p>
          <a:p>
            <a:pPr>
              <a:defRPr/>
            </a:pPr>
            <a:endParaRPr lang="en-GB" dirty="0">
              <a:latin typeface="Twinkl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2" charset="0"/>
              </a:rPr>
              <a:t>think about the equipment you would need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2" charset="0"/>
              </a:rPr>
              <a:t>think about how the test would need to be carried out</a:t>
            </a:r>
          </a:p>
          <a:p>
            <a:pPr algn="ctr">
              <a:defRPr/>
            </a:pPr>
            <a:endParaRPr lang="en-GB" dirty="0">
              <a:latin typeface="Twinkl" pitchFamily="2" charset="0"/>
            </a:endParaRPr>
          </a:p>
          <a:p>
            <a:pPr algn="ctr">
              <a:defRPr/>
            </a:pPr>
            <a:r>
              <a:rPr lang="en-GB" b="1" dirty="0">
                <a:latin typeface="Twinkl" pitchFamily="2" charset="0"/>
              </a:rPr>
              <a:t>Our Scientific Questions:</a:t>
            </a:r>
          </a:p>
        </p:txBody>
      </p:sp>
      <p:sp>
        <p:nvSpPr>
          <p:cNvPr id="16391" name="TextBox 3">
            <a:extLst>
              <a:ext uri="{FF2B5EF4-FFF2-40B4-BE49-F238E27FC236}">
                <a16:creationId xmlns:a16="http://schemas.microsoft.com/office/drawing/2014/main" id="{9EC7DBAA-5626-42FE-9CD7-845763B57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077" y="2550224"/>
            <a:ext cx="1857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9900" b="1" dirty="0">
                <a:solidFill>
                  <a:schemeClr val="bg1"/>
                </a:solidFill>
                <a:latin typeface="Twinkl" pitchFamily="2" charset="0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2068132-A5D9-46EA-AB04-9D8625D31592}"/>
              </a:ext>
            </a:extLst>
          </p:cNvPr>
          <p:cNvSpPr/>
          <p:nvPr/>
        </p:nvSpPr>
        <p:spPr>
          <a:xfrm>
            <a:off x="827088" y="1593166"/>
            <a:ext cx="7459662" cy="4576762"/>
          </a:xfrm>
          <a:prstGeom prst="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id="{F8160798-875F-49DF-825D-1E32D8DA2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latin typeface="Twinkl" pitchFamily="2" charset="0"/>
              </a:rPr>
              <a:t>Types of Enquiries</a:t>
            </a:r>
            <a:endParaRPr lang="en-GB" altLang="en-US" dirty="0">
              <a:latin typeface="Twinkl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8E1EC2-937B-46F6-81B7-817532165D92}"/>
              </a:ext>
            </a:extLst>
          </p:cNvPr>
          <p:cNvSpPr/>
          <p:nvPr/>
        </p:nvSpPr>
        <p:spPr>
          <a:xfrm>
            <a:off x="1076325" y="1822450"/>
            <a:ext cx="3371850" cy="4184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900" dirty="0">
                <a:latin typeface="Twinkl" pitchFamily="2" charset="0"/>
              </a:rPr>
              <a:t>What types of scientific enquiries are there? </a:t>
            </a:r>
          </a:p>
          <a:p>
            <a:pPr algn="ctr">
              <a:defRPr/>
            </a:pPr>
            <a:endParaRPr lang="en-GB" sz="1900" dirty="0">
              <a:latin typeface="Twinkl" pitchFamily="2" charset="0"/>
            </a:endParaRPr>
          </a:p>
          <a:p>
            <a:pPr algn="ctr">
              <a:defRPr/>
            </a:pPr>
            <a:r>
              <a:rPr lang="en-GB" sz="1900" dirty="0">
                <a:latin typeface="Twinkl" pitchFamily="2" charset="0"/>
              </a:rPr>
              <a:t>Can you give examples of scientific enquiries or tests you have done?</a:t>
            </a:r>
          </a:p>
          <a:p>
            <a:pPr algn="ctr">
              <a:defRPr/>
            </a:pPr>
            <a:endParaRPr lang="en-GB" sz="1900" dirty="0">
              <a:latin typeface="Twinkl" pitchFamily="2" charset="0"/>
            </a:endParaRPr>
          </a:p>
          <a:p>
            <a:pPr algn="ctr">
              <a:defRPr/>
            </a:pPr>
            <a:r>
              <a:rPr lang="en-GB" sz="1900" dirty="0">
                <a:latin typeface="Twinkl" pitchFamily="2" charset="0"/>
              </a:rPr>
              <a:t>How would you know what type of enquiry to choose?</a:t>
            </a:r>
          </a:p>
          <a:p>
            <a:pPr algn="ctr">
              <a:defRPr/>
            </a:pPr>
            <a:endParaRPr lang="en-GB" sz="1900" dirty="0">
              <a:latin typeface="Twinkl" pitchFamily="2" charset="0"/>
            </a:endParaRPr>
          </a:p>
          <a:p>
            <a:pPr algn="ctr">
              <a:defRPr/>
            </a:pPr>
            <a:r>
              <a:rPr lang="en-GB" sz="1900" dirty="0">
                <a:latin typeface="Twinkl" pitchFamily="2" charset="0"/>
              </a:rPr>
              <a:t>We are going to look at some examples of questions and the kind of enquiries we could use to answer them.</a:t>
            </a:r>
          </a:p>
        </p:txBody>
      </p:sp>
      <p:pic>
        <p:nvPicPr>
          <p:cNvPr id="18437" name="Talking Partners">
            <a:extLst>
              <a:ext uri="{FF2B5EF4-FFF2-40B4-BE49-F238E27FC236}">
                <a16:creationId xmlns:a16="http://schemas.microsoft.com/office/drawing/2014/main" id="{3F0C1328-5E4B-4FBB-B6EC-C9A0471B6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">
            <a:extLst>
              <a:ext uri="{FF2B5EF4-FFF2-40B4-BE49-F238E27FC236}">
                <a16:creationId xmlns:a16="http://schemas.microsoft.com/office/drawing/2014/main" id="{6A490348-6034-4EF1-ABD7-71935EF7A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70"/>
          <a:stretch>
            <a:fillRect/>
          </a:stretch>
        </p:blipFill>
        <p:spPr bwMode="auto">
          <a:xfrm>
            <a:off x="5008563" y="1847617"/>
            <a:ext cx="25733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264C329E-F46D-45F6-983C-3EB21D02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7127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latin typeface="Twinkl" pitchFamily="2" charset="0"/>
              </a:rPr>
              <a:t>Practical Enquiries</a:t>
            </a:r>
            <a:endParaRPr lang="en-GB" altLang="en-US" dirty="0">
              <a:latin typeface="Twinkl" pitchFamily="2" charset="0"/>
            </a:endParaRP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A60CE43B-B225-45F7-85B0-17E80A88C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77" y="1287201"/>
            <a:ext cx="7444923" cy="5166821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Twinkl" pitchFamily="2" charset="0"/>
              </a:rPr>
              <a:t>A simple practical enquiry is when you want to just observe what happens.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Twinkl" pitchFamily="2" charset="0"/>
              </a:rPr>
              <a:t>So if I want to answer the question: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Twinkl" pitchFamily="2" charset="0"/>
              </a:rPr>
              <a:t>Question: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Twinkl" pitchFamily="2" charset="0"/>
              </a:rPr>
              <a:t>What effect does water have on chewing gum?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Twinkl" pitchFamily="2" charset="0"/>
              </a:rPr>
              <a:t>A simple practical enquiry would involve:</a:t>
            </a:r>
          </a:p>
          <a:p>
            <a:pPr>
              <a:defRPr/>
            </a:pPr>
            <a:r>
              <a:rPr lang="en-GB" sz="1600" dirty="0">
                <a:latin typeface="Twinkl" pitchFamily="2" charset="0"/>
              </a:rPr>
              <a:t>Placing the chewing gum in some form of liquid – for example water.</a:t>
            </a:r>
          </a:p>
          <a:p>
            <a:pPr>
              <a:defRPr/>
            </a:pPr>
            <a:r>
              <a:rPr lang="en-GB" sz="1600" dirty="0">
                <a:latin typeface="Twinkl" pitchFamily="2" charset="0"/>
              </a:rPr>
              <a:t>Observing what happens to the chewing gum (</a:t>
            </a:r>
            <a:r>
              <a:rPr lang="en-GB" sz="1600" dirty="0">
                <a:solidFill>
                  <a:srgbClr val="7030A0"/>
                </a:solidFill>
                <a:latin typeface="Twinkl" pitchFamily="2" charset="0"/>
              </a:rPr>
              <a:t>does it change colour, grow/shrink, change shape</a:t>
            </a:r>
            <a:r>
              <a:rPr lang="en-GB" sz="1600" dirty="0">
                <a:latin typeface="Twinkl" pitchFamily="2" charset="0"/>
              </a:rPr>
              <a:t>) either immediately or over time (</a:t>
            </a:r>
            <a:r>
              <a:rPr lang="en-GB" sz="1600" dirty="0">
                <a:solidFill>
                  <a:srgbClr val="7030A0"/>
                </a:solidFill>
                <a:latin typeface="Twinkl" pitchFamily="2" charset="0"/>
              </a:rPr>
              <a:t>what would be sensible time intervals?)</a:t>
            </a: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Twinkl" pitchFamily="2" charset="0"/>
              </a:rPr>
              <a:t>In this enquiry I would need:</a:t>
            </a:r>
          </a:p>
          <a:p>
            <a:pPr>
              <a:defRPr/>
            </a:pPr>
            <a:r>
              <a:rPr lang="en-GB" sz="1600" dirty="0">
                <a:latin typeface="Twinkl" pitchFamily="2" charset="0"/>
              </a:rPr>
              <a:t>Chewing gum</a:t>
            </a:r>
          </a:p>
          <a:p>
            <a:pPr>
              <a:defRPr/>
            </a:pPr>
            <a:r>
              <a:rPr lang="en-GB" sz="1600" dirty="0">
                <a:latin typeface="Twinkl" pitchFamily="2" charset="0"/>
              </a:rPr>
              <a:t>A container</a:t>
            </a:r>
          </a:p>
          <a:p>
            <a:pPr>
              <a:defRPr/>
            </a:pPr>
            <a:r>
              <a:rPr lang="en-GB" sz="1600" dirty="0">
                <a:latin typeface="Twinkl" pitchFamily="2" charset="0"/>
              </a:rPr>
              <a:t>Water </a:t>
            </a:r>
          </a:p>
          <a:p>
            <a:pPr>
              <a:defRPr/>
            </a:pPr>
            <a:r>
              <a:rPr lang="en-GB" sz="1600" dirty="0">
                <a:latin typeface="Twinkl" pitchFamily="2" charset="0"/>
              </a:rPr>
              <a:t>A timer/clock (way to measure time)</a:t>
            </a:r>
          </a:p>
          <a:p>
            <a:pPr>
              <a:defRPr/>
            </a:pPr>
            <a:r>
              <a:rPr lang="en-GB" sz="1600" dirty="0">
                <a:latin typeface="Twinkl" pitchFamily="2" charset="0"/>
              </a:rPr>
              <a:t>A table to record my observations. 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6F018043-2EB9-48C3-AA35-99AC1EE45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552950"/>
            <a:ext cx="6842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F71AE60-7D5F-4E2B-8377-DFAE8DB1E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3731"/>
              </p:ext>
            </p:extLst>
          </p:nvPr>
        </p:nvGraphicFramePr>
        <p:xfrm>
          <a:off x="6661150" y="4613275"/>
          <a:ext cx="1568450" cy="785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751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Twinkl" pitchFamily="2" charset="0"/>
                        </a:rPr>
                        <a:t>Time</a:t>
                      </a:r>
                    </a:p>
                  </a:txBody>
                  <a:tcPr marL="91398" marR="91398" marT="45792" marB="45792">
                    <a:solidFill>
                      <a:srgbClr val="FFE6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Twinkl" pitchFamily="2" charset="0"/>
                        </a:rPr>
                        <a:t>Observation</a:t>
                      </a:r>
                    </a:p>
                  </a:txBody>
                  <a:tcPr marL="91398" marR="91398" marT="45792" marB="45792">
                    <a:solidFill>
                      <a:srgbClr val="FFE6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2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91398" marR="91398" marT="45792" marB="457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91398" marR="91398" marT="45792" marB="457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738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91398" marR="91398" marT="45792" marB="457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91398" marR="91398" marT="45792" marB="4579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499" name="Picture 8">
            <a:extLst>
              <a:ext uri="{FF2B5EF4-FFF2-40B4-BE49-F238E27FC236}">
                <a16:creationId xmlns:a16="http://schemas.microsoft.com/office/drawing/2014/main" id="{4BC43F6A-4C62-4747-9FA2-2F549F07F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4656138"/>
            <a:ext cx="5286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9">
            <a:extLst>
              <a:ext uri="{FF2B5EF4-FFF2-40B4-BE49-F238E27FC236}">
                <a16:creationId xmlns:a16="http://schemas.microsoft.com/office/drawing/2014/main" id="{DF962495-D0AA-4A65-876F-5F13CC933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4656138"/>
            <a:ext cx="217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10">
            <a:extLst>
              <a:ext uri="{FF2B5EF4-FFF2-40B4-BE49-F238E27FC236}">
                <a16:creationId xmlns:a16="http://schemas.microsoft.com/office/drawing/2014/main" id="{B5F24E24-F927-4CD6-8068-904880788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533900"/>
            <a:ext cx="1104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TextBox 23">
            <a:extLst>
              <a:ext uri="{FF2B5EF4-FFF2-40B4-BE49-F238E27FC236}">
                <a16:creationId xmlns:a16="http://schemas.microsoft.com/office/drawing/2014/main" id="{638C1708-0D6D-4AE6-A45A-FBCF4EE1195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783263" y="2030413"/>
            <a:ext cx="250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21A6F9"/>
                </a:solidFill>
                <a:latin typeface="Twinkl" pitchFamily="2" charset="0"/>
              </a:rPr>
              <a:t>Note: </a:t>
            </a:r>
            <a:r>
              <a:rPr lang="en-GB" altLang="en-US" dirty="0">
                <a:solidFill>
                  <a:srgbClr val="21A6F9"/>
                </a:solidFill>
                <a:latin typeface="Twinkl" pitchFamily="2" charset="0"/>
              </a:rPr>
              <a:t>This is a very specific question.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227503C-C4D0-4802-A10B-CD6265106C5E}"/>
              </a:ext>
            </a:extLst>
          </p:cNvPr>
          <p:cNvSpPr/>
          <p:nvPr/>
        </p:nvSpPr>
        <p:spPr>
          <a:xfrm>
            <a:off x="827088" y="1531938"/>
            <a:ext cx="7459662" cy="3224620"/>
          </a:xfrm>
          <a:prstGeom prst="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D2C2CD9-4F37-4A59-A10A-41BB2EC8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531938"/>
            <a:ext cx="74533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</a:rPr>
              <a:t>In the practical enquiry we are interested in the observation and what happens as we are not sure what the results will be.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</a:rPr>
              <a:t>When we conduct comparative or fair tests we want </a:t>
            </a:r>
            <a:br>
              <a:rPr lang="en-GB" altLang="en-US" sz="20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</a:rPr>
              <a:t>to test the particular effect of something.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Twinkl" pitchFamily="2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</a:rPr>
              <a:t>You might ask - Question: </a:t>
            </a:r>
            <a:br>
              <a:rPr lang="en-GB" altLang="en-US" sz="20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</a:rPr>
              <a:t>Do different liquids affect the colour of chewing gum?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906CC7-CE15-4142-951D-E44B8AB1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577850"/>
            <a:ext cx="8196263" cy="10112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dirty="0">
                <a:latin typeface="Twinkl" pitchFamily="2" charset="0"/>
              </a:rPr>
              <a:t>Variables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4710</TotalTime>
  <Words>782</Words>
  <Application>Microsoft Office PowerPoint</Application>
  <PresentationFormat>On-screen Show (4:3)</PresentationFormat>
  <Paragraphs>136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Sassoon Infant Md</vt:lpstr>
      <vt:lpstr>Sassoon Infant Rg</vt:lpstr>
      <vt:lpstr>Calibri</vt:lpstr>
      <vt:lpstr>Roboto</vt:lpstr>
      <vt:lpstr>Twinkl</vt:lpstr>
      <vt:lpstr>BPreplay</vt:lpstr>
      <vt:lpstr>Arial</vt:lpstr>
      <vt:lpstr>Office Theme</vt:lpstr>
      <vt:lpstr>PowerPoint Presentation</vt:lpstr>
      <vt:lpstr>PowerPoint Presentation</vt:lpstr>
      <vt:lpstr>Tooth Decay</vt:lpstr>
      <vt:lpstr>Questions!</vt:lpstr>
      <vt:lpstr>Scientific or Not?</vt:lpstr>
      <vt:lpstr>Creating Scientific Questions</vt:lpstr>
      <vt:lpstr>Types of Enquiries</vt:lpstr>
      <vt:lpstr>Practical Enquiries</vt:lpstr>
      <vt:lpstr>Variables</vt:lpstr>
      <vt:lpstr>Variables</vt:lpstr>
      <vt:lpstr>Variables</vt:lpstr>
      <vt:lpstr>Variables</vt:lpstr>
      <vt:lpstr>Carrying Out Fair and  Comparative Tests</vt:lpstr>
      <vt:lpstr>Testing Tooth Decay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 Greenham</cp:lastModifiedBy>
  <cp:revision>370</cp:revision>
  <dcterms:created xsi:type="dcterms:W3CDTF">2014-10-01T16:09:27Z</dcterms:created>
  <dcterms:modified xsi:type="dcterms:W3CDTF">2022-02-27T18:06:45Z</dcterms:modified>
</cp:coreProperties>
</file>