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57" r:id="rId7"/>
    <p:sldId id="263"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1330"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26214F-FF18-48A4-A500-A81EEC07ECAD}" type="datetimeFigureOut">
              <a:rPr lang="en-GB" smtClean="0"/>
              <a:t>04/02/2022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CDFD8-7313-44EE-9E3E-D5A43DAD260F}" type="slidenum">
              <a:rPr lang="en-GB" smtClean="0"/>
              <a:t>‹#›</a:t>
            </a:fld>
            <a:endParaRPr lang="en-GB"/>
          </a:p>
        </p:txBody>
      </p:sp>
    </p:spTree>
    <p:extLst>
      <p:ext uri="{BB962C8B-B14F-4D97-AF65-F5344CB8AC3E}">
        <p14:creationId xmlns:p14="http://schemas.microsoft.com/office/powerpoint/2010/main" val="52741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26214F-FF18-48A4-A500-A81EEC07ECAD}" type="datetimeFigureOut">
              <a:rPr lang="en-GB" smtClean="0"/>
              <a:t>04/02/2022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CDFD8-7313-44EE-9E3E-D5A43DAD260F}" type="slidenum">
              <a:rPr lang="en-GB" smtClean="0"/>
              <a:t>‹#›</a:t>
            </a:fld>
            <a:endParaRPr lang="en-GB"/>
          </a:p>
        </p:txBody>
      </p:sp>
    </p:spTree>
    <p:extLst>
      <p:ext uri="{BB962C8B-B14F-4D97-AF65-F5344CB8AC3E}">
        <p14:creationId xmlns:p14="http://schemas.microsoft.com/office/powerpoint/2010/main" val="334534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26214F-FF18-48A4-A500-A81EEC07ECAD}" type="datetimeFigureOut">
              <a:rPr lang="en-GB" smtClean="0"/>
              <a:t>04/02/2022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CDFD8-7313-44EE-9E3E-D5A43DAD260F}" type="slidenum">
              <a:rPr lang="en-GB" smtClean="0"/>
              <a:t>‹#›</a:t>
            </a:fld>
            <a:endParaRPr lang="en-GB"/>
          </a:p>
        </p:txBody>
      </p:sp>
    </p:spTree>
    <p:extLst>
      <p:ext uri="{BB962C8B-B14F-4D97-AF65-F5344CB8AC3E}">
        <p14:creationId xmlns:p14="http://schemas.microsoft.com/office/powerpoint/2010/main" val="332714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26214F-FF18-48A4-A500-A81EEC07ECAD}" type="datetimeFigureOut">
              <a:rPr lang="en-GB" smtClean="0"/>
              <a:t>04/02/2022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CDFD8-7313-44EE-9E3E-D5A43DAD260F}" type="slidenum">
              <a:rPr lang="en-GB" smtClean="0"/>
              <a:t>‹#›</a:t>
            </a:fld>
            <a:endParaRPr lang="en-GB"/>
          </a:p>
        </p:txBody>
      </p:sp>
    </p:spTree>
    <p:extLst>
      <p:ext uri="{BB962C8B-B14F-4D97-AF65-F5344CB8AC3E}">
        <p14:creationId xmlns:p14="http://schemas.microsoft.com/office/powerpoint/2010/main" val="177070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26214F-FF18-48A4-A500-A81EEC07ECAD}" type="datetimeFigureOut">
              <a:rPr lang="en-GB" smtClean="0"/>
              <a:t>04/02/2022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CDFD8-7313-44EE-9E3E-D5A43DAD260F}" type="slidenum">
              <a:rPr lang="en-GB" smtClean="0"/>
              <a:t>‹#›</a:t>
            </a:fld>
            <a:endParaRPr lang="en-GB"/>
          </a:p>
        </p:txBody>
      </p:sp>
    </p:spTree>
    <p:extLst>
      <p:ext uri="{BB962C8B-B14F-4D97-AF65-F5344CB8AC3E}">
        <p14:creationId xmlns:p14="http://schemas.microsoft.com/office/powerpoint/2010/main" val="52433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26214F-FF18-48A4-A500-A81EEC07ECAD}" type="datetimeFigureOut">
              <a:rPr lang="en-GB" smtClean="0"/>
              <a:t>04/02/2022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CDFD8-7313-44EE-9E3E-D5A43DAD260F}" type="slidenum">
              <a:rPr lang="en-GB" smtClean="0"/>
              <a:t>‹#›</a:t>
            </a:fld>
            <a:endParaRPr lang="en-GB"/>
          </a:p>
        </p:txBody>
      </p:sp>
    </p:spTree>
    <p:extLst>
      <p:ext uri="{BB962C8B-B14F-4D97-AF65-F5344CB8AC3E}">
        <p14:creationId xmlns:p14="http://schemas.microsoft.com/office/powerpoint/2010/main" val="212492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26214F-FF18-48A4-A500-A81EEC07ECAD}" type="datetimeFigureOut">
              <a:rPr lang="en-GB" smtClean="0"/>
              <a:t>04/02/2022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0CDFD8-7313-44EE-9E3E-D5A43DAD260F}" type="slidenum">
              <a:rPr lang="en-GB" smtClean="0"/>
              <a:t>‹#›</a:t>
            </a:fld>
            <a:endParaRPr lang="en-GB"/>
          </a:p>
        </p:txBody>
      </p:sp>
    </p:spTree>
    <p:extLst>
      <p:ext uri="{BB962C8B-B14F-4D97-AF65-F5344CB8AC3E}">
        <p14:creationId xmlns:p14="http://schemas.microsoft.com/office/powerpoint/2010/main" val="278019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26214F-FF18-48A4-A500-A81EEC07ECAD}" type="datetimeFigureOut">
              <a:rPr lang="en-GB" smtClean="0"/>
              <a:t>04/02/2022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0CDFD8-7313-44EE-9E3E-D5A43DAD260F}" type="slidenum">
              <a:rPr lang="en-GB" smtClean="0"/>
              <a:t>‹#›</a:t>
            </a:fld>
            <a:endParaRPr lang="en-GB"/>
          </a:p>
        </p:txBody>
      </p:sp>
    </p:spTree>
    <p:extLst>
      <p:ext uri="{BB962C8B-B14F-4D97-AF65-F5344CB8AC3E}">
        <p14:creationId xmlns:p14="http://schemas.microsoft.com/office/powerpoint/2010/main" val="3569918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6214F-FF18-48A4-A500-A81EEC07ECAD}" type="datetimeFigureOut">
              <a:rPr lang="en-GB" smtClean="0"/>
              <a:t>04/02/2022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0CDFD8-7313-44EE-9E3E-D5A43DAD260F}" type="slidenum">
              <a:rPr lang="en-GB" smtClean="0"/>
              <a:t>‹#›</a:t>
            </a:fld>
            <a:endParaRPr lang="en-GB"/>
          </a:p>
        </p:txBody>
      </p:sp>
    </p:spTree>
    <p:extLst>
      <p:ext uri="{BB962C8B-B14F-4D97-AF65-F5344CB8AC3E}">
        <p14:creationId xmlns:p14="http://schemas.microsoft.com/office/powerpoint/2010/main" val="3636794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26214F-FF18-48A4-A500-A81EEC07ECAD}" type="datetimeFigureOut">
              <a:rPr lang="en-GB" smtClean="0"/>
              <a:t>04/02/2022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CDFD8-7313-44EE-9E3E-D5A43DAD260F}" type="slidenum">
              <a:rPr lang="en-GB" smtClean="0"/>
              <a:t>‹#›</a:t>
            </a:fld>
            <a:endParaRPr lang="en-GB"/>
          </a:p>
        </p:txBody>
      </p:sp>
    </p:spTree>
    <p:extLst>
      <p:ext uri="{BB962C8B-B14F-4D97-AF65-F5344CB8AC3E}">
        <p14:creationId xmlns:p14="http://schemas.microsoft.com/office/powerpoint/2010/main" val="306893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26214F-FF18-48A4-A500-A81EEC07ECAD}" type="datetimeFigureOut">
              <a:rPr lang="en-GB" smtClean="0"/>
              <a:t>04/02/2022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CDFD8-7313-44EE-9E3E-D5A43DAD260F}" type="slidenum">
              <a:rPr lang="en-GB" smtClean="0"/>
              <a:t>‹#›</a:t>
            </a:fld>
            <a:endParaRPr lang="en-GB"/>
          </a:p>
        </p:txBody>
      </p:sp>
    </p:spTree>
    <p:extLst>
      <p:ext uri="{BB962C8B-B14F-4D97-AF65-F5344CB8AC3E}">
        <p14:creationId xmlns:p14="http://schemas.microsoft.com/office/powerpoint/2010/main" val="3136338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6214F-FF18-48A4-A500-A81EEC07ECAD}" type="datetimeFigureOut">
              <a:rPr lang="en-GB" smtClean="0"/>
              <a:t>04/02/2022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CDFD8-7313-44EE-9E3E-D5A43DAD260F}" type="slidenum">
              <a:rPr lang="en-GB" smtClean="0"/>
              <a:t>‹#›</a:t>
            </a:fld>
            <a:endParaRPr lang="en-GB"/>
          </a:p>
        </p:txBody>
      </p:sp>
    </p:spTree>
    <p:extLst>
      <p:ext uri="{BB962C8B-B14F-4D97-AF65-F5344CB8AC3E}">
        <p14:creationId xmlns:p14="http://schemas.microsoft.com/office/powerpoint/2010/main" val="571232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jLtZ3xnSK4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www.bbc.co.uk/teach/class-clips-video/history-ks2-the-battle-of-britain-and-beyond/zrk847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kids.britannica.com/kids/article/Battle-of-Britain/623978" TargetMode="External"/><Relationship Id="rId2" Type="http://schemas.openxmlformats.org/officeDocument/2006/relationships/hyperlink" Target="https://www.ducksters.com/history/world_war_ii/battle_of_britain.php" TargetMode="External"/><Relationship Id="rId1" Type="http://schemas.openxmlformats.org/officeDocument/2006/relationships/slideLayout" Target="../slideLayouts/slideLayout2.xml"/><Relationship Id="rId6" Type="http://schemas.openxmlformats.org/officeDocument/2006/relationships/hyperlink" Target="https://www.rafmuseum.org.uk/research/online-exhibitions/history-of-the-battle-of-britain/" TargetMode="External"/><Relationship Id="rId5" Type="http://schemas.openxmlformats.org/officeDocument/2006/relationships/hyperlink" Target="https://www.youtube.com/watch?v=wX6swfPnpoI" TargetMode="External"/><Relationship Id="rId4" Type="http://schemas.openxmlformats.org/officeDocument/2006/relationships/hyperlink" Target="https://historyforkids.org/the-battle-of-britai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sp>
        <p:nvSpPr>
          <p:cNvPr id="4" name="TextBox 3"/>
          <p:cNvSpPr txBox="1"/>
          <p:nvPr/>
        </p:nvSpPr>
        <p:spPr>
          <a:xfrm>
            <a:off x="566530" y="566530"/>
            <a:ext cx="6556475" cy="1754326"/>
          </a:xfrm>
          <a:prstGeom prst="rect">
            <a:avLst/>
          </a:prstGeom>
          <a:noFill/>
        </p:spPr>
        <p:txBody>
          <a:bodyPr wrap="none" rtlCol="0">
            <a:spAutoFit/>
          </a:bodyPr>
          <a:lstStyle/>
          <a:p>
            <a:r>
              <a:rPr lang="en-GB" b="1" dirty="0" smtClean="0"/>
              <a:t>LO: To learn about the Battle of Britain. </a:t>
            </a:r>
          </a:p>
          <a:p>
            <a:endParaRPr lang="en-GB" dirty="0"/>
          </a:p>
          <a:p>
            <a:r>
              <a:rPr lang="en-GB" b="1" dirty="0" smtClean="0"/>
              <a:t>Must: </a:t>
            </a:r>
            <a:r>
              <a:rPr lang="en-GB" dirty="0" smtClean="0"/>
              <a:t>Know the key facts and ideas about the battle of </a:t>
            </a:r>
            <a:r>
              <a:rPr lang="en-GB" dirty="0" err="1" smtClean="0"/>
              <a:t>britain</a:t>
            </a:r>
            <a:r>
              <a:rPr lang="en-GB" dirty="0" smtClean="0"/>
              <a:t>. </a:t>
            </a:r>
          </a:p>
          <a:p>
            <a:r>
              <a:rPr lang="en-GB" b="1" dirty="0" smtClean="0"/>
              <a:t>Should: </a:t>
            </a:r>
            <a:r>
              <a:rPr lang="en-GB" dirty="0" smtClean="0"/>
              <a:t>read sources of information about the battle. </a:t>
            </a:r>
          </a:p>
          <a:p>
            <a:r>
              <a:rPr lang="en-GB" b="1" dirty="0" smtClean="0"/>
              <a:t>Could: </a:t>
            </a:r>
            <a:r>
              <a:rPr lang="en-GB" dirty="0" smtClean="0"/>
              <a:t>Sort and evaluate sources by how useful or reliable they are. </a:t>
            </a:r>
          </a:p>
          <a:p>
            <a:r>
              <a:rPr lang="en-GB" b="1" dirty="0" smtClean="0"/>
              <a:t>Even better if: </a:t>
            </a:r>
            <a:r>
              <a:rPr lang="en-GB" dirty="0" smtClean="0"/>
              <a:t>I can suggest research questions for further study. </a:t>
            </a:r>
            <a:endParaRPr lang="en-GB" dirty="0"/>
          </a:p>
        </p:txBody>
      </p:sp>
      <p:pic>
        <p:nvPicPr>
          <p:cNvPr id="1026" name="Picture 2" descr="Platinum Spotlight: 1945 Supermarine Spitfire XV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481" y="2846850"/>
            <a:ext cx="645795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34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BB2C75-61A2-4552-881F-2AB2FA532AE8}"/>
              </a:ext>
            </a:extLst>
          </p:cNvPr>
          <p:cNvSpPr/>
          <p:nvPr/>
        </p:nvSpPr>
        <p:spPr>
          <a:xfrm>
            <a:off x="2279650" y="3997326"/>
            <a:ext cx="7632700" cy="1636713"/>
          </a:xfrm>
          <a:prstGeom prst="rect">
            <a:avLst/>
          </a:prstGeom>
          <a:solidFill>
            <a:schemeClr val="bg1"/>
          </a:solidFill>
          <a:ln w="38100">
            <a:solidFill>
              <a:srgbClr val="8692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11" name="Title 13">
            <a:extLst>
              <a:ext uri="{FF2B5EF4-FFF2-40B4-BE49-F238E27FC236}">
                <a16:creationId xmlns:a16="http://schemas.microsoft.com/office/drawing/2014/main" id="{5DD21757-0A84-4192-BF99-CEE3E11D73EC}"/>
              </a:ext>
            </a:extLst>
          </p:cNvPr>
          <p:cNvSpPr>
            <a:spLocks noGrp="1"/>
          </p:cNvSpPr>
          <p:nvPr>
            <p:ph type="title"/>
          </p:nvPr>
        </p:nvSpPr>
        <p:spPr>
          <a:xfrm>
            <a:off x="1981201" y="728663"/>
            <a:ext cx="8220075" cy="469900"/>
          </a:xfrm>
        </p:spPr>
        <p:txBody>
          <a:bodyPr>
            <a:normAutofit fontScale="90000"/>
          </a:bodyPr>
          <a:lstStyle/>
          <a:p>
            <a:pPr eaLnBrk="1" hangingPunct="1">
              <a:defRPr/>
            </a:pPr>
            <a:r>
              <a:rPr lang="en-GB" altLang="en-US"/>
              <a:t>The Battle of Britain</a:t>
            </a:r>
          </a:p>
        </p:txBody>
      </p:sp>
      <p:sp>
        <p:nvSpPr>
          <p:cNvPr id="2" name="Rounded Rectangle 1">
            <a:extLst>
              <a:ext uri="{FF2B5EF4-FFF2-40B4-BE49-F238E27FC236}">
                <a16:creationId xmlns:a16="http://schemas.microsoft.com/office/drawing/2014/main" id="{4F53A850-0686-4BD1-9E77-6EE69C67F0AA}"/>
              </a:ext>
            </a:extLst>
          </p:cNvPr>
          <p:cNvSpPr/>
          <p:nvPr/>
        </p:nvSpPr>
        <p:spPr>
          <a:xfrm>
            <a:off x="2279650" y="1384300"/>
            <a:ext cx="7632700" cy="692150"/>
          </a:xfrm>
          <a:prstGeom prst="roundRect">
            <a:avLst>
              <a:gd name="adj" fmla="val 8334"/>
            </a:avLst>
          </a:prstGeom>
          <a:solidFill>
            <a:srgbClr val="ABE3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r>
              <a:rPr lang="en-GB" sz="1600" dirty="0">
                <a:solidFill>
                  <a:schemeClr val="tx1"/>
                </a:solidFill>
                <a:latin typeface="Twinkl" pitchFamily="2" charset="0"/>
              </a:rPr>
              <a:t>The Battle of Britain was fought between the RAF (Royal Air Force) and the German Luftwaffe (air force).</a:t>
            </a:r>
          </a:p>
        </p:txBody>
      </p:sp>
      <p:pic>
        <p:nvPicPr>
          <p:cNvPr id="17413" name="Picture 4"/>
          <p:cNvPicPr>
            <a:picLocks noChangeAspect="1"/>
          </p:cNvPicPr>
          <p:nvPr/>
        </p:nvPicPr>
        <p:blipFill>
          <a:blip r:embed="rId2">
            <a:extLst>
              <a:ext uri="{28A0092B-C50C-407E-A947-70E740481C1C}">
                <a14:useLocalDpi xmlns:a14="http://schemas.microsoft.com/office/drawing/2010/main" val="0"/>
              </a:ext>
            </a:extLst>
          </a:blip>
          <a:srcRect b="19612"/>
          <a:stretch>
            <a:fillRect/>
          </a:stretch>
        </p:blipFill>
        <p:spPr bwMode="auto">
          <a:xfrm>
            <a:off x="5486401" y="3336925"/>
            <a:ext cx="43211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5"/>
          <p:cNvSpPr>
            <a:spLocks noChangeArrowheads="1"/>
          </p:cNvSpPr>
          <p:nvPr/>
        </p:nvSpPr>
        <p:spPr bwMode="auto">
          <a:xfrm>
            <a:off x="2336800" y="4084638"/>
            <a:ext cx="32527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9pPr>
          </a:lstStyle>
          <a:p>
            <a:pPr>
              <a:lnSpc>
                <a:spcPct val="100000"/>
              </a:lnSpc>
              <a:spcBef>
                <a:spcPct val="0"/>
              </a:spcBef>
              <a:spcAft>
                <a:spcPts val="600"/>
              </a:spcAft>
              <a:buNone/>
            </a:pPr>
            <a:r>
              <a:rPr lang="en-GB" altLang="en-US" sz="1600" b="1">
                <a:solidFill>
                  <a:schemeClr val="tx1"/>
                </a:solidFill>
              </a:rPr>
              <a:t>Talk to your partner</a:t>
            </a:r>
            <a:r>
              <a:rPr lang="en-GB" altLang="en-US" sz="1600">
                <a:solidFill>
                  <a:schemeClr val="tx1"/>
                </a:solidFill>
              </a:rPr>
              <a:t>:</a:t>
            </a:r>
          </a:p>
          <a:p>
            <a:pPr>
              <a:lnSpc>
                <a:spcPct val="100000"/>
              </a:lnSpc>
              <a:spcBef>
                <a:spcPct val="0"/>
              </a:spcBef>
              <a:spcAft>
                <a:spcPts val="600"/>
              </a:spcAft>
              <a:buNone/>
            </a:pPr>
            <a:r>
              <a:rPr lang="en-GB" altLang="en-US" sz="1600">
                <a:solidFill>
                  <a:schemeClr val="tx1"/>
                </a:solidFill>
              </a:rPr>
              <a:t>Do you know what the Battle of Britain was?</a:t>
            </a:r>
          </a:p>
          <a:p>
            <a:pPr>
              <a:lnSpc>
                <a:spcPct val="100000"/>
              </a:lnSpc>
              <a:spcBef>
                <a:spcPct val="0"/>
              </a:spcBef>
              <a:spcAft>
                <a:spcPts val="600"/>
              </a:spcAft>
              <a:buNone/>
            </a:pPr>
            <a:r>
              <a:rPr lang="en-GB" altLang="en-US" sz="1600">
                <a:solidFill>
                  <a:schemeClr val="tx1"/>
                </a:solidFill>
              </a:rPr>
              <a:t>What do you think happened during the Battle of Britain?</a:t>
            </a:r>
            <a:endParaRPr lang="en-GB" altLang="en-US" sz="1600">
              <a:solidFill>
                <a:schemeClr val="tx1"/>
              </a:solidFill>
              <a:latin typeface="Sassoon Infant Rg" panose="02000503030000020003" pitchFamily="50" charset="0"/>
            </a:endParaRPr>
          </a:p>
        </p:txBody>
      </p:sp>
      <p:pic>
        <p:nvPicPr>
          <p:cNvPr id="17415" name="Talking Partne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6125" y="2044700"/>
            <a:ext cx="262255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780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5641F1-EBCD-4BAE-97CF-E4888ACA8CD9}"/>
              </a:ext>
            </a:extLst>
          </p:cNvPr>
          <p:cNvSpPr/>
          <p:nvPr/>
        </p:nvSpPr>
        <p:spPr>
          <a:xfrm>
            <a:off x="2279650" y="2609851"/>
            <a:ext cx="8325402" cy="3718304"/>
          </a:xfrm>
          <a:prstGeom prst="rect">
            <a:avLst/>
          </a:prstGeom>
          <a:solidFill>
            <a:schemeClr val="bg1"/>
          </a:solidFill>
          <a:ln w="38100">
            <a:solidFill>
              <a:srgbClr val="8692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5" name="Title 13">
            <a:extLst>
              <a:ext uri="{FF2B5EF4-FFF2-40B4-BE49-F238E27FC236}">
                <a16:creationId xmlns:a16="http://schemas.microsoft.com/office/drawing/2014/main" id="{364FB853-EE68-4CCB-A7B6-91076B486B95}"/>
              </a:ext>
            </a:extLst>
          </p:cNvPr>
          <p:cNvSpPr>
            <a:spLocks noGrp="1"/>
          </p:cNvSpPr>
          <p:nvPr>
            <p:ph type="title"/>
          </p:nvPr>
        </p:nvSpPr>
        <p:spPr>
          <a:xfrm>
            <a:off x="858079" y="360915"/>
            <a:ext cx="8220075" cy="469900"/>
          </a:xfrm>
        </p:spPr>
        <p:txBody>
          <a:bodyPr>
            <a:normAutofit fontScale="90000"/>
          </a:bodyPr>
          <a:lstStyle/>
          <a:p>
            <a:pPr eaLnBrk="1" hangingPunct="1">
              <a:defRPr/>
            </a:pPr>
            <a:r>
              <a:rPr lang="en-GB" altLang="en-US" dirty="0"/>
              <a:t>The Battle of Britain</a:t>
            </a:r>
          </a:p>
        </p:txBody>
      </p:sp>
      <p:sp>
        <p:nvSpPr>
          <p:cNvPr id="2" name="Rounded Rectangle 1">
            <a:extLst>
              <a:ext uri="{FF2B5EF4-FFF2-40B4-BE49-F238E27FC236}">
                <a16:creationId xmlns:a16="http://schemas.microsoft.com/office/drawing/2014/main" id="{0DFF2ACA-B5E0-4BC3-BD32-619669979630}"/>
              </a:ext>
            </a:extLst>
          </p:cNvPr>
          <p:cNvSpPr/>
          <p:nvPr/>
        </p:nvSpPr>
        <p:spPr>
          <a:xfrm>
            <a:off x="2279650" y="897283"/>
            <a:ext cx="8325402" cy="1670204"/>
          </a:xfrm>
          <a:prstGeom prst="roundRect">
            <a:avLst>
              <a:gd name="adj" fmla="val 8334"/>
            </a:avLst>
          </a:prstGeom>
          <a:solidFill>
            <a:srgbClr val="ABE3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r>
              <a:rPr lang="en-GB" sz="1600" dirty="0">
                <a:solidFill>
                  <a:schemeClr val="tx1"/>
                </a:solidFill>
                <a:latin typeface="Twinkl" pitchFamily="2" charset="0"/>
              </a:rPr>
              <a:t>O</a:t>
            </a:r>
            <a:r>
              <a:rPr lang="en-GB" sz="1600" dirty="0" smtClean="0">
                <a:solidFill>
                  <a:schemeClr val="tx1"/>
                </a:solidFill>
                <a:latin typeface="Twinkl" pitchFamily="2" charset="0"/>
              </a:rPr>
              <a:t>n 10</a:t>
            </a:r>
            <a:r>
              <a:rPr lang="en-GB" sz="1600" baseline="30000" dirty="0" smtClean="0">
                <a:solidFill>
                  <a:schemeClr val="tx1"/>
                </a:solidFill>
                <a:latin typeface="Twinkl" pitchFamily="2" charset="0"/>
              </a:rPr>
              <a:t>th</a:t>
            </a:r>
            <a:r>
              <a:rPr lang="en-GB" sz="1600" dirty="0" smtClean="0">
                <a:solidFill>
                  <a:schemeClr val="tx1"/>
                </a:solidFill>
                <a:latin typeface="Twinkl" pitchFamily="2" charset="0"/>
              </a:rPr>
              <a:t> July </a:t>
            </a:r>
            <a:r>
              <a:rPr lang="en-GB" sz="1600" dirty="0">
                <a:solidFill>
                  <a:schemeClr val="tx1"/>
                </a:solidFill>
                <a:latin typeface="Twinkl" pitchFamily="2" charset="0"/>
              </a:rPr>
              <a:t>1940, the leader of Germany, Adolf Hitler, planned a secret mission which was code-named Operation Sea Lion. </a:t>
            </a:r>
            <a:r>
              <a:rPr lang="en-GB" sz="1600" dirty="0">
                <a:solidFill>
                  <a:schemeClr val="tx1"/>
                </a:solidFill>
                <a:latin typeface="Twinkl" pitchFamily="2" charset="0"/>
              </a:rPr>
              <a:t>His plan was to invade Britain and stop the Allies from being able to fight back from Britain against his plans to secure German supremacy (ultimate power and control) across the world.</a:t>
            </a:r>
          </a:p>
        </p:txBody>
      </p:sp>
      <p:sp>
        <p:nvSpPr>
          <p:cNvPr id="8" name="Rectangle 7">
            <a:extLst>
              <a:ext uri="{FF2B5EF4-FFF2-40B4-BE49-F238E27FC236}">
                <a16:creationId xmlns:a16="http://schemas.microsoft.com/office/drawing/2014/main" id="{057D71C7-83E5-4949-A80F-E80A20531208}"/>
              </a:ext>
            </a:extLst>
          </p:cNvPr>
          <p:cNvSpPr/>
          <p:nvPr/>
        </p:nvSpPr>
        <p:spPr>
          <a:xfrm>
            <a:off x="2279650" y="5203824"/>
            <a:ext cx="8325402" cy="1306305"/>
          </a:xfrm>
          <a:prstGeom prst="rect">
            <a:avLst/>
          </a:prstGeom>
          <a:solidFill>
            <a:srgbClr val="83C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latin typeface="Twinkl" pitchFamily="2" charset="0"/>
              </a:rPr>
              <a:t>The first thing Hitler needed to do was get control of British air space and the Battle of Britain came as a result of this. The German Luftwaffe (air force) were sent to destroy the British Royal Air Force (RAF).</a:t>
            </a:r>
          </a:p>
        </p:txBody>
      </p:sp>
      <p:sp>
        <p:nvSpPr>
          <p:cNvPr id="18438" name="Rectangle 5"/>
          <p:cNvSpPr>
            <a:spLocks noChangeArrowheads="1"/>
          </p:cNvSpPr>
          <p:nvPr/>
        </p:nvSpPr>
        <p:spPr bwMode="auto">
          <a:xfrm>
            <a:off x="2336799" y="2720976"/>
            <a:ext cx="597912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a:solidFill>
                  <a:schemeClr val="tx1"/>
                </a:solidFill>
              </a:rPr>
              <a:t>‘As England, in spite of her hopeless military situation, still shows no signs of willingness to come to terms, I have decided to prepare, and if necessary to carry out, a landing operation against her. The aim of this operation is </a:t>
            </a:r>
          </a:p>
          <a:p>
            <a:pPr eaLnBrk="1" hangingPunct="1">
              <a:lnSpc>
                <a:spcPct val="100000"/>
              </a:lnSpc>
              <a:spcBef>
                <a:spcPct val="0"/>
              </a:spcBef>
              <a:buFontTx/>
              <a:buNone/>
            </a:pPr>
            <a:r>
              <a:rPr lang="en-GB" altLang="en-US" sz="1600">
                <a:solidFill>
                  <a:schemeClr val="tx1"/>
                </a:solidFill>
              </a:rPr>
              <a:t>to eliminate the English Motherland as a base from which the war against Germany can be continued, and, if necessary, to occupy the country completely.’ </a:t>
            </a:r>
          </a:p>
          <a:p>
            <a:pPr eaLnBrk="1" hangingPunct="1">
              <a:lnSpc>
                <a:spcPct val="100000"/>
              </a:lnSpc>
              <a:spcBef>
                <a:spcPct val="0"/>
              </a:spcBef>
              <a:buFontTx/>
              <a:buNone/>
            </a:pPr>
            <a:endParaRPr lang="en-GB" altLang="en-US" sz="1600">
              <a:solidFill>
                <a:schemeClr val="tx1"/>
              </a:solidFill>
            </a:endParaRPr>
          </a:p>
          <a:p>
            <a:pPr eaLnBrk="1" hangingPunct="1">
              <a:lnSpc>
                <a:spcPct val="100000"/>
              </a:lnSpc>
              <a:spcBef>
                <a:spcPct val="0"/>
              </a:spcBef>
              <a:buFontTx/>
              <a:buNone/>
            </a:pPr>
            <a:r>
              <a:rPr lang="en-GB" altLang="en-US" sz="1600" b="1" i="1">
                <a:solidFill>
                  <a:schemeClr val="tx1"/>
                </a:solidFill>
              </a:rPr>
              <a:t>- Adolf Hitler, 16</a:t>
            </a:r>
            <a:r>
              <a:rPr lang="en-GB" altLang="en-US" sz="1600" b="1" i="1" baseline="30000">
                <a:solidFill>
                  <a:schemeClr val="tx1"/>
                </a:solidFill>
              </a:rPr>
              <a:t>th</a:t>
            </a:r>
            <a:r>
              <a:rPr lang="en-GB" altLang="en-US" sz="1600" b="1" i="1">
                <a:solidFill>
                  <a:schemeClr val="tx1"/>
                </a:solidFill>
              </a:rPr>
              <a:t> July 1940</a:t>
            </a:r>
            <a:endParaRPr lang="en-GB" altLang="en-US" sz="1600" b="1" i="1">
              <a:solidFill>
                <a:schemeClr val="tx1"/>
              </a:solidFill>
              <a:latin typeface="Sassoon Infant Rg" panose="02000503030000020003" pitchFamily="50" charset="0"/>
            </a:endParaRPr>
          </a:p>
        </p:txBody>
      </p:sp>
      <p:pic>
        <p:nvPicPr>
          <p:cNvPr id="184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7862" y="2958046"/>
            <a:ext cx="2667070" cy="230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758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F08773-E0C6-47C7-9CA0-77E5AD191A47}"/>
              </a:ext>
            </a:extLst>
          </p:cNvPr>
          <p:cNvSpPr/>
          <p:nvPr/>
        </p:nvSpPr>
        <p:spPr>
          <a:xfrm>
            <a:off x="2279650" y="3452814"/>
            <a:ext cx="7632700" cy="1660525"/>
          </a:xfrm>
          <a:prstGeom prst="rect">
            <a:avLst/>
          </a:prstGeom>
          <a:solidFill>
            <a:schemeClr val="bg1"/>
          </a:solidFill>
          <a:ln w="38100">
            <a:solidFill>
              <a:srgbClr val="8692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3" name="Title 13">
            <a:extLst>
              <a:ext uri="{FF2B5EF4-FFF2-40B4-BE49-F238E27FC236}">
                <a16:creationId xmlns:a16="http://schemas.microsoft.com/office/drawing/2014/main" id="{02E0FEE7-72D6-4934-9D2F-7B4C4F3D499E}"/>
              </a:ext>
            </a:extLst>
          </p:cNvPr>
          <p:cNvSpPr>
            <a:spLocks noGrp="1"/>
          </p:cNvSpPr>
          <p:nvPr>
            <p:ph type="title"/>
          </p:nvPr>
        </p:nvSpPr>
        <p:spPr>
          <a:xfrm>
            <a:off x="1981201" y="728663"/>
            <a:ext cx="8220075" cy="469900"/>
          </a:xfrm>
        </p:spPr>
        <p:txBody>
          <a:bodyPr>
            <a:normAutofit fontScale="90000"/>
          </a:bodyPr>
          <a:lstStyle/>
          <a:p>
            <a:pPr eaLnBrk="1" hangingPunct="1">
              <a:defRPr/>
            </a:pPr>
            <a:r>
              <a:rPr lang="en-GB" altLang="en-US"/>
              <a:t>Aerial Warfare</a:t>
            </a:r>
          </a:p>
        </p:txBody>
      </p:sp>
      <p:sp>
        <p:nvSpPr>
          <p:cNvPr id="2" name="Rounded Rectangle 1">
            <a:extLst>
              <a:ext uri="{FF2B5EF4-FFF2-40B4-BE49-F238E27FC236}">
                <a16:creationId xmlns:a16="http://schemas.microsoft.com/office/drawing/2014/main" id="{103BF955-53D4-42CE-954A-8C8A329770BC}"/>
              </a:ext>
            </a:extLst>
          </p:cNvPr>
          <p:cNvSpPr/>
          <p:nvPr/>
        </p:nvSpPr>
        <p:spPr>
          <a:xfrm>
            <a:off x="2279650" y="1384301"/>
            <a:ext cx="7632700" cy="1160463"/>
          </a:xfrm>
          <a:prstGeom prst="roundRect">
            <a:avLst>
              <a:gd name="adj" fmla="val 8334"/>
            </a:avLst>
          </a:prstGeom>
          <a:solidFill>
            <a:srgbClr val="ABE3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r>
              <a:rPr lang="en-GB" sz="1600" dirty="0">
                <a:solidFill>
                  <a:schemeClr val="tx1"/>
                </a:solidFill>
                <a:latin typeface="Twinkl" pitchFamily="2" charset="0"/>
              </a:rPr>
              <a:t>Despite the seriousness of the situation, people in Britain could not help but be dazzled by the spectacle of British and German planes engaged in battle and carrying out daring mid-air feats in desperate bids to outsmart, and ultimately, defeat each other.</a:t>
            </a:r>
          </a:p>
        </p:txBody>
      </p:sp>
      <p:sp>
        <p:nvSpPr>
          <p:cNvPr id="20485" name="Rectangle 5"/>
          <p:cNvSpPr>
            <a:spLocks noChangeArrowheads="1"/>
          </p:cNvSpPr>
          <p:nvPr/>
        </p:nvSpPr>
        <p:spPr bwMode="auto">
          <a:xfrm>
            <a:off x="4375150" y="3744913"/>
            <a:ext cx="51244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News sellers published the losses from the battles each day, almost as if they were ‘scores’ in a game and each evening people would gather around the radio to listen to news updates, </a:t>
            </a:r>
            <a:r>
              <a:rPr lang="en-GB" altLang="en-US" sz="1600" dirty="0">
                <a:solidFill>
                  <a:schemeClr val="tx1"/>
                </a:solidFill>
                <a:hlinkClick r:id="rId2"/>
              </a:rPr>
              <a:t>like this one</a:t>
            </a:r>
            <a:r>
              <a:rPr lang="en-GB" altLang="en-US" sz="1600" dirty="0">
                <a:solidFill>
                  <a:schemeClr val="tx1"/>
                </a:solidFill>
              </a:rPr>
              <a:t>.</a:t>
            </a:r>
            <a:endParaRPr lang="en-GB" altLang="en-US" sz="1600" b="1" i="1" dirty="0">
              <a:solidFill>
                <a:schemeClr val="tx1"/>
              </a:solidFill>
              <a:latin typeface="Sassoon Infant Rg" panose="02000503030000020003" pitchFamily="50" charset="0"/>
            </a:endParaRPr>
          </a:p>
        </p:txBody>
      </p:sp>
      <p:pic>
        <p:nvPicPr>
          <p:cNvPr id="204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3826" y="2309814"/>
            <a:ext cx="1298575"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485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FAEC91-4D1B-4186-88BF-5F178826FDBC}"/>
              </a:ext>
            </a:extLst>
          </p:cNvPr>
          <p:cNvSpPr/>
          <p:nvPr/>
        </p:nvSpPr>
        <p:spPr>
          <a:xfrm>
            <a:off x="2287588" y="4129752"/>
            <a:ext cx="7632700" cy="1507119"/>
          </a:xfrm>
          <a:prstGeom prst="rect">
            <a:avLst/>
          </a:prstGeom>
          <a:solidFill>
            <a:schemeClr val="bg1"/>
          </a:solidFill>
          <a:ln w="38100">
            <a:solidFill>
              <a:srgbClr val="8692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7" name="Title 13">
            <a:extLst>
              <a:ext uri="{FF2B5EF4-FFF2-40B4-BE49-F238E27FC236}">
                <a16:creationId xmlns:a16="http://schemas.microsoft.com/office/drawing/2014/main" id="{A93ABEBA-5CF2-4AC5-AB45-12B4297E73E6}"/>
              </a:ext>
            </a:extLst>
          </p:cNvPr>
          <p:cNvSpPr>
            <a:spLocks noGrp="1"/>
          </p:cNvSpPr>
          <p:nvPr>
            <p:ph type="title"/>
          </p:nvPr>
        </p:nvSpPr>
        <p:spPr>
          <a:xfrm>
            <a:off x="1981201" y="728663"/>
            <a:ext cx="8220075" cy="469900"/>
          </a:xfrm>
        </p:spPr>
        <p:txBody>
          <a:bodyPr>
            <a:normAutofit fontScale="90000"/>
          </a:bodyPr>
          <a:lstStyle/>
          <a:p>
            <a:pPr eaLnBrk="1" hangingPunct="1">
              <a:defRPr/>
            </a:pPr>
            <a:r>
              <a:rPr lang="en-GB" altLang="en-US"/>
              <a:t>Aerial Warfare</a:t>
            </a:r>
          </a:p>
        </p:txBody>
      </p:sp>
      <p:sp>
        <p:nvSpPr>
          <p:cNvPr id="2" name="Rounded Rectangle 1">
            <a:extLst>
              <a:ext uri="{FF2B5EF4-FFF2-40B4-BE49-F238E27FC236}">
                <a16:creationId xmlns:a16="http://schemas.microsoft.com/office/drawing/2014/main" id="{9C39ADA8-19FD-4F7F-972C-FD03D06BAA4C}"/>
              </a:ext>
            </a:extLst>
          </p:cNvPr>
          <p:cNvSpPr/>
          <p:nvPr/>
        </p:nvSpPr>
        <p:spPr>
          <a:xfrm>
            <a:off x="2279650" y="1384301"/>
            <a:ext cx="7632700" cy="925513"/>
          </a:xfrm>
          <a:prstGeom prst="roundRect">
            <a:avLst>
              <a:gd name="adj" fmla="val 8334"/>
            </a:avLst>
          </a:prstGeom>
          <a:solidFill>
            <a:srgbClr val="ABE3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r>
              <a:rPr lang="en-GB" sz="1600" dirty="0">
                <a:solidFill>
                  <a:schemeClr val="tx1"/>
                </a:solidFill>
                <a:latin typeface="Twinkl" pitchFamily="2" charset="0"/>
              </a:rPr>
              <a:t>The term </a:t>
            </a:r>
            <a:r>
              <a:rPr lang="en-GB" sz="1600" b="1" dirty="0">
                <a:solidFill>
                  <a:schemeClr val="tx1"/>
                </a:solidFill>
                <a:latin typeface="Twinkl" pitchFamily="2" charset="0"/>
              </a:rPr>
              <a:t>dog-fight</a:t>
            </a:r>
            <a:r>
              <a:rPr lang="en-GB" sz="1600" dirty="0">
                <a:solidFill>
                  <a:schemeClr val="tx1"/>
                </a:solidFill>
                <a:latin typeface="Twinkl" pitchFamily="2" charset="0"/>
              </a:rPr>
              <a:t> describes the intense in-air battle between small groups of aircraft fighting at close range where strategic manoeuvring was key to winning.</a:t>
            </a:r>
          </a:p>
        </p:txBody>
      </p:sp>
      <p:sp>
        <p:nvSpPr>
          <p:cNvPr id="21509" name="Rectangle 5"/>
          <p:cNvSpPr>
            <a:spLocks noChangeArrowheads="1"/>
          </p:cNvSpPr>
          <p:nvPr/>
        </p:nvSpPr>
        <p:spPr bwMode="auto">
          <a:xfrm>
            <a:off x="5423565" y="4488025"/>
            <a:ext cx="43322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This statue was made to commemorate the pilots who fought in the Battle of Britain.</a:t>
            </a:r>
            <a:endParaRPr lang="en-GB" altLang="en-US" sz="1600" b="1" i="1" dirty="0">
              <a:solidFill>
                <a:schemeClr val="tx1"/>
              </a:solidFill>
              <a:latin typeface="Sassoon Infant Rg" panose="02000503030000020003" pitchFamily="50" charset="0"/>
            </a:endParaRPr>
          </a:p>
        </p:txBody>
      </p:sp>
      <p:sp>
        <p:nvSpPr>
          <p:cNvPr id="8" name="Rounded Rectangle 7">
            <a:extLst>
              <a:ext uri="{FF2B5EF4-FFF2-40B4-BE49-F238E27FC236}">
                <a16:creationId xmlns:a16="http://schemas.microsoft.com/office/drawing/2014/main" id="{2B101806-37EF-4C8C-B580-E7BEDBE1EB0A}"/>
              </a:ext>
            </a:extLst>
          </p:cNvPr>
          <p:cNvSpPr/>
          <p:nvPr/>
        </p:nvSpPr>
        <p:spPr>
          <a:xfrm>
            <a:off x="2279650" y="2381250"/>
            <a:ext cx="7632700" cy="1671638"/>
          </a:xfrm>
          <a:prstGeom prst="roundRect">
            <a:avLst>
              <a:gd name="adj" fmla="val 8334"/>
            </a:avLst>
          </a:prstGeom>
          <a:solidFill>
            <a:srgbClr val="83C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endParaRPr lang="en-GB" sz="1600" b="1" dirty="0">
              <a:solidFill>
                <a:schemeClr val="tx1"/>
              </a:solidFill>
              <a:latin typeface="Twinkl" pitchFamily="2" charset="0"/>
            </a:endParaRPr>
          </a:p>
        </p:txBody>
      </p:sp>
      <p:pic>
        <p:nvPicPr>
          <p:cNvPr id="215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4564" y="3719613"/>
            <a:ext cx="299243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4"/>
          <p:cNvSpPr>
            <a:spLocks noChangeArrowheads="1"/>
          </p:cNvSpPr>
          <p:nvPr/>
        </p:nvSpPr>
        <p:spPr bwMode="auto">
          <a:xfrm>
            <a:off x="2439989" y="2952750"/>
            <a:ext cx="4097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9pPr>
          </a:lstStyle>
          <a:p>
            <a:pPr>
              <a:lnSpc>
                <a:spcPct val="100000"/>
              </a:lnSpc>
              <a:spcBef>
                <a:spcPct val="0"/>
              </a:spcBef>
              <a:spcAft>
                <a:spcPts val="600"/>
              </a:spcAft>
              <a:buNone/>
            </a:pPr>
            <a:r>
              <a:rPr lang="en-GB" altLang="en-US" sz="1600">
                <a:solidFill>
                  <a:schemeClr val="tx1"/>
                </a:solidFill>
              </a:rPr>
              <a:t>A pilot who destroyed 5 enemy aircrafts during a battle was known as </a:t>
            </a:r>
            <a:r>
              <a:rPr lang="en-GB" altLang="en-US" sz="1600" b="1">
                <a:solidFill>
                  <a:schemeClr val="tx1"/>
                </a:solidFill>
              </a:rPr>
              <a:t>fighter ace.</a:t>
            </a:r>
          </a:p>
        </p:txBody>
      </p:sp>
      <p:pic>
        <p:nvPicPr>
          <p:cNvPr id="2151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3303" y="2042189"/>
            <a:ext cx="3146425"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80618" y="5779587"/>
            <a:ext cx="10394065" cy="369332"/>
          </a:xfrm>
          <a:prstGeom prst="rect">
            <a:avLst/>
          </a:prstGeom>
        </p:spPr>
        <p:txBody>
          <a:bodyPr wrap="square">
            <a:spAutoFit/>
          </a:bodyPr>
          <a:lstStyle/>
          <a:p>
            <a:r>
              <a:rPr lang="en-GB" dirty="0" smtClean="0">
                <a:hlinkClick r:id="rId4"/>
              </a:rPr>
              <a:t>https://www.bbc.co.uk/teach/class-clips-video/history-ks2-the-battle-of-britain-and-beyond/zrk847h</a:t>
            </a:r>
            <a:r>
              <a:rPr lang="en-GB" dirty="0" smtClean="0"/>
              <a:t> </a:t>
            </a:r>
            <a:endParaRPr lang="en-GB" dirty="0"/>
          </a:p>
        </p:txBody>
      </p:sp>
    </p:spTree>
    <p:extLst>
      <p:ext uri="{BB962C8B-B14F-4D97-AF65-F5344CB8AC3E}">
        <p14:creationId xmlns:p14="http://schemas.microsoft.com/office/powerpoint/2010/main" val="3056609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01" y="226229"/>
            <a:ext cx="10515600" cy="1325563"/>
          </a:xfrm>
        </p:spPr>
        <p:txBody>
          <a:bodyPr>
            <a:normAutofit/>
          </a:bodyPr>
          <a:lstStyle/>
          <a:p>
            <a:r>
              <a:rPr lang="en-GB" sz="3600" dirty="0" smtClean="0"/>
              <a:t>Examine the sources in the ‘sources for pupils’ resource with your table partner. </a:t>
            </a:r>
            <a:endParaRPr lang="en-GB" sz="3600" dirty="0"/>
          </a:p>
        </p:txBody>
      </p:sp>
      <p:sp>
        <p:nvSpPr>
          <p:cNvPr id="3" name="Content Placeholder 2"/>
          <p:cNvSpPr>
            <a:spLocks noGrp="1"/>
          </p:cNvSpPr>
          <p:nvPr>
            <p:ph idx="1"/>
          </p:nvPr>
        </p:nvSpPr>
        <p:spPr>
          <a:xfrm>
            <a:off x="808382" y="1585760"/>
            <a:ext cx="10515600" cy="4351338"/>
          </a:xfrm>
        </p:spPr>
        <p:txBody>
          <a:bodyPr/>
          <a:lstStyle/>
          <a:p>
            <a:pPr marL="0" indent="0">
              <a:buNone/>
            </a:pPr>
            <a:r>
              <a:rPr lang="en-GB" dirty="0" smtClean="0"/>
              <a:t>Your job is to evaluate how </a:t>
            </a:r>
            <a:r>
              <a:rPr lang="en-GB" b="1" dirty="0" smtClean="0"/>
              <a:t>useful</a:t>
            </a:r>
            <a:r>
              <a:rPr lang="en-GB" dirty="0" smtClean="0"/>
              <a:t> each source is, and how </a:t>
            </a:r>
            <a:r>
              <a:rPr lang="en-GB" b="1" dirty="0" smtClean="0"/>
              <a:t>reliable</a:t>
            </a:r>
            <a:r>
              <a:rPr lang="en-GB" dirty="0" smtClean="0"/>
              <a:t> it is.</a:t>
            </a:r>
          </a:p>
          <a:p>
            <a:pPr marL="0" indent="0">
              <a:buNone/>
            </a:pPr>
            <a:r>
              <a:rPr lang="en-GB" sz="1800" i="1" dirty="0" smtClean="0"/>
              <a:t>What is the name of a source that was recorded at the time of the event?</a:t>
            </a:r>
          </a:p>
          <a:p>
            <a:pPr marL="0" indent="0">
              <a:buNone/>
            </a:pPr>
            <a:r>
              <a:rPr lang="en-GB" sz="1800" i="1" dirty="0" smtClean="0"/>
              <a:t>What is the name of a source that was created later? </a:t>
            </a:r>
            <a:endParaRPr lang="en-GB" sz="1800" i="1" dirty="0"/>
          </a:p>
        </p:txBody>
      </p:sp>
      <p:sp>
        <p:nvSpPr>
          <p:cNvPr id="4" name="Rectangle 3"/>
          <p:cNvSpPr/>
          <p:nvPr/>
        </p:nvSpPr>
        <p:spPr>
          <a:xfrm>
            <a:off x="486137" y="277792"/>
            <a:ext cx="11262167" cy="27547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88066" y="3173392"/>
            <a:ext cx="11262167" cy="27547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78733" y="3298785"/>
            <a:ext cx="10718157" cy="2308324"/>
          </a:xfrm>
          <a:prstGeom prst="rect">
            <a:avLst/>
          </a:prstGeom>
          <a:noFill/>
        </p:spPr>
        <p:txBody>
          <a:bodyPr wrap="square" rtlCol="0">
            <a:spAutoFit/>
          </a:bodyPr>
          <a:lstStyle/>
          <a:p>
            <a:r>
              <a:rPr lang="en-GB" sz="2400" dirty="0" smtClean="0"/>
              <a:t>As a class, come up with some interesting research questions to find out about the Battle of Britain.</a:t>
            </a:r>
          </a:p>
          <a:p>
            <a:endParaRPr lang="en-GB" sz="2400" dirty="0" smtClean="0"/>
          </a:p>
          <a:p>
            <a:r>
              <a:rPr lang="en-GB" sz="2400" dirty="0" smtClean="0"/>
              <a:t>Suggested topics- aircraft used in the battle, how RAF pilots lived during this time, how radar technology was used, the role of women during the battle of Britain, nationalities of pilots who fought in the battle. </a:t>
            </a:r>
            <a:endParaRPr lang="en-GB" sz="2400" dirty="0"/>
          </a:p>
        </p:txBody>
      </p:sp>
    </p:spTree>
    <p:extLst>
      <p:ext uri="{BB962C8B-B14F-4D97-AF65-F5344CB8AC3E}">
        <p14:creationId xmlns:p14="http://schemas.microsoft.com/office/powerpoint/2010/main" val="1223123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435" y="578734"/>
            <a:ext cx="11215869" cy="5856790"/>
          </a:xfrm>
        </p:spPr>
        <p:txBody>
          <a:bodyPr/>
          <a:lstStyle/>
          <a:p>
            <a:pPr marL="0" indent="0">
              <a:buNone/>
            </a:pPr>
            <a:r>
              <a:rPr lang="en-GB" dirty="0" smtClean="0">
                <a:hlinkClick r:id="rId2"/>
              </a:rPr>
              <a:t>https://www.ducksters.com/history/world_war_ii/battle_of_britain.php</a:t>
            </a:r>
            <a:r>
              <a:rPr lang="en-GB" dirty="0" smtClean="0"/>
              <a:t> </a:t>
            </a:r>
          </a:p>
          <a:p>
            <a:pPr marL="0" indent="0">
              <a:buNone/>
            </a:pPr>
            <a:endParaRPr lang="en-GB" dirty="0"/>
          </a:p>
          <a:p>
            <a:pPr marL="0" indent="0">
              <a:buNone/>
            </a:pPr>
            <a:r>
              <a:rPr lang="en-GB" dirty="0" smtClean="0">
                <a:hlinkClick r:id="rId3"/>
              </a:rPr>
              <a:t>https://kids.britannica.com/kids/article/Battle-of-Britain/623978</a:t>
            </a:r>
            <a:r>
              <a:rPr lang="en-GB" dirty="0" smtClean="0"/>
              <a:t> </a:t>
            </a:r>
          </a:p>
          <a:p>
            <a:pPr marL="0" indent="0">
              <a:buNone/>
            </a:pPr>
            <a:endParaRPr lang="en-GB" dirty="0"/>
          </a:p>
          <a:p>
            <a:pPr marL="0" indent="0">
              <a:buNone/>
            </a:pPr>
            <a:r>
              <a:rPr lang="en-GB" dirty="0" smtClean="0">
                <a:hlinkClick r:id="rId4"/>
              </a:rPr>
              <a:t>https://historyforkids.org/the-battle-of-britain/</a:t>
            </a:r>
            <a:r>
              <a:rPr lang="en-GB" dirty="0" smtClean="0"/>
              <a:t> </a:t>
            </a:r>
          </a:p>
          <a:p>
            <a:pPr marL="0" indent="0">
              <a:buNone/>
            </a:pPr>
            <a:endParaRPr lang="en-GB" dirty="0"/>
          </a:p>
          <a:p>
            <a:pPr marL="0" indent="0">
              <a:buNone/>
            </a:pPr>
            <a:r>
              <a:rPr lang="en-GB" dirty="0" smtClean="0">
                <a:hlinkClick r:id="rId5"/>
              </a:rPr>
              <a:t>https://www.youtube.com/watch?v=wX6swfPnpoI</a:t>
            </a:r>
            <a:r>
              <a:rPr lang="en-GB" dirty="0" smtClean="0"/>
              <a:t> </a:t>
            </a:r>
          </a:p>
          <a:p>
            <a:pPr marL="0" indent="0">
              <a:buNone/>
            </a:pPr>
            <a:endParaRPr lang="en-GB" dirty="0"/>
          </a:p>
          <a:p>
            <a:pPr marL="0" indent="0">
              <a:buNone/>
            </a:pPr>
            <a:r>
              <a:rPr lang="en-GB" dirty="0" smtClean="0">
                <a:hlinkClick r:id="rId6"/>
              </a:rPr>
              <a:t>https://www.rafmuseum.org.uk/research/online-exhibitions/history-of-the-battle-of-britain/</a:t>
            </a:r>
            <a:r>
              <a:rPr lang="en-GB" dirty="0" smtClean="0"/>
              <a:t>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30933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 Take part in the </a:t>
            </a:r>
            <a:r>
              <a:rPr lang="en-GB" dirty="0"/>
              <a:t>B</a:t>
            </a:r>
            <a:r>
              <a:rPr lang="en-GB" dirty="0" smtClean="0"/>
              <a:t>attle of Britain quiz. </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32833" t="26747" r="20334" b="8575"/>
          <a:stretch/>
        </p:blipFill>
        <p:spPr>
          <a:xfrm>
            <a:off x="1584960" y="2225039"/>
            <a:ext cx="9479280" cy="3749041"/>
          </a:xfrm>
          <a:prstGeom prst="rect">
            <a:avLst/>
          </a:prstGeom>
        </p:spPr>
      </p:pic>
    </p:spTree>
    <p:extLst>
      <p:ext uri="{BB962C8B-B14F-4D97-AF65-F5344CB8AC3E}">
        <p14:creationId xmlns:p14="http://schemas.microsoft.com/office/powerpoint/2010/main" val="1495910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3160</TotalTime>
  <Words>606</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Sassoon Infant Rg</vt:lpstr>
      <vt:lpstr>Twinkl</vt:lpstr>
      <vt:lpstr>Office Theme</vt:lpstr>
      <vt:lpstr>PowerPoint Presentation</vt:lpstr>
      <vt:lpstr>The Battle of Britain</vt:lpstr>
      <vt:lpstr>The Battle of Britain</vt:lpstr>
      <vt:lpstr>Aerial Warfare</vt:lpstr>
      <vt:lpstr>Aerial Warfare</vt:lpstr>
      <vt:lpstr>Examine the sources in the ‘sources for pupils’ resource with your table partner. </vt:lpstr>
      <vt:lpstr>PowerPoint Presentation</vt:lpstr>
      <vt:lpstr>Plenary- Take part in the Battle of Britain quiz.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Greenham</dc:creator>
  <cp:lastModifiedBy>J Greenham</cp:lastModifiedBy>
  <cp:revision>9</cp:revision>
  <dcterms:created xsi:type="dcterms:W3CDTF">2022-02-04T11:58:23Z</dcterms:created>
  <dcterms:modified xsi:type="dcterms:W3CDTF">2022-02-06T16:39:07Z</dcterms:modified>
</cp:coreProperties>
</file>