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7" r:id="rId2"/>
    <p:sldId id="263" r:id="rId3"/>
    <p:sldId id="264" r:id="rId4"/>
    <p:sldId id="267" r:id="rId5"/>
    <p:sldId id="268" r:id="rId6"/>
    <p:sldId id="269" r:id="rId7"/>
    <p:sldId id="270" r:id="rId8"/>
    <p:sldId id="271" r:id="rId9"/>
    <p:sldId id="272" r:id="rId10"/>
    <p:sldId id="274" r:id="rId11"/>
    <p:sldId id="273" r:id="rId12"/>
    <p:sldId id="275" r:id="rId13"/>
  </p:sldIdLst>
  <p:sldSz cx="9144000" cy="6858000" type="screen4x3"/>
  <p:notesSz cx="6858000" cy="9144000"/>
  <p:embeddedFontLst>
    <p:embeddedFont>
      <p:font typeface="BPreplay" panose="020005030000000200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Sassoon Infant Md" panose="02000603050000020003" charset="0"/>
      <p:regular r:id="rId28"/>
    </p:embeddedFont>
    <p:embeddedFont>
      <p:font typeface="Sassoon Infant Rg" panose="02000503030000020003"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C56"/>
    <a:srgbClr val="B6F099"/>
    <a:srgbClr val="E7236B"/>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99" autoAdjust="0"/>
  </p:normalViewPr>
  <p:slideViewPr>
    <p:cSldViewPr snapToGrid="0" showGuides="1">
      <p:cViewPr varScale="1">
        <p:scale>
          <a:sx n="68" d="100"/>
          <a:sy n="68" d="100"/>
        </p:scale>
        <p:origin x="1867" y="67"/>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83476A5-3CFE-47B9-A838-732C770E588A}" type="datetimeFigureOut">
              <a:rPr lang="en-GB"/>
              <a:pPr>
                <a:defRPr/>
              </a:pPr>
              <a:t>06/02/2022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5047679-FD16-469F-BFDC-CAF4C0610CA2}" type="slidenum">
              <a:rPr lang="en-GB"/>
              <a:pPr>
                <a:defRPr/>
              </a:pPr>
              <a:t>‹#›</a:t>
            </a:fld>
            <a:endParaRPr lang="en-GB"/>
          </a:p>
        </p:txBody>
      </p:sp>
    </p:spTree>
    <p:extLst>
      <p:ext uri="{BB962C8B-B14F-4D97-AF65-F5344CB8AC3E}">
        <p14:creationId xmlns:p14="http://schemas.microsoft.com/office/powerpoint/2010/main" val="393638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15A25-E435-460F-A863-86F9EE53A1B7}" type="datetimeFigureOut">
              <a:rPr lang="en-GB" smtClean="0"/>
              <a:t>06/02/2022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A4EC9-9922-4EA1-A844-C6E2208CEF08}" type="slidenum">
              <a:rPr lang="en-GB" smtClean="0"/>
              <a:t>‹#›</a:t>
            </a:fld>
            <a:endParaRPr lang="en-GB"/>
          </a:p>
        </p:txBody>
      </p:sp>
    </p:spTree>
    <p:extLst>
      <p:ext uri="{BB962C8B-B14F-4D97-AF65-F5344CB8AC3E}">
        <p14:creationId xmlns:p14="http://schemas.microsoft.com/office/powerpoint/2010/main" val="336912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A</a:t>
            </a:r>
            <a:r>
              <a:rPr lang="en-US" b="0" i="0" dirty="0">
                <a:solidFill>
                  <a:srgbClr val="111111"/>
                </a:solidFill>
                <a:effectLst/>
                <a:latin typeface="Roboto" panose="02000000000000000000" pitchFamily="2" charset="0"/>
              </a:rPr>
              <a:t> fertile spot in a desert, where water is found.</a:t>
            </a:r>
            <a:endParaRPr lang="en-GB" dirty="0"/>
          </a:p>
        </p:txBody>
      </p:sp>
      <p:sp>
        <p:nvSpPr>
          <p:cNvPr id="4" name="Slide Number Placeholder 3"/>
          <p:cNvSpPr>
            <a:spLocks noGrp="1"/>
          </p:cNvSpPr>
          <p:nvPr>
            <p:ph type="sldNum" sz="quarter" idx="5"/>
          </p:nvPr>
        </p:nvSpPr>
        <p:spPr/>
        <p:txBody>
          <a:bodyPr/>
          <a:lstStyle/>
          <a:p>
            <a:fld id="{F6FA4EC9-9922-4EA1-A844-C6E2208CEF08}" type="slidenum">
              <a:rPr lang="en-GB" smtClean="0"/>
              <a:t>4</a:t>
            </a:fld>
            <a:endParaRPr lang="en-GB"/>
          </a:p>
        </p:txBody>
      </p:sp>
    </p:spTree>
    <p:extLst>
      <p:ext uri="{BB962C8B-B14F-4D97-AF65-F5344CB8AC3E}">
        <p14:creationId xmlns:p14="http://schemas.microsoft.com/office/powerpoint/2010/main" val="360978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endParaRPr lang="en-GB" dirty="0"/>
          </a:p>
        </p:txBody>
      </p:sp>
      <p:sp>
        <p:nvSpPr>
          <p:cNvPr id="4" name="Slide Number Placeholder 3"/>
          <p:cNvSpPr>
            <a:spLocks noGrp="1"/>
          </p:cNvSpPr>
          <p:nvPr>
            <p:ph type="sldNum" sz="quarter" idx="5"/>
          </p:nvPr>
        </p:nvSpPr>
        <p:spPr/>
        <p:txBody>
          <a:bodyPr/>
          <a:lstStyle/>
          <a:p>
            <a:fld id="{F6FA4EC9-9922-4EA1-A844-C6E2208CEF08}" type="slidenum">
              <a:rPr lang="en-GB" smtClean="0"/>
              <a:t>12</a:t>
            </a:fld>
            <a:endParaRPr lang="en-GB"/>
          </a:p>
        </p:txBody>
      </p:sp>
    </p:spTree>
    <p:extLst>
      <p:ext uri="{BB962C8B-B14F-4D97-AF65-F5344CB8AC3E}">
        <p14:creationId xmlns:p14="http://schemas.microsoft.com/office/powerpoint/2010/main" val="100052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548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04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174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99344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93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779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1" r:id="rId4"/>
    <p:sldLayoutId id="2147483672" r:id="rId5"/>
    <p:sldLayoutId id="2147483676" r:id="rId6"/>
  </p:sldLayoutIdLst>
  <p:txStyles>
    <p:title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115050" y="1825625"/>
            <a:ext cx="1906588" cy="1906588"/>
          </a:xfrm>
          <a:prstGeom prst="ellipse">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0"/>
          <p:cNvSpPr/>
          <p:nvPr/>
        </p:nvSpPr>
        <p:spPr>
          <a:xfrm>
            <a:off x="755650" y="5611813"/>
            <a:ext cx="7632700" cy="487362"/>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p:nvPr/>
        </p:nvSpPr>
        <p:spPr>
          <a:xfrm>
            <a:off x="2133600" y="4164013"/>
            <a:ext cx="6254750" cy="487362"/>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p:cNvSpPr/>
          <p:nvPr/>
        </p:nvSpPr>
        <p:spPr>
          <a:xfrm>
            <a:off x="755650" y="2359025"/>
            <a:ext cx="6235700" cy="839788"/>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0" name="Title 5"/>
          <p:cNvSpPr>
            <a:spLocks noGrp="1"/>
          </p:cNvSpPr>
          <p:nvPr>
            <p:ph type="title"/>
          </p:nvPr>
        </p:nvSpPr>
        <p:spPr>
          <a:xfrm>
            <a:off x="457200" y="485775"/>
            <a:ext cx="8220075" cy="1595438"/>
          </a:xfrm>
        </p:spPr>
        <p:txBody>
          <a:bodyPr/>
          <a:lstStyle/>
          <a:p>
            <a:r>
              <a:rPr lang="en-GB" altLang="en-US"/>
              <a:t>Looking After Nature</a:t>
            </a:r>
          </a:p>
        </p:txBody>
      </p:sp>
      <p:sp>
        <p:nvSpPr>
          <p:cNvPr id="4" name="TextBox 3"/>
          <p:cNvSpPr txBox="1">
            <a:spLocks noChangeArrowheads="1"/>
          </p:cNvSpPr>
          <p:nvPr/>
        </p:nvSpPr>
        <p:spPr bwMode="auto">
          <a:xfrm>
            <a:off x="755649" y="2455863"/>
            <a:ext cx="5183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Many Muslims believe that Allah made the world and that it is their responsibility to look after it.</a:t>
            </a:r>
          </a:p>
        </p:txBody>
      </p:sp>
      <p:sp>
        <p:nvSpPr>
          <p:cNvPr id="5" name="TextBox 4"/>
          <p:cNvSpPr txBox="1">
            <a:spLocks noChangeArrowheads="1"/>
          </p:cNvSpPr>
          <p:nvPr/>
        </p:nvSpPr>
        <p:spPr bwMode="auto">
          <a:xfrm>
            <a:off x="4451350" y="4222750"/>
            <a:ext cx="398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Why is it important to look after trees?</a:t>
            </a:r>
          </a:p>
        </p:txBody>
      </p:sp>
      <p:sp>
        <p:nvSpPr>
          <p:cNvPr id="7" name="Rectangle 6"/>
          <p:cNvSpPr>
            <a:spLocks noChangeArrowheads="1"/>
          </p:cNvSpPr>
          <p:nvPr/>
        </p:nvSpPr>
        <p:spPr bwMode="auto">
          <a:xfrm>
            <a:off x="3121025" y="5672138"/>
            <a:ext cx="290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How can we look after trees?</a:t>
            </a:r>
          </a:p>
        </p:txBody>
      </p:sp>
      <p:pic>
        <p:nvPicPr>
          <p:cNvPr id="16394" name="Talking Part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2001838"/>
            <a:ext cx="155416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1703388" y="3454400"/>
            <a:ext cx="1906587" cy="1905000"/>
          </a:xfrm>
          <a:prstGeom prst="ellipse">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629025"/>
            <a:ext cx="233521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57200" y="485775"/>
            <a:ext cx="8220075" cy="1595438"/>
          </a:xfrm>
        </p:spPr>
        <p:txBody>
          <a:bodyPr/>
          <a:lstStyle/>
          <a:p>
            <a:r>
              <a:rPr lang="en-GB" altLang="en-US"/>
              <a:t>Caring for Trees</a:t>
            </a:r>
          </a:p>
        </p:txBody>
      </p:sp>
      <p:sp>
        <p:nvSpPr>
          <p:cNvPr id="5" name="Rectangle 4"/>
          <p:cNvSpPr/>
          <p:nvPr/>
        </p:nvSpPr>
        <p:spPr>
          <a:xfrm>
            <a:off x="755650" y="1781175"/>
            <a:ext cx="7632700" cy="431165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2"/>
          <a:stretch>
            <a:fillRect/>
          </a:stretch>
        </p:blipFill>
        <p:spPr>
          <a:xfrm>
            <a:off x="1179513" y="1933575"/>
            <a:ext cx="2833687" cy="4006850"/>
          </a:xfrm>
          <a:prstGeom prst="rect">
            <a:avLst/>
          </a:prstGeom>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3"/>
          <a:stretch>
            <a:fillRect/>
          </a:stretch>
        </p:blipFill>
        <p:spPr>
          <a:xfrm>
            <a:off x="3151188" y="1933575"/>
            <a:ext cx="2833687" cy="4006850"/>
          </a:xfrm>
          <a:prstGeom prst="rect">
            <a:avLst/>
          </a:prstGeom>
          <a:effectLst>
            <a:outerShdw blurRad="50800" dist="38100" dir="8100000" algn="tr" rotWithShape="0">
              <a:prstClr val="black">
                <a:alpha val="40000"/>
              </a:prstClr>
            </a:outerShdw>
          </a:effectLst>
        </p:spPr>
      </p:pic>
      <p:pic>
        <p:nvPicPr>
          <p:cNvPr id="1741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3925" y="2205038"/>
            <a:ext cx="31210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5122863" y="1933575"/>
            <a:ext cx="2833687" cy="4006850"/>
          </a:xfrm>
          <a:prstGeom prst="rect">
            <a:avLst/>
          </a:prstGeom>
          <a:effectLst>
            <a:outerShdw blurRad="50800" dist="38100" dir="8100000" algn="tr" rotWithShape="0">
              <a:prstClr val="black">
                <a:alpha val="40000"/>
              </a:prstClr>
            </a:outerShdw>
          </a:effectLst>
        </p:spPr>
      </p:pic>
      <p:pic>
        <p:nvPicPr>
          <p:cNvPr id="17416" name="Individual Wor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0888" y="5357813"/>
            <a:ext cx="7632700" cy="498475"/>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755650" y="3659188"/>
            <a:ext cx="5721350" cy="86995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p:nvPr/>
        </p:nvSpPr>
        <p:spPr>
          <a:xfrm>
            <a:off x="755650" y="2225675"/>
            <a:ext cx="7632700" cy="498475"/>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200" y="485775"/>
            <a:ext cx="8220075" cy="1595438"/>
          </a:xfrm>
        </p:spPr>
        <p:txBody>
          <a:bodyPr rtlCol="0">
            <a:normAutofit fontScale="90000"/>
          </a:bodyPr>
          <a:lstStyle/>
          <a:p>
            <a:pPr algn="ctr" fontAlgn="auto">
              <a:spcAft>
                <a:spcPts val="0"/>
              </a:spcAft>
              <a:defRPr/>
            </a:pPr>
            <a:r>
              <a:rPr lang="en-GB" dirty="0"/>
              <a:t>How Can The Story </a:t>
            </a:r>
            <a:br>
              <a:rPr lang="en-GB" dirty="0"/>
            </a:br>
            <a:r>
              <a:rPr lang="en-GB" dirty="0"/>
              <a:t>Help Muslims?</a:t>
            </a:r>
          </a:p>
        </p:txBody>
      </p:sp>
      <p:sp>
        <p:nvSpPr>
          <p:cNvPr id="3" name="TextBox 2"/>
          <p:cNvSpPr txBox="1">
            <a:spLocks noChangeArrowheads="1"/>
          </p:cNvSpPr>
          <p:nvPr/>
        </p:nvSpPr>
        <p:spPr bwMode="auto">
          <a:xfrm>
            <a:off x="755650" y="2295525"/>
            <a:ext cx="672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Why it is important for people to look after and protect nature?</a:t>
            </a:r>
          </a:p>
        </p:txBody>
      </p:sp>
      <p:sp>
        <p:nvSpPr>
          <p:cNvPr id="4" name="TextBox 3"/>
          <p:cNvSpPr txBox="1">
            <a:spLocks noChangeArrowheads="1"/>
          </p:cNvSpPr>
          <p:nvPr/>
        </p:nvSpPr>
        <p:spPr bwMode="auto">
          <a:xfrm>
            <a:off x="755650" y="3778250"/>
            <a:ext cx="484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Remember nature doesn’t just include trees, but also animals, plants and the environment.</a:t>
            </a:r>
          </a:p>
        </p:txBody>
      </p:sp>
      <p:sp>
        <p:nvSpPr>
          <p:cNvPr id="5" name="TextBox 4"/>
          <p:cNvSpPr txBox="1">
            <a:spLocks noChangeArrowheads="1"/>
          </p:cNvSpPr>
          <p:nvPr/>
        </p:nvSpPr>
        <p:spPr bwMode="auto">
          <a:xfrm>
            <a:off x="1965325" y="5445125"/>
            <a:ext cx="521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 What would happen if humans didn’t protect nature? </a:t>
            </a:r>
          </a:p>
        </p:txBody>
      </p:sp>
      <p:pic>
        <p:nvPicPr>
          <p:cNvPr id="18441"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941638"/>
            <a:ext cx="3111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196"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3600" b="1">
                <a:latin typeface="Sassoon Infant Md" panose="02000603050000020003" pitchFamily="50" charset="0"/>
              </a:rPr>
              <a:t>Success Criteria</a:t>
            </a:r>
          </a:p>
        </p:txBody>
      </p:sp>
      <p:sp>
        <p:nvSpPr>
          <p:cNvPr id="8197"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3600" b="1">
                <a:latin typeface="Sassoon Infant Md" panose="02000603050000020003" pitchFamily="50" charset="0"/>
              </a:rPr>
              <a:t>Aim</a:t>
            </a:r>
          </a:p>
        </p:txBody>
      </p:sp>
      <p:sp>
        <p:nvSpPr>
          <p:cNvPr id="8198" name="Content Placeholder 15"/>
          <p:cNvSpPr>
            <a:spLocks noGrp="1"/>
          </p:cNvSpPr>
          <p:nvPr>
            <p:ph idx="1"/>
          </p:nvPr>
        </p:nvSpPr>
        <p:spPr>
          <a:xfrm>
            <a:off x="628650" y="1127125"/>
            <a:ext cx="7886700" cy="1409700"/>
          </a:xfrm>
        </p:spPr>
        <p:txBody>
          <a:bodyPr/>
          <a:lstStyle/>
          <a:p>
            <a:pPr marL="0" indent="0">
              <a:buFont typeface="Arial" panose="020B0604020202020204" pitchFamily="34" charset="0"/>
              <a:buNone/>
            </a:pPr>
            <a:r>
              <a:rPr lang="en-GB" altLang="en-US" dirty="0"/>
              <a:t>I understand the message in the story The Boy who Threw Stones at Trees.</a:t>
            </a:r>
          </a:p>
        </p:txBody>
      </p:sp>
      <p:sp>
        <p:nvSpPr>
          <p:cNvPr id="8199" name="Content Placeholder 15"/>
          <p:cNvSpPr txBox="1">
            <a:spLocks/>
          </p:cNvSpPr>
          <p:nvPr/>
        </p:nvSpPr>
        <p:spPr bwMode="auto">
          <a:xfrm>
            <a:off x="628650" y="3467100"/>
            <a:ext cx="78867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dirty="0"/>
              <a:t>I can tell you what Prophet Muhammad told the boy.</a:t>
            </a:r>
          </a:p>
          <a:p>
            <a:pPr eaLnBrk="1" hangingPunct="1"/>
            <a:r>
              <a:rPr lang="en-GB" altLang="en-US" dirty="0"/>
              <a:t>I can tell you why it can be important to look after trees.</a:t>
            </a:r>
          </a:p>
          <a:p>
            <a:pPr eaLnBrk="1" hangingPunct="1"/>
            <a:r>
              <a:rPr lang="en-GB" altLang="en-US" dirty="0"/>
              <a:t>I can tell you how the story might help Muslims in their own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703388"/>
            <a:ext cx="7632700" cy="6000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200" y="485775"/>
            <a:ext cx="8220075" cy="1595438"/>
          </a:xfrm>
        </p:spPr>
        <p:txBody>
          <a:bodyPr rtlCol="0">
            <a:normAutofit fontScale="90000"/>
          </a:bodyPr>
          <a:lstStyle/>
          <a:p>
            <a:pPr fontAlgn="auto">
              <a:spcAft>
                <a:spcPts val="0"/>
              </a:spcAft>
              <a:defRPr/>
            </a:pPr>
            <a:r>
              <a:rPr lang="en-GB" dirty="0"/>
              <a:t>The Boy Who Threw Stones at Trees</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755650" y="181768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Once there was a boy who lived in Madinah who loved the taste of fresh dates.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184275"/>
            <a:ext cx="7632700" cy="74930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p:cNvSpPr txBox="1">
            <a:spLocks noChangeArrowheads="1"/>
          </p:cNvSpPr>
          <p:nvPr/>
        </p:nvSpPr>
        <p:spPr bwMode="auto">
          <a:xfrm>
            <a:off x="755650" y="12366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Outside of the city, there was an oasis. Around the pool were palm trees which grew delicious dates.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303463"/>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755650" y="104775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Each day, the boy collected stones which he threw at the trees. If he hit the tree in the right place dates would fall onto the sand and he could eat them. The boy never thought about the damage he was doing to the trees.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55650" y="1057275"/>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The farmers who owned the trees were worried that there weren’t many dates left on them and that the trees didn’t look very healthy. They decided to watch the trees for a day to find out what was happening.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736600" y="1057275"/>
            <a:ext cx="7712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They saw the boy throw stones at the trees to get the dates. They were very angry and took the boy to see the Prophet Muhammad.  The boy was frightened, he had never been in trouble before, and he just liked eating the dates.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009650"/>
            <a:ext cx="7632700" cy="1284288"/>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755650" y="105727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Prophet Muhammad asked the boy quietly, “Why have you been throwing stones at trees? Don’t you know that it hurts them?” The boy said “I had not thought about the damage I was doing to the trees, I just like eating the dates. I’m sorry.”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009650"/>
            <a:ext cx="7632700" cy="12477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755650" y="105727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Prophet Muhammad said “Why don’t you wait until the dates are ripe, and fall from the trees themselves? They will taste even better.” The boy smiled as he realised he could still enjoy his dates and keep the trees healthy at the same time.  </a:t>
            </a: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336F55-6AFA-438D-8E33-EDCADD6D2D18}"/>
</file>

<file path=customXml/itemProps2.xml><?xml version="1.0" encoding="utf-8"?>
<ds:datastoreItem xmlns:ds="http://schemas.openxmlformats.org/officeDocument/2006/customXml" ds:itemID="{680CEC71-64CE-4026-A5D1-C7356672DB96}"/>
</file>

<file path=customXml/itemProps3.xml><?xml version="1.0" encoding="utf-8"?>
<ds:datastoreItem xmlns:ds="http://schemas.openxmlformats.org/officeDocument/2006/customXml" ds:itemID="{04D835F0-8FDB-40BA-ABFC-8585E2C238AA}"/>
</file>

<file path=docProps/app.xml><?xml version="1.0" encoding="utf-8"?>
<Properties xmlns="http://schemas.openxmlformats.org/officeDocument/2006/extended-properties" xmlns:vt="http://schemas.openxmlformats.org/officeDocument/2006/docPropsVTypes">
  <Template/>
  <TotalTime>0</TotalTime>
  <Words>451</Words>
  <Application>Microsoft Office PowerPoint</Application>
  <PresentationFormat>On-screen Show (4:3)</PresentationFormat>
  <Paragraphs>29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BPreplay</vt:lpstr>
      <vt:lpstr>Sassoon Infant Md</vt:lpstr>
      <vt:lpstr>Sassoon Infant Rg</vt:lpstr>
      <vt:lpstr>Roboto</vt:lpstr>
      <vt:lpstr>Office Theme</vt:lpstr>
      <vt:lpstr>PowerPoint Presentation</vt:lpstr>
      <vt:lpstr>PowerPoint Presentation</vt:lpstr>
      <vt:lpstr>The Boy Who Threw Stones at Trees</vt:lpstr>
      <vt:lpstr>PowerPoint Presentation</vt:lpstr>
      <vt:lpstr>PowerPoint Presentation</vt:lpstr>
      <vt:lpstr>PowerPoint Presentation</vt:lpstr>
      <vt:lpstr>PowerPoint Presentation</vt:lpstr>
      <vt:lpstr>PowerPoint Presentation</vt:lpstr>
      <vt:lpstr>PowerPoint Presentation</vt:lpstr>
      <vt:lpstr>Looking After Nature</vt:lpstr>
      <vt:lpstr>Caring for Trees</vt:lpstr>
      <vt:lpstr>How Can The Story  Help Muslims?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 Chhibber</cp:lastModifiedBy>
  <cp:revision>79</cp:revision>
  <dcterms:created xsi:type="dcterms:W3CDTF">2014-10-01T16:09:27Z</dcterms:created>
  <dcterms:modified xsi:type="dcterms:W3CDTF">2022-02-06T14:36:38Z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