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317" r:id="rId2"/>
    <p:sldId id="318" r:id="rId3"/>
    <p:sldId id="311" r:id="rId4"/>
    <p:sldId id="312" r:id="rId5"/>
    <p:sldId id="313" r:id="rId6"/>
    <p:sldId id="314" r:id="rId7"/>
    <p:sldId id="315" r:id="rId8"/>
    <p:sldId id="316" r:id="rId9"/>
    <p:sldId id="319" r:id="rId10"/>
    <p:sldId id="294" r:id="rId11"/>
    <p:sldId id="295" r:id="rId12"/>
    <p:sldId id="296" r:id="rId13"/>
    <p:sldId id="306" r:id="rId14"/>
    <p:sldId id="298" r:id="rId15"/>
    <p:sldId id="297" r:id="rId16"/>
  </p:sldIdLst>
  <p:sldSz cx="9144000" cy="6858000" type="screen4x3"/>
  <p:notesSz cx="6858000" cy="9144000"/>
  <p:embeddedFontLst>
    <p:embeddedFont>
      <p:font typeface="Roboto" panose="02000000000000000000" pitchFamily="2" charset="0"/>
      <p:regular r:id="rId19"/>
      <p:bold r:id="rId20"/>
      <p:italic r:id="rId21"/>
      <p:boldItalic r:id="rId22"/>
    </p:embeddedFont>
    <p:embeddedFont>
      <p:font typeface="Twinkl" panose="020B0604020202020204"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001"/>
    <a:srgbClr val="00A8E9"/>
    <a:srgbClr val="ACDDFC"/>
    <a:srgbClr val="8D358B"/>
    <a:srgbClr val="2DB6BC"/>
    <a:srgbClr val="F08115"/>
    <a:srgbClr val="FFFBFA"/>
    <a:srgbClr val="019542"/>
    <a:srgbClr val="DE1E5A"/>
    <a:srgbClr val="18A0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28" autoAdjust="0"/>
    <p:restoredTop sz="94660"/>
  </p:normalViewPr>
  <p:slideViewPr>
    <p:cSldViewPr showGuides="1">
      <p:cViewPr varScale="1">
        <p:scale>
          <a:sx n="65" d="100"/>
          <a:sy n="65" d="100"/>
        </p:scale>
        <p:origin x="1344" y="7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12"/>
    </p:cViewPr>
  </p:notesTextViewPr>
  <p:notesViewPr>
    <p:cSldViewPr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Roboto" panose="02000000000000000000" pitchFamily="2"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latin typeface="Roboto" panose="02000000000000000000" pitchFamily="2" charset="0"/>
              </a:rPr>
              <a:t>06/02/2022</a:t>
            </a:fld>
            <a:endParaRPr lang="en-GB" dirty="0">
              <a:latin typeface="Roboto" panose="02000000000000000000" pitchFamily="2"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Roboto" panose="02000000000000000000" pitchFamily="2"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latin typeface="Roboto" panose="02000000000000000000" pitchFamily="2" charset="0"/>
              </a:rPr>
              <a:t>‹#›</a:t>
            </a:fld>
            <a:endParaRPr lang="en-GB" dirty="0">
              <a:latin typeface="Roboto" panose="02000000000000000000" pitchFamily="2" charset="0"/>
            </a:endParaRPr>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Roboto" panose="02000000000000000000" pitchFamily="2"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Roboto" panose="02000000000000000000" pitchFamily="2" charset="0"/>
              </a:defRPr>
            </a:lvl1pPr>
          </a:lstStyle>
          <a:p>
            <a:fld id="{3D02C5D1-7818-41B5-ABAD-5E4B38A5388F}" type="datetimeFigureOut">
              <a:rPr lang="en-GB" smtClean="0"/>
              <a:pPr/>
              <a:t>06/02/2022</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Roboto" panose="02000000000000000000" pitchFamily="2"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Roboto" panose="02000000000000000000" pitchFamily="2" charset="0"/>
              </a:defRPr>
            </a:lvl1pPr>
          </a:lstStyle>
          <a:p>
            <a:fld id="{FA521341-850D-40E1-BB3D-87946DC9B06D}" type="slidenum">
              <a:rPr lang="en-GB" smtClean="0"/>
              <a:pPr/>
              <a:t>‹#›</a:t>
            </a:fld>
            <a:endParaRPr lang="en-GB" dirty="0"/>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panose="02000000000000000000" pitchFamily="2" charset="0"/>
        <a:ea typeface="+mn-ea"/>
        <a:cs typeface="+mn-cs"/>
      </a:defRPr>
    </a:lvl1pPr>
    <a:lvl2pPr marL="457200" algn="l" defTabSz="914400" rtl="0" eaLnBrk="1" latinLnBrk="0" hangingPunct="1">
      <a:defRPr sz="1200" kern="1200">
        <a:solidFill>
          <a:schemeClr val="tx1"/>
        </a:solidFill>
        <a:latin typeface="Roboto" panose="02000000000000000000" pitchFamily="2" charset="0"/>
        <a:ea typeface="+mn-ea"/>
        <a:cs typeface="+mn-cs"/>
      </a:defRPr>
    </a:lvl2pPr>
    <a:lvl3pPr marL="914400" algn="l" defTabSz="914400" rtl="0" eaLnBrk="1" latinLnBrk="0" hangingPunct="1">
      <a:defRPr sz="1200" kern="1200">
        <a:solidFill>
          <a:schemeClr val="tx1"/>
        </a:solidFill>
        <a:latin typeface="Roboto" panose="02000000000000000000" pitchFamily="2" charset="0"/>
        <a:ea typeface="+mn-ea"/>
        <a:cs typeface="+mn-cs"/>
      </a:defRPr>
    </a:lvl3pPr>
    <a:lvl4pPr marL="1371600" algn="l" defTabSz="914400" rtl="0" eaLnBrk="1" latinLnBrk="0" hangingPunct="1">
      <a:defRPr sz="1200" kern="1200">
        <a:solidFill>
          <a:schemeClr val="tx1"/>
        </a:solidFill>
        <a:latin typeface="Roboto" panose="02000000000000000000" pitchFamily="2" charset="0"/>
        <a:ea typeface="+mn-ea"/>
        <a:cs typeface="+mn-cs"/>
      </a:defRPr>
    </a:lvl4pPr>
    <a:lvl5pPr marL="1828800" algn="l" defTabSz="914400" rtl="0" eaLnBrk="1" latinLnBrk="0" hangingPunct="1">
      <a:defRPr sz="1200" kern="1200">
        <a:solidFill>
          <a:schemeClr val="tx1"/>
        </a:solidFill>
        <a:latin typeface="Roboto"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hekidshouldseethis.com/post/bbc-own-it-digital-wellbeing-animation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BBC Own It animations for digital wellbeing | The Kid Should See This</a:t>
            </a:r>
            <a:endParaRPr lang="en-GB" dirty="0"/>
          </a:p>
        </p:txBody>
      </p:sp>
      <p:sp>
        <p:nvSpPr>
          <p:cNvPr id="4" name="Slide Number Placeholder 3"/>
          <p:cNvSpPr>
            <a:spLocks noGrp="1"/>
          </p:cNvSpPr>
          <p:nvPr>
            <p:ph type="sldNum" sz="quarter" idx="5"/>
          </p:nvPr>
        </p:nvSpPr>
        <p:spPr/>
        <p:txBody>
          <a:bodyPr/>
          <a:lstStyle/>
          <a:p>
            <a:fld id="{FA521341-850D-40E1-BB3D-87946DC9B06D}" type="slidenum">
              <a:rPr lang="en-GB" smtClean="0"/>
              <a:pPr/>
              <a:t>9</a:t>
            </a:fld>
            <a:endParaRPr lang="en-GB" dirty="0"/>
          </a:p>
        </p:txBody>
      </p:sp>
    </p:spTree>
    <p:extLst>
      <p:ext uri="{BB962C8B-B14F-4D97-AF65-F5344CB8AC3E}">
        <p14:creationId xmlns:p14="http://schemas.microsoft.com/office/powerpoint/2010/main" val="20097703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twinkl-life"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hyperlink" Target="https://www.twinkl.co.uk/resources/twinkl-life"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twinkl.co.uk/resources/twinkl-life"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square&#10;&#10;Description automatically generated">
            <a:extLst>
              <a:ext uri="{FF2B5EF4-FFF2-40B4-BE49-F238E27FC236}">
                <a16:creationId xmlns:a16="http://schemas.microsoft.com/office/drawing/2014/main" id="{B4160C67-767E-474E-AC75-2FA6E7FED50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Rectangle 5">
            <a:hlinkClick r:id="rId3"/>
            <a:extLst>
              <a:ext uri="{FF2B5EF4-FFF2-40B4-BE49-F238E27FC236}">
                <a16:creationId xmlns:a16="http://schemas.microsoft.com/office/drawing/2014/main" id="{E187E60D-8E21-2944-B36E-F5237097F734}"/>
              </a:ext>
            </a:extLst>
          </p:cNvPr>
          <p:cNvSpPr/>
          <p:nvPr userDrawn="1"/>
        </p:nvSpPr>
        <p:spPr>
          <a:xfrm>
            <a:off x="3671900" y="5370274"/>
            <a:ext cx="1800200"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4D410E35-F560-C64E-A6E6-5C1F46CE2E8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697C7EB7-8B10-F94B-A4C9-0C6C4622610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D058443D-CBEF-2E4C-9E43-45A0641A7AC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GB"/>
              <a:t>Click to edit Master text styles</a:t>
            </a:r>
          </a:p>
          <a:p>
            <a:pPr lvl="1"/>
            <a:r>
              <a:rPr lang="en-GB"/>
              <a:t>Second level</a:t>
            </a:r>
          </a:p>
          <a:p>
            <a:pPr lvl="2"/>
            <a:r>
              <a:rPr lang="en-GB"/>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6DF7AC59-2007-1948-A507-4D39F866C0B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3" name="Picture 2" descr="Shape, background pattern&#10;&#10;Description automatically generated">
            <a:extLst>
              <a:ext uri="{FF2B5EF4-FFF2-40B4-BE49-F238E27FC236}">
                <a16:creationId xmlns:a16="http://schemas.microsoft.com/office/drawing/2014/main" id="{7442E12E-52D9-9849-B0B0-EFDC14E2230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a:hlinkClick r:id="rId3"/>
            <a:extLst>
              <a:ext uri="{FF2B5EF4-FFF2-40B4-BE49-F238E27FC236}">
                <a16:creationId xmlns:a16="http://schemas.microsoft.com/office/drawing/2014/main" id="{17822404-0EAB-3448-B506-5D70749954A6}"/>
              </a:ext>
            </a:extLst>
          </p:cNvPr>
          <p:cNvSpPr/>
          <p:nvPr userDrawn="1"/>
        </p:nvSpPr>
        <p:spPr>
          <a:xfrm>
            <a:off x="3707904" y="2996952"/>
            <a:ext cx="1800200"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93596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GB"/>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 id="2147483669" r:id="rId6"/>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tiff"/><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42.tiff"/><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6.tiff"/><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14.xml"/><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47.jpeg"/></Relationships>
</file>

<file path=ppt/slides/_rels/slide1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0.png"/><Relationship Id="rId7"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6.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9361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0000" y="543600"/>
            <a:ext cx="864000" cy="864000"/>
          </a:xfrm>
          <a:prstGeom prst="rect">
            <a:avLst/>
          </a:prstGeom>
        </p:spPr>
      </p:pic>
      <p:pic>
        <p:nvPicPr>
          <p:cNvPr id="5" name="Picture 4" descr="A close up of a person&#10;&#10;Description automatically generated">
            <a:extLst>
              <a:ext uri="{FF2B5EF4-FFF2-40B4-BE49-F238E27FC236}">
                <a16:creationId xmlns:a16="http://schemas.microsoft.com/office/drawing/2014/main" id="{122686D1-F164-DD45-AB2F-BACE6A0A1F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3728" y="2338533"/>
            <a:ext cx="1963431" cy="4049688"/>
          </a:xfrm>
          <a:prstGeom prst="rect">
            <a:avLst/>
          </a:prstGeom>
        </p:spPr>
      </p:pic>
      <p:pic>
        <p:nvPicPr>
          <p:cNvPr id="7" name="Picture 6" descr="A picture containing shirt&#10;&#10;Description automatically generated">
            <a:extLst>
              <a:ext uri="{FF2B5EF4-FFF2-40B4-BE49-F238E27FC236}">
                <a16:creationId xmlns:a16="http://schemas.microsoft.com/office/drawing/2014/main" id="{19C1EEED-B905-FA4D-BF0D-73D22CD99E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51920" y="2743197"/>
            <a:ext cx="2676346" cy="3645024"/>
          </a:xfrm>
          <a:prstGeom prst="rect">
            <a:avLst/>
          </a:prstGeom>
        </p:spPr>
      </p:pic>
      <p:sp>
        <p:nvSpPr>
          <p:cNvPr id="8" name="Cloud 7">
            <a:extLst>
              <a:ext uri="{FF2B5EF4-FFF2-40B4-BE49-F238E27FC236}">
                <a16:creationId xmlns:a16="http://schemas.microsoft.com/office/drawing/2014/main" id="{23CBBE13-6EA0-F441-B565-A1110C422ACB}"/>
              </a:ext>
            </a:extLst>
          </p:cNvPr>
          <p:cNvSpPr/>
          <p:nvPr/>
        </p:nvSpPr>
        <p:spPr>
          <a:xfrm>
            <a:off x="610030" y="620685"/>
            <a:ext cx="2809842" cy="1440163"/>
          </a:xfrm>
          <a:prstGeom prst="cloud">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can the Internet be used positively?</a:t>
            </a:r>
          </a:p>
        </p:txBody>
      </p:sp>
      <p:sp>
        <p:nvSpPr>
          <p:cNvPr id="9" name="Cloud 8">
            <a:extLst>
              <a:ext uri="{FF2B5EF4-FFF2-40B4-BE49-F238E27FC236}">
                <a16:creationId xmlns:a16="http://schemas.microsoft.com/office/drawing/2014/main" id="{0E16FEE8-7CF2-3D44-A447-49B633517733}"/>
              </a:ext>
            </a:extLst>
          </p:cNvPr>
          <p:cNvSpPr/>
          <p:nvPr/>
        </p:nvSpPr>
        <p:spPr>
          <a:xfrm>
            <a:off x="6184103" y="1540207"/>
            <a:ext cx="2349867" cy="1573829"/>
          </a:xfrm>
          <a:prstGeom prst="cloud">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can </a:t>
            </a:r>
            <a:br>
              <a:rPr lang="en-US" dirty="0"/>
            </a:br>
            <a:r>
              <a:rPr lang="en-US" dirty="0"/>
              <a:t>it be used negatively?</a:t>
            </a:r>
          </a:p>
        </p:txBody>
      </p:sp>
      <p:sp>
        <p:nvSpPr>
          <p:cNvPr id="10" name="Oval 9">
            <a:extLst>
              <a:ext uri="{FF2B5EF4-FFF2-40B4-BE49-F238E27FC236}">
                <a16:creationId xmlns:a16="http://schemas.microsoft.com/office/drawing/2014/main" id="{7E3E1C90-EF8A-3D41-869A-CAC43E08270A}"/>
              </a:ext>
            </a:extLst>
          </p:cNvPr>
          <p:cNvSpPr/>
          <p:nvPr/>
        </p:nvSpPr>
        <p:spPr>
          <a:xfrm>
            <a:off x="1790945" y="2207978"/>
            <a:ext cx="364493" cy="35881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76AE3EF-1B13-CC4D-BF58-FD62E0BB41DD}"/>
              </a:ext>
            </a:extLst>
          </p:cNvPr>
          <p:cNvSpPr/>
          <p:nvPr/>
        </p:nvSpPr>
        <p:spPr>
          <a:xfrm>
            <a:off x="2059957" y="2597443"/>
            <a:ext cx="224929" cy="226821"/>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C489FE6-6F58-C94B-B4F8-D4335686DB9A}"/>
              </a:ext>
            </a:extLst>
          </p:cNvPr>
          <p:cNvSpPr/>
          <p:nvPr/>
        </p:nvSpPr>
        <p:spPr>
          <a:xfrm>
            <a:off x="6755486" y="3148697"/>
            <a:ext cx="364493" cy="358818"/>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82FC3DB-575E-884C-9BFB-9025A069AF1B}"/>
              </a:ext>
            </a:extLst>
          </p:cNvPr>
          <p:cNvSpPr/>
          <p:nvPr/>
        </p:nvSpPr>
        <p:spPr>
          <a:xfrm>
            <a:off x="6456210" y="3501006"/>
            <a:ext cx="224929" cy="226821"/>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a:extLst>
              <a:ext uri="{FF2B5EF4-FFF2-40B4-BE49-F238E27FC236}">
                <a16:creationId xmlns:a16="http://schemas.microsoft.com/office/drawing/2014/main" id="{AE2C80DE-9C3D-394D-AB30-BB661E2641E0}"/>
              </a:ext>
            </a:extLst>
          </p:cNvPr>
          <p:cNvSpPr/>
          <p:nvPr/>
        </p:nvSpPr>
        <p:spPr>
          <a:xfrm>
            <a:off x="437421" y="182890"/>
            <a:ext cx="3694930" cy="2212221"/>
          </a:xfrm>
          <a:prstGeom prst="clou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can we look  after our mental health and emotional wellbeing when</a:t>
            </a:r>
          </a:p>
          <a:p>
            <a:pPr algn="ctr"/>
            <a:r>
              <a:rPr lang="en-US" dirty="0"/>
              <a:t>spending time online?</a:t>
            </a:r>
          </a:p>
        </p:txBody>
      </p:sp>
      <p:sp>
        <p:nvSpPr>
          <p:cNvPr id="15" name="Oval 14">
            <a:extLst>
              <a:ext uri="{FF2B5EF4-FFF2-40B4-BE49-F238E27FC236}">
                <a16:creationId xmlns:a16="http://schemas.microsoft.com/office/drawing/2014/main" id="{12A3302B-B373-EB4A-9812-0F201D362E4C}"/>
              </a:ext>
            </a:extLst>
          </p:cNvPr>
          <p:cNvSpPr/>
          <p:nvPr/>
        </p:nvSpPr>
        <p:spPr>
          <a:xfrm>
            <a:off x="1709944" y="2329961"/>
            <a:ext cx="364493" cy="3588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B8442D5-3578-6948-AECA-D240F83890E9}"/>
              </a:ext>
            </a:extLst>
          </p:cNvPr>
          <p:cNvSpPr/>
          <p:nvPr/>
        </p:nvSpPr>
        <p:spPr>
          <a:xfrm>
            <a:off x="2017498" y="2723122"/>
            <a:ext cx="224929" cy="2268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696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grpId="0" nodeType="after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1500"/>
                            </p:stCondLst>
                            <p:childTnLst>
                              <p:par>
                                <p:cTn id="15" presetID="1" presetClass="entr" presetSubtype="0" fill="hold" grpId="0" nodeType="afterEffect">
                                  <p:stCondLst>
                                    <p:cond delay="50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50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2500"/>
                            </p:stCondLst>
                            <p:childTnLst>
                              <p:par>
                                <p:cTn id="21" presetID="10" presetClass="entr" presetSubtype="0" fill="hold" grpId="0" nodeType="after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3500"/>
                            </p:stCondLst>
                            <p:childTnLst>
                              <p:par>
                                <p:cTn id="25" presetID="1" presetClass="entr" presetSubtype="0" fill="hold" grpId="0" nodeType="afterEffect">
                                  <p:stCondLst>
                                    <p:cond delay="500"/>
                                  </p:stCondLst>
                                  <p:childTnLst>
                                    <p:set>
                                      <p:cBhvr>
                                        <p:cTn id="26" dur="1" fill="hold">
                                          <p:stCondLst>
                                            <p:cond delay="0"/>
                                          </p:stCondLst>
                                        </p:cTn>
                                        <p:tgtEl>
                                          <p:spTgt spid="16"/>
                                        </p:tgtEl>
                                        <p:attrNameLst>
                                          <p:attrName>style.visibility</p:attrName>
                                        </p:attrNameLst>
                                      </p:cBhvr>
                                      <p:to>
                                        <p:strVal val="visible"/>
                                      </p:to>
                                    </p:set>
                                  </p:childTnLst>
                                </p:cTn>
                              </p:par>
                            </p:childTnLst>
                          </p:cTn>
                        </p:par>
                        <p:par>
                          <p:cTn id="27" fill="hold">
                            <p:stCondLst>
                              <p:cond delay="4000"/>
                            </p:stCondLst>
                            <p:childTnLst>
                              <p:par>
                                <p:cTn id="28" presetID="1" presetClass="exit" presetSubtype="0" fill="hold" grpId="1" nodeType="afterEffect">
                                  <p:stCondLst>
                                    <p:cond delay="500"/>
                                  </p:stCondLst>
                                  <p:childTnLst>
                                    <p:set>
                                      <p:cBhvr>
                                        <p:cTn id="29" dur="1" fill="hold">
                                          <p:stCondLst>
                                            <p:cond delay="0"/>
                                          </p:stCondLst>
                                        </p:cTn>
                                        <p:tgtEl>
                                          <p:spTgt spid="11"/>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10"/>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8"/>
                                        </p:tgtEl>
                                        <p:attrNameLst>
                                          <p:attrName>style.visibility</p:attrName>
                                        </p:attrNameLst>
                                      </p:cBhvr>
                                      <p:to>
                                        <p:strVal val="hidden"/>
                                      </p:to>
                                    </p:set>
                                  </p:childTnLst>
                                </p:cTn>
                              </p:par>
                            </p:childTnLst>
                          </p:cTn>
                        </p:par>
                        <p:par>
                          <p:cTn id="34" fill="hold">
                            <p:stCondLst>
                              <p:cond delay="4500"/>
                            </p:stCondLst>
                            <p:childTnLst>
                              <p:par>
                                <p:cTn id="35" presetID="1" presetClass="entr" presetSubtype="0" fill="hold" grpId="0" nodeType="afterEffect">
                                  <p:stCondLst>
                                    <p:cond delay="50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5000"/>
                            </p:stCondLst>
                            <p:childTnLst>
                              <p:par>
                                <p:cTn id="38" presetID="10" presetClass="entr" presetSubtype="0" fill="hold" grpId="0" nodeType="afterEffect">
                                  <p:stCondLst>
                                    <p:cond delay="5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10" grpId="0" animBg="1"/>
      <p:bldP spid="10" grpId="1" animBg="1"/>
      <p:bldP spid="11" grpId="0" animBg="1"/>
      <p:bldP spid="11" grpId="1" animBg="1"/>
      <p:bldP spid="12" grpId="0" animBg="1"/>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1" y="648053"/>
            <a:ext cx="8220075" cy="994306"/>
          </a:xfrm>
        </p:spPr>
        <p:txBody>
          <a:bodyPr/>
          <a:lstStyle/>
          <a:p>
            <a:pPr algn="ctr"/>
            <a:r>
              <a:rPr lang="en-GB" dirty="0"/>
              <a:t>What Do We Use the </a:t>
            </a:r>
            <a:br>
              <a:rPr lang="en-GB" dirty="0"/>
            </a:br>
            <a:r>
              <a:rPr lang="en-GB" dirty="0"/>
              <a:t>Internet For?</a:t>
            </a:r>
            <a:endParaRPr lang="en-GB" dirty="0">
              <a:latin typeface="Twinkl" pitchFamily="2" charset="0"/>
            </a:endParaRPr>
          </a:p>
        </p:txBody>
      </p:sp>
      <p:pic>
        <p:nvPicPr>
          <p:cNvPr id="3" name="Pairs">
            <a:extLst>
              <a:ext uri="{FF2B5EF4-FFF2-40B4-BE49-F238E27FC236}">
                <a16:creationId xmlns:a16="http://schemas.microsoft.com/office/drawing/2014/main" id="{96A960A4-8F28-2546-8BC1-2265D641F7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0000" y="543600"/>
            <a:ext cx="864000" cy="864000"/>
          </a:xfrm>
          <a:prstGeom prst="rect">
            <a:avLst/>
          </a:prstGeom>
        </p:spPr>
      </p:pic>
      <p:sp>
        <p:nvSpPr>
          <p:cNvPr id="4" name="Rectangle 3">
            <a:extLst>
              <a:ext uri="{FF2B5EF4-FFF2-40B4-BE49-F238E27FC236}">
                <a16:creationId xmlns:a16="http://schemas.microsoft.com/office/drawing/2014/main" id="{3F4E35F4-AE26-4B4F-9463-9AA7818FA105}"/>
              </a:ext>
            </a:extLst>
          </p:cNvPr>
          <p:cNvSpPr/>
          <p:nvPr/>
        </p:nvSpPr>
        <p:spPr>
          <a:xfrm>
            <a:off x="1268759" y="1700808"/>
            <a:ext cx="6606480" cy="923330"/>
          </a:xfrm>
          <a:prstGeom prst="rect">
            <a:avLst/>
          </a:prstGeom>
        </p:spPr>
        <p:txBody>
          <a:bodyPr wrap="square">
            <a:spAutoFit/>
          </a:bodyPr>
          <a:lstStyle/>
          <a:p>
            <a:pPr algn="ctr"/>
            <a:r>
              <a:rPr lang="en-US" dirty="0"/>
              <a:t>With a partner and in the time you are given, think of </a:t>
            </a:r>
            <a:br>
              <a:rPr lang="en-US" dirty="0"/>
            </a:br>
            <a:r>
              <a:rPr lang="en-US" dirty="0"/>
              <a:t>as many different ways as you can that we use the Internet </a:t>
            </a:r>
            <a:br>
              <a:rPr lang="en-US" dirty="0"/>
            </a:br>
            <a:r>
              <a:rPr lang="en-US" dirty="0"/>
              <a:t>in our daily lives.</a:t>
            </a:r>
          </a:p>
        </p:txBody>
      </p:sp>
      <p:pic>
        <p:nvPicPr>
          <p:cNvPr id="6" name="Picture 5" descr="A picture containing engineering drawing&#10;&#10;Description automatically generated">
            <a:extLst>
              <a:ext uri="{FF2B5EF4-FFF2-40B4-BE49-F238E27FC236}">
                <a16:creationId xmlns:a16="http://schemas.microsoft.com/office/drawing/2014/main" id="{51D9E7EE-F6F8-E74A-A2B6-57580A9B44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3234" y="2421861"/>
            <a:ext cx="2061439" cy="1602096"/>
          </a:xfrm>
          <a:prstGeom prst="rect">
            <a:avLst/>
          </a:prstGeom>
        </p:spPr>
      </p:pic>
      <p:pic>
        <p:nvPicPr>
          <p:cNvPr id="8" name="Picture 7" descr="A person sitting at a desk with a computer&#10;&#10;Description automatically generated">
            <a:extLst>
              <a:ext uri="{FF2B5EF4-FFF2-40B4-BE49-F238E27FC236}">
                <a16:creationId xmlns:a16="http://schemas.microsoft.com/office/drawing/2014/main" id="{202214FA-25B6-9745-8A50-D776874E94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88586" y="4233863"/>
            <a:ext cx="2915414" cy="2061950"/>
          </a:xfrm>
          <a:prstGeom prst="rect">
            <a:avLst/>
          </a:prstGeom>
        </p:spPr>
      </p:pic>
      <p:pic>
        <p:nvPicPr>
          <p:cNvPr id="10" name="Picture 9" descr="A picture containing sitting, computer, computer, dark&#10;&#10;Description automatically generated">
            <a:extLst>
              <a:ext uri="{FF2B5EF4-FFF2-40B4-BE49-F238E27FC236}">
                <a16:creationId xmlns:a16="http://schemas.microsoft.com/office/drawing/2014/main" id="{8D08EE86-AF68-2D4C-ABD1-08B3F67FA9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0161" y="4126217"/>
            <a:ext cx="2634141" cy="2061950"/>
          </a:xfrm>
          <a:prstGeom prst="rect">
            <a:avLst/>
          </a:prstGeom>
        </p:spPr>
      </p:pic>
      <p:pic>
        <p:nvPicPr>
          <p:cNvPr id="12" name="Picture 11" descr="A screenshot of a computer screen&#10;&#10;Description automatically generated">
            <a:extLst>
              <a:ext uri="{FF2B5EF4-FFF2-40B4-BE49-F238E27FC236}">
                <a16:creationId xmlns:a16="http://schemas.microsoft.com/office/drawing/2014/main" id="{BF30991D-E70C-B841-B73C-39875959CB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84577" y="2501899"/>
            <a:ext cx="2062347" cy="1602096"/>
          </a:xfrm>
          <a:prstGeom prst="rect">
            <a:avLst/>
          </a:prstGeom>
        </p:spPr>
      </p:pic>
      <p:pic>
        <p:nvPicPr>
          <p:cNvPr id="14" name="Picture 13">
            <a:extLst>
              <a:ext uri="{FF2B5EF4-FFF2-40B4-BE49-F238E27FC236}">
                <a16:creationId xmlns:a16="http://schemas.microsoft.com/office/drawing/2014/main" id="{2DE99293-7A9A-7848-BA56-DF003D4D93C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90424" y="3244642"/>
            <a:ext cx="1763150" cy="1763150"/>
          </a:xfrm>
          <a:prstGeom prst="rect">
            <a:avLst/>
          </a:prstGeom>
        </p:spPr>
      </p:pic>
      <p:pic>
        <p:nvPicPr>
          <p:cNvPr id="13" name="Picture 12">
            <a:extLst>
              <a:ext uri="{FF2B5EF4-FFF2-40B4-BE49-F238E27FC236}">
                <a16:creationId xmlns:a16="http://schemas.microsoft.com/office/drawing/2014/main" id="{7563B27E-5405-4C4A-9B8B-95037E47640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11029" t="6345" r="121" b="4114"/>
          <a:stretch/>
        </p:blipFill>
        <p:spPr>
          <a:xfrm rot="16200000">
            <a:off x="3828426" y="3355473"/>
            <a:ext cx="1566584" cy="1578720"/>
          </a:xfrm>
          <a:prstGeom prst="rect">
            <a:avLst/>
          </a:prstGeom>
        </p:spPr>
      </p:pic>
      <p:sp>
        <p:nvSpPr>
          <p:cNvPr id="15" name="Oval 14">
            <a:extLst>
              <a:ext uri="{FF2B5EF4-FFF2-40B4-BE49-F238E27FC236}">
                <a16:creationId xmlns:a16="http://schemas.microsoft.com/office/drawing/2014/main" id="{C327EA50-05D3-F949-A0E0-3E88BD5A4EBF}"/>
              </a:ext>
            </a:extLst>
          </p:cNvPr>
          <p:cNvSpPr/>
          <p:nvPr/>
        </p:nvSpPr>
        <p:spPr>
          <a:xfrm>
            <a:off x="2952164" y="2661630"/>
            <a:ext cx="3011011" cy="3014598"/>
          </a:xfrm>
          <a:prstGeom prst="ellipse">
            <a:avLst/>
          </a:prstGeom>
          <a:solidFill>
            <a:srgbClr val="E5007E"/>
          </a:solidFill>
          <a:ln w="38100">
            <a:solidFill>
              <a:srgbClr val="AFDE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latin typeface="Twinkl" pitchFamily="2" charset="0"/>
              </a:rPr>
              <a:t>Stop</a:t>
            </a:r>
          </a:p>
        </p:txBody>
      </p:sp>
      <p:sp>
        <p:nvSpPr>
          <p:cNvPr id="16" name="Round Diagonal Corner of Rectangle 15">
            <a:extLst>
              <a:ext uri="{FF2B5EF4-FFF2-40B4-BE49-F238E27FC236}">
                <a16:creationId xmlns:a16="http://schemas.microsoft.com/office/drawing/2014/main" id="{D7F2C28A-5F7E-9949-AC45-D62DDEC7BBAF}"/>
              </a:ext>
            </a:extLst>
          </p:cNvPr>
          <p:cNvSpPr/>
          <p:nvPr/>
        </p:nvSpPr>
        <p:spPr>
          <a:xfrm>
            <a:off x="689606" y="3045479"/>
            <a:ext cx="2178930" cy="2061950"/>
          </a:xfrm>
          <a:prstGeom prst="round2Diag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Your time is up! What different uses did you think of?</a:t>
            </a:r>
          </a:p>
        </p:txBody>
      </p:sp>
      <p:sp>
        <p:nvSpPr>
          <p:cNvPr id="18" name="Round Diagonal Corner of Rectangle 17">
            <a:extLst>
              <a:ext uri="{FF2B5EF4-FFF2-40B4-BE49-F238E27FC236}">
                <a16:creationId xmlns:a16="http://schemas.microsoft.com/office/drawing/2014/main" id="{2FCA8F64-F000-3D42-9FEA-96B6AF86C6C9}"/>
              </a:ext>
            </a:extLst>
          </p:cNvPr>
          <p:cNvSpPr/>
          <p:nvPr/>
        </p:nvSpPr>
        <p:spPr>
          <a:xfrm>
            <a:off x="6040686" y="2731391"/>
            <a:ext cx="2537090" cy="2809432"/>
          </a:xfrm>
          <a:prstGeom prst="round2Diag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The Internet is a growing part of our daily lives, that’s why it is important we learn how to use it in a way that helps us all and doesn’t harm anyone.</a:t>
            </a:r>
          </a:p>
          <a:p>
            <a:pPr algn="ctr"/>
            <a:endParaRPr lang="en-US" dirty="0"/>
          </a:p>
        </p:txBody>
      </p:sp>
    </p:spTree>
    <p:extLst>
      <p:ext uri="{BB962C8B-B14F-4D97-AF65-F5344CB8AC3E}">
        <p14:creationId xmlns:p14="http://schemas.microsoft.com/office/powerpoint/2010/main" val="371993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8" presetClass="emph" presetSubtype="0" fill="hold" nodeType="clickEffect">
                                  <p:stCondLst>
                                    <p:cond delay="0"/>
                                  </p:stCondLst>
                                  <p:childTnLst>
                                    <p:animRot by="3600000">
                                      <p:cBhvr>
                                        <p:cTn id="19" dur="59000" fill="hold"/>
                                        <p:tgtEl>
                                          <p:spTgt spid="13"/>
                                        </p:tgtEl>
                                        <p:attrNameLst>
                                          <p:attrName>r</p:attrName>
                                        </p:attrNameLst>
                                      </p:cBhvr>
                                    </p:animRot>
                                  </p:childTnLst>
                                </p:cTn>
                              </p:par>
                            </p:childTnLst>
                          </p:cTn>
                        </p:par>
                        <p:par>
                          <p:cTn id="20" fill="hold">
                            <p:stCondLst>
                              <p:cond delay="59000"/>
                            </p:stCondLst>
                            <p:childTnLst>
                              <p:par>
                                <p:cTn id="21" presetID="8" presetClass="emph" presetSubtype="0" fill="hold" nodeType="afterEffect">
                                  <p:stCondLst>
                                    <p:cond delay="0"/>
                                  </p:stCondLst>
                                  <p:childTnLst>
                                    <p:animRot by="3600000">
                                      <p:cBhvr>
                                        <p:cTn id="22" dur="59000" fill="hold"/>
                                        <p:tgtEl>
                                          <p:spTgt spid="13"/>
                                        </p:tgtEl>
                                        <p:attrNameLst>
                                          <p:attrName>r</p:attrName>
                                        </p:attrNameLst>
                                      </p:cBhvr>
                                    </p:animRot>
                                  </p:childTnLst>
                                </p:cTn>
                              </p:par>
                            </p:childTnLst>
                          </p:cTn>
                        </p:par>
                        <p:par>
                          <p:cTn id="23" fill="hold">
                            <p:stCondLst>
                              <p:cond delay="118000"/>
                            </p:stCondLst>
                            <p:childTnLst>
                              <p:par>
                                <p:cTn id="24" presetID="8" presetClass="emph" presetSubtype="0" fill="hold" nodeType="afterEffect">
                                  <p:stCondLst>
                                    <p:cond delay="0"/>
                                  </p:stCondLst>
                                  <p:childTnLst>
                                    <p:animRot by="3600000">
                                      <p:cBhvr>
                                        <p:cTn id="25" dur="59000" fill="hold"/>
                                        <p:tgtEl>
                                          <p:spTgt spid="13"/>
                                        </p:tgtEl>
                                        <p:attrNameLst>
                                          <p:attrName>r</p:attrName>
                                        </p:attrNameLst>
                                      </p:cBhvr>
                                    </p:animRot>
                                  </p:childTnLst>
                                </p:cTn>
                              </p:par>
                            </p:childTnLst>
                          </p:cTn>
                        </p:par>
                        <p:par>
                          <p:cTn id="26" fill="hold">
                            <p:stCondLst>
                              <p:cond delay="177000"/>
                            </p:stCondLst>
                            <p:childTnLst>
                              <p:par>
                                <p:cTn id="27" presetID="8" presetClass="emph" presetSubtype="0" fill="hold" nodeType="afterEffect">
                                  <p:stCondLst>
                                    <p:cond delay="0"/>
                                  </p:stCondLst>
                                  <p:childTnLst>
                                    <p:animRot by="3600000">
                                      <p:cBhvr>
                                        <p:cTn id="28" dur="59000" fill="hold"/>
                                        <p:tgtEl>
                                          <p:spTgt spid="13"/>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3600000">
                                      <p:cBhvr>
                                        <p:cTn id="31" dur="59000" fill="hold"/>
                                        <p:tgtEl>
                                          <p:spTgt spid="13"/>
                                        </p:tgtEl>
                                        <p:attrNameLst>
                                          <p:attrName>r</p:attrName>
                                        </p:attrNameLst>
                                      </p:cBhvr>
                                    </p:animRot>
                                  </p:childTnLst>
                                </p:cTn>
                              </p:par>
                            </p:childTnLst>
                          </p:cTn>
                        </p:par>
                        <p:par>
                          <p:cTn id="32" fill="hold">
                            <p:stCondLst>
                              <p:cond delay="295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par>
                                <p:cTn id="38" presetID="1" presetClass="exit" presetSubtype="0" fill="hold" nodeType="withEffect">
                                  <p:stCondLst>
                                    <p:cond delay="0"/>
                                  </p:stCondLst>
                                  <p:childTnLst>
                                    <p:set>
                                      <p:cBhvr>
                                        <p:cTn id="39" dur="1" fill="hold">
                                          <p:stCondLst>
                                            <p:cond delay="0"/>
                                          </p:stCondLst>
                                        </p:cTn>
                                        <p:tgtEl>
                                          <p:spTgt spid="6"/>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10"/>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12"/>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Digital Wellbeing</a:t>
            </a:r>
            <a:endParaRPr lang="en-GB" dirty="0">
              <a:latin typeface="Twinkl" pitchFamily="2" charset="0"/>
            </a:endParaRPr>
          </a:p>
        </p:txBody>
      </p:sp>
      <p:pic>
        <p:nvPicPr>
          <p:cNvPr id="3" name="Whole Class">
            <a:extLst>
              <a:ext uri="{FF2B5EF4-FFF2-40B4-BE49-F238E27FC236}">
                <a16:creationId xmlns:a16="http://schemas.microsoft.com/office/drawing/2014/main" id="{79421D02-7182-2640-ABD6-3B9CEA66F2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2800" y="544048"/>
            <a:ext cx="1238498" cy="864000"/>
          </a:xfrm>
          <a:prstGeom prst="rect">
            <a:avLst/>
          </a:prstGeom>
        </p:spPr>
      </p:pic>
      <p:sp>
        <p:nvSpPr>
          <p:cNvPr id="4" name="Right Triangle 3">
            <a:extLst>
              <a:ext uri="{FF2B5EF4-FFF2-40B4-BE49-F238E27FC236}">
                <a16:creationId xmlns:a16="http://schemas.microsoft.com/office/drawing/2014/main" id="{CB3F3899-B5D7-6446-86CF-73E29A5277AA}"/>
              </a:ext>
            </a:extLst>
          </p:cNvPr>
          <p:cNvSpPr/>
          <p:nvPr/>
        </p:nvSpPr>
        <p:spPr>
          <a:xfrm flipH="1">
            <a:off x="5679774" y="2918746"/>
            <a:ext cx="2852665" cy="3395206"/>
          </a:xfrm>
          <a:prstGeom prst="rtTriangle">
            <a:avLst/>
          </a:prstGeom>
          <a:solidFill>
            <a:schemeClr val="accent3">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indoor, table, small, sitting&#10;&#10;Description automatically generated">
            <a:extLst>
              <a:ext uri="{FF2B5EF4-FFF2-40B4-BE49-F238E27FC236}">
                <a16:creationId xmlns:a16="http://schemas.microsoft.com/office/drawing/2014/main" id="{B9EB336D-D156-3446-9E58-23F7463CA9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0320" y="4104511"/>
            <a:ext cx="3445916" cy="2209441"/>
          </a:xfrm>
          <a:prstGeom prst="rect">
            <a:avLst/>
          </a:prstGeom>
        </p:spPr>
      </p:pic>
      <p:sp>
        <p:nvSpPr>
          <p:cNvPr id="7" name="Pentagon 6">
            <a:extLst>
              <a:ext uri="{FF2B5EF4-FFF2-40B4-BE49-F238E27FC236}">
                <a16:creationId xmlns:a16="http://schemas.microsoft.com/office/drawing/2014/main" id="{D55FB679-9BF5-9540-93B2-2A7DA04D118C}"/>
              </a:ext>
            </a:extLst>
          </p:cNvPr>
          <p:cNvSpPr/>
          <p:nvPr/>
        </p:nvSpPr>
        <p:spPr>
          <a:xfrm>
            <a:off x="457198" y="1473201"/>
            <a:ext cx="5698978" cy="1445545"/>
          </a:xfrm>
          <a:prstGeom prst="homePlate">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Technology, and how we use it, can affect how each of us feel, think and behave. It can also affect the health of our body and mind. This is digital wellbeing.</a:t>
            </a:r>
          </a:p>
        </p:txBody>
      </p:sp>
      <p:sp>
        <p:nvSpPr>
          <p:cNvPr id="9" name="Pentagon 8">
            <a:extLst>
              <a:ext uri="{FF2B5EF4-FFF2-40B4-BE49-F238E27FC236}">
                <a16:creationId xmlns:a16="http://schemas.microsoft.com/office/drawing/2014/main" id="{24CB670C-ACB6-2E48-8A3A-7E065A7A1755}"/>
              </a:ext>
            </a:extLst>
          </p:cNvPr>
          <p:cNvSpPr/>
          <p:nvPr/>
        </p:nvSpPr>
        <p:spPr>
          <a:xfrm>
            <a:off x="457198" y="3109673"/>
            <a:ext cx="5843754" cy="1445545"/>
          </a:xfrm>
          <a:prstGeom prst="homePlat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 is important to understand how using digital  technology, such as computers, tablets, phones and gaming devices, makes us feel so that we</a:t>
            </a:r>
          </a:p>
          <a:p>
            <a:pPr algn="ctr"/>
            <a:r>
              <a:rPr lang="en-US" dirty="0"/>
              <a:t>can develop positive digital wellbeing.</a:t>
            </a:r>
          </a:p>
        </p:txBody>
      </p:sp>
      <p:sp>
        <p:nvSpPr>
          <p:cNvPr id="10" name="Rectangle 9">
            <a:extLst>
              <a:ext uri="{FF2B5EF4-FFF2-40B4-BE49-F238E27FC236}">
                <a16:creationId xmlns:a16="http://schemas.microsoft.com/office/drawing/2014/main" id="{1AFD94F1-5A45-7140-AD15-80C10640D1F4}"/>
              </a:ext>
            </a:extLst>
          </p:cNvPr>
          <p:cNvSpPr/>
          <p:nvPr/>
        </p:nvSpPr>
        <p:spPr>
          <a:xfrm>
            <a:off x="488090" y="4616349"/>
            <a:ext cx="4572000" cy="923330"/>
          </a:xfrm>
          <a:prstGeom prst="rect">
            <a:avLst/>
          </a:prstGeom>
        </p:spPr>
        <p:txBody>
          <a:bodyPr>
            <a:spAutoFit/>
          </a:bodyPr>
          <a:lstStyle/>
          <a:p>
            <a:r>
              <a:rPr lang="en-US" dirty="0"/>
              <a:t>Another part of digital wellbeing is knowing how to look after ourselves </a:t>
            </a:r>
            <a:br>
              <a:rPr lang="en-US" dirty="0"/>
            </a:br>
            <a:r>
              <a:rPr lang="en-US" dirty="0"/>
              <a:t>and how to look after others online.</a:t>
            </a:r>
          </a:p>
        </p:txBody>
      </p:sp>
      <p:sp>
        <p:nvSpPr>
          <p:cNvPr id="11" name="Round Diagonal Corner of Rectangle 10">
            <a:extLst>
              <a:ext uri="{FF2B5EF4-FFF2-40B4-BE49-F238E27FC236}">
                <a16:creationId xmlns:a16="http://schemas.microsoft.com/office/drawing/2014/main" id="{F2148B77-96B1-284F-AB92-840C39055066}"/>
              </a:ext>
            </a:extLst>
          </p:cNvPr>
          <p:cNvSpPr/>
          <p:nvPr/>
        </p:nvSpPr>
        <p:spPr>
          <a:xfrm>
            <a:off x="541003" y="5592784"/>
            <a:ext cx="5112568" cy="713835"/>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do you think we can develop positive digital wellbeing?</a:t>
            </a:r>
          </a:p>
        </p:txBody>
      </p:sp>
    </p:spTree>
    <p:extLst>
      <p:ext uri="{BB962C8B-B14F-4D97-AF65-F5344CB8AC3E}">
        <p14:creationId xmlns:p14="http://schemas.microsoft.com/office/powerpoint/2010/main" val="331781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Digital Wellbeing</a:t>
            </a:r>
            <a:endParaRPr lang="en-GB" dirty="0">
              <a:latin typeface="Twinkl" pitchFamily="2" charset="0"/>
            </a:endParaRPr>
          </a:p>
        </p:txBody>
      </p:sp>
      <p:grpSp>
        <p:nvGrpSpPr>
          <p:cNvPr id="3" name="Group 2"/>
          <p:cNvGrpSpPr/>
          <p:nvPr/>
        </p:nvGrpSpPr>
        <p:grpSpPr>
          <a:xfrm>
            <a:off x="650496" y="4803430"/>
            <a:ext cx="1569992" cy="1569992"/>
            <a:chOff x="4788025" y="4522833"/>
            <a:chExt cx="1569992" cy="1569992"/>
          </a:xfrm>
        </p:grpSpPr>
        <p:sp>
          <p:nvSpPr>
            <p:cNvPr id="4" name="Oval 3">
              <a:hlinkClick r:id="rId2" action="ppaction://hlinksldjump"/>
            </p:cNvPr>
            <p:cNvSpPr/>
            <p:nvPr/>
          </p:nvSpPr>
          <p:spPr>
            <a:xfrm>
              <a:off x="4788025" y="4522833"/>
              <a:ext cx="1569992" cy="1569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600" b="1" dirty="0">
                <a:solidFill>
                  <a:schemeClr val="bg1"/>
                </a:solidFill>
              </a:endParaRPr>
            </a:p>
          </p:txBody>
        </p:sp>
        <p:sp>
          <p:nvSpPr>
            <p:cNvPr id="5" name="Rectangle 4">
              <a:hlinkClick r:id="rId2" action="ppaction://hlinksldjump"/>
            </p:cNvPr>
            <p:cNvSpPr/>
            <p:nvPr/>
          </p:nvSpPr>
          <p:spPr>
            <a:xfrm>
              <a:off x="4788025" y="5184718"/>
              <a:ext cx="1569992" cy="246221"/>
            </a:xfrm>
            <a:prstGeom prst="rect">
              <a:avLst/>
            </a:prstGeom>
          </p:spPr>
          <p:txBody>
            <a:bodyPr wrap="square" lIns="0" tIns="0" rIns="0" bIns="0">
              <a:spAutoFit/>
            </a:bodyPr>
            <a:lstStyle/>
            <a:p>
              <a:pPr algn="ctr"/>
              <a:r>
                <a:rPr lang="en-GB" sz="1600" b="1" dirty="0">
                  <a:solidFill>
                    <a:schemeClr val="bg1"/>
                  </a:solidFill>
                </a:rPr>
                <a:t>Consolidating</a:t>
              </a:r>
            </a:p>
          </p:txBody>
        </p:sp>
      </p:grpSp>
      <p:grpSp>
        <p:nvGrpSpPr>
          <p:cNvPr id="6" name="Group 5"/>
          <p:cNvGrpSpPr/>
          <p:nvPr/>
        </p:nvGrpSpPr>
        <p:grpSpPr>
          <a:xfrm>
            <a:off x="6996720" y="4798241"/>
            <a:ext cx="1577281" cy="1569992"/>
            <a:chOff x="6574042" y="4512842"/>
            <a:chExt cx="1577281" cy="1569992"/>
          </a:xfrm>
        </p:grpSpPr>
        <p:sp>
          <p:nvSpPr>
            <p:cNvPr id="7" name="Oval 6">
              <a:hlinkClick r:id="" action="ppaction://noaction"/>
            </p:cNvPr>
            <p:cNvSpPr/>
            <p:nvPr/>
          </p:nvSpPr>
          <p:spPr>
            <a:xfrm>
              <a:off x="6574042" y="4512842"/>
              <a:ext cx="1569992" cy="1569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600" b="1" dirty="0">
                <a:solidFill>
                  <a:schemeClr val="bg1"/>
                </a:solidFill>
              </a:endParaRPr>
            </a:p>
          </p:txBody>
        </p:sp>
        <p:sp>
          <p:nvSpPr>
            <p:cNvPr id="8" name="Rectangle 7">
              <a:hlinkClick r:id="" action="ppaction://noaction"/>
            </p:cNvPr>
            <p:cNvSpPr/>
            <p:nvPr/>
          </p:nvSpPr>
          <p:spPr>
            <a:xfrm>
              <a:off x="6581331" y="5184718"/>
              <a:ext cx="1569992" cy="246221"/>
            </a:xfrm>
            <a:prstGeom prst="rect">
              <a:avLst/>
            </a:prstGeom>
          </p:spPr>
          <p:txBody>
            <a:bodyPr wrap="square" lIns="0" tIns="0" rIns="0" bIns="0">
              <a:spAutoFit/>
            </a:bodyPr>
            <a:lstStyle/>
            <a:p>
              <a:pPr algn="ctr"/>
              <a:r>
                <a:rPr lang="en-GB" sz="1600" b="1" dirty="0">
                  <a:solidFill>
                    <a:schemeClr val="bg1"/>
                  </a:solidFill>
                </a:rPr>
                <a:t>Reflecting </a:t>
              </a:r>
            </a:p>
          </p:txBody>
        </p:sp>
      </p:grpSp>
      <p:pic>
        <p:nvPicPr>
          <p:cNvPr id="9" name="Pairs">
            <a:extLst>
              <a:ext uri="{FF2B5EF4-FFF2-40B4-BE49-F238E27FC236}">
                <a16:creationId xmlns:a16="http://schemas.microsoft.com/office/drawing/2014/main" id="{FB21CAF5-2500-9049-889C-11B7C52E9F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0000" y="543600"/>
            <a:ext cx="864000" cy="864000"/>
          </a:xfrm>
          <a:prstGeom prst="rect">
            <a:avLst/>
          </a:prstGeom>
        </p:spPr>
      </p:pic>
      <p:sp>
        <p:nvSpPr>
          <p:cNvPr id="10" name="Rectangle 9">
            <a:extLst>
              <a:ext uri="{FF2B5EF4-FFF2-40B4-BE49-F238E27FC236}">
                <a16:creationId xmlns:a16="http://schemas.microsoft.com/office/drawing/2014/main" id="{39D0D8CC-30A3-0348-9AEC-5C63FF954C82}"/>
              </a:ext>
            </a:extLst>
          </p:cNvPr>
          <p:cNvSpPr/>
          <p:nvPr/>
        </p:nvSpPr>
        <p:spPr>
          <a:xfrm>
            <a:off x="700207" y="1407600"/>
            <a:ext cx="6966520" cy="369332"/>
          </a:xfrm>
          <a:prstGeom prst="rect">
            <a:avLst/>
          </a:prstGeom>
        </p:spPr>
        <p:txBody>
          <a:bodyPr wrap="square">
            <a:spAutoFit/>
          </a:bodyPr>
          <a:lstStyle/>
          <a:p>
            <a:r>
              <a:rPr lang="en-US" dirty="0"/>
              <a:t>With a partner, read the Digital Wellbeing Information Sheet.</a:t>
            </a:r>
          </a:p>
        </p:txBody>
      </p:sp>
      <p:sp>
        <p:nvSpPr>
          <p:cNvPr id="11" name="Round Diagonal Corner of Rectangle 10">
            <a:extLst>
              <a:ext uri="{FF2B5EF4-FFF2-40B4-BE49-F238E27FC236}">
                <a16:creationId xmlns:a16="http://schemas.microsoft.com/office/drawing/2014/main" id="{54228A78-E531-954C-9814-C0E7924073E9}"/>
              </a:ext>
            </a:extLst>
          </p:cNvPr>
          <p:cNvSpPr/>
          <p:nvPr/>
        </p:nvSpPr>
        <p:spPr>
          <a:xfrm>
            <a:off x="1106899" y="1990636"/>
            <a:ext cx="6752113" cy="644788"/>
          </a:xfrm>
          <a:prstGeom prst="round2Diag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After you have finished, talk together about your answers to these questions:</a:t>
            </a:r>
          </a:p>
        </p:txBody>
      </p:sp>
      <p:grpSp>
        <p:nvGrpSpPr>
          <p:cNvPr id="20" name="Group 19">
            <a:extLst>
              <a:ext uri="{FF2B5EF4-FFF2-40B4-BE49-F238E27FC236}">
                <a16:creationId xmlns:a16="http://schemas.microsoft.com/office/drawing/2014/main" id="{73DB2B1F-5723-084C-9132-FB3BA3A8F612}"/>
              </a:ext>
            </a:extLst>
          </p:cNvPr>
          <p:cNvGrpSpPr/>
          <p:nvPr/>
        </p:nvGrpSpPr>
        <p:grpSpPr>
          <a:xfrm>
            <a:off x="617135" y="2895847"/>
            <a:ext cx="3291778" cy="369332"/>
            <a:chOff x="1191178" y="2751128"/>
            <a:chExt cx="3291778" cy="369332"/>
          </a:xfrm>
        </p:grpSpPr>
        <p:sp>
          <p:nvSpPr>
            <p:cNvPr id="12" name="Oval 11">
              <a:extLst>
                <a:ext uri="{FF2B5EF4-FFF2-40B4-BE49-F238E27FC236}">
                  <a16:creationId xmlns:a16="http://schemas.microsoft.com/office/drawing/2014/main" id="{9427DF20-C4E2-D94A-9346-0C8F778ADBB2}"/>
                </a:ext>
              </a:extLst>
            </p:cNvPr>
            <p:cNvSpPr/>
            <p:nvPr/>
          </p:nvSpPr>
          <p:spPr>
            <a:xfrm>
              <a:off x="1191178" y="2780928"/>
              <a:ext cx="284478" cy="28803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A9CBEA-C8F7-1948-AA37-2F0901530DFC}"/>
                </a:ext>
              </a:extLst>
            </p:cNvPr>
            <p:cNvSpPr/>
            <p:nvPr/>
          </p:nvSpPr>
          <p:spPr>
            <a:xfrm>
              <a:off x="1619672" y="2751128"/>
              <a:ext cx="2863284" cy="369332"/>
            </a:xfrm>
            <a:prstGeom prst="rect">
              <a:avLst/>
            </a:prstGeom>
          </p:spPr>
          <p:txBody>
            <a:bodyPr wrap="none">
              <a:spAutoFit/>
            </a:bodyPr>
            <a:lstStyle/>
            <a:p>
              <a:r>
                <a:rPr lang="en-US" dirty="0"/>
                <a:t>What is digital wellbeing?</a:t>
              </a:r>
            </a:p>
          </p:txBody>
        </p:sp>
      </p:grpSp>
      <p:grpSp>
        <p:nvGrpSpPr>
          <p:cNvPr id="21" name="Group 20">
            <a:extLst>
              <a:ext uri="{FF2B5EF4-FFF2-40B4-BE49-F238E27FC236}">
                <a16:creationId xmlns:a16="http://schemas.microsoft.com/office/drawing/2014/main" id="{62549DA1-189C-D94F-9E5F-0663CFDF03AB}"/>
              </a:ext>
            </a:extLst>
          </p:cNvPr>
          <p:cNvGrpSpPr/>
          <p:nvPr/>
        </p:nvGrpSpPr>
        <p:grpSpPr>
          <a:xfrm>
            <a:off x="617135" y="3679910"/>
            <a:ext cx="5000494" cy="646331"/>
            <a:chOff x="1191178" y="3290229"/>
            <a:chExt cx="5000494" cy="646331"/>
          </a:xfrm>
        </p:grpSpPr>
        <p:sp>
          <p:nvSpPr>
            <p:cNvPr id="13" name="Oval 12">
              <a:extLst>
                <a:ext uri="{FF2B5EF4-FFF2-40B4-BE49-F238E27FC236}">
                  <a16:creationId xmlns:a16="http://schemas.microsoft.com/office/drawing/2014/main" id="{6C64D8B6-8342-4C4D-A1DE-F0C235A7153A}"/>
                </a:ext>
              </a:extLst>
            </p:cNvPr>
            <p:cNvSpPr/>
            <p:nvPr/>
          </p:nvSpPr>
          <p:spPr>
            <a:xfrm>
              <a:off x="1191178" y="3353915"/>
              <a:ext cx="284478" cy="28803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16D33A1-AA92-D94D-8933-BE4EEDB3AF32}"/>
                </a:ext>
              </a:extLst>
            </p:cNvPr>
            <p:cNvSpPr/>
            <p:nvPr/>
          </p:nvSpPr>
          <p:spPr>
            <a:xfrm>
              <a:off x="1619672" y="3290229"/>
              <a:ext cx="4572000" cy="646331"/>
            </a:xfrm>
            <a:prstGeom prst="rect">
              <a:avLst/>
            </a:prstGeom>
          </p:spPr>
          <p:txBody>
            <a:bodyPr>
              <a:spAutoFit/>
            </a:bodyPr>
            <a:lstStyle/>
            <a:p>
              <a:r>
                <a:rPr lang="en-US" dirty="0"/>
                <a:t>How can we develop positive </a:t>
              </a:r>
              <a:br>
                <a:rPr lang="en-US" dirty="0"/>
              </a:br>
              <a:r>
                <a:rPr lang="en-US" dirty="0"/>
                <a:t>digital wellbeing?</a:t>
              </a:r>
            </a:p>
          </p:txBody>
        </p:sp>
      </p:grpSp>
      <p:grpSp>
        <p:nvGrpSpPr>
          <p:cNvPr id="22" name="Group 21">
            <a:extLst>
              <a:ext uri="{FF2B5EF4-FFF2-40B4-BE49-F238E27FC236}">
                <a16:creationId xmlns:a16="http://schemas.microsoft.com/office/drawing/2014/main" id="{F9180906-DB4B-4B43-AFB8-6A40440CD5D4}"/>
              </a:ext>
            </a:extLst>
          </p:cNvPr>
          <p:cNvGrpSpPr/>
          <p:nvPr/>
        </p:nvGrpSpPr>
        <p:grpSpPr>
          <a:xfrm>
            <a:off x="5070304" y="2890513"/>
            <a:ext cx="2959161" cy="646331"/>
            <a:chOff x="5292080" y="2744255"/>
            <a:chExt cx="2959161" cy="646331"/>
          </a:xfrm>
        </p:grpSpPr>
        <p:sp>
          <p:nvSpPr>
            <p:cNvPr id="14" name="Oval 13">
              <a:extLst>
                <a:ext uri="{FF2B5EF4-FFF2-40B4-BE49-F238E27FC236}">
                  <a16:creationId xmlns:a16="http://schemas.microsoft.com/office/drawing/2014/main" id="{5CC61034-9717-3748-900B-8BA0F9B77183}"/>
                </a:ext>
              </a:extLst>
            </p:cNvPr>
            <p:cNvSpPr/>
            <p:nvPr/>
          </p:nvSpPr>
          <p:spPr>
            <a:xfrm>
              <a:off x="5292080" y="2779389"/>
              <a:ext cx="284478" cy="28803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9E09641-75A8-B541-92F5-8C36E9AAA90C}"/>
                </a:ext>
              </a:extLst>
            </p:cNvPr>
            <p:cNvSpPr/>
            <p:nvPr/>
          </p:nvSpPr>
          <p:spPr>
            <a:xfrm>
              <a:off x="5720574" y="2744255"/>
              <a:ext cx="2530667" cy="646331"/>
            </a:xfrm>
            <a:prstGeom prst="rect">
              <a:avLst/>
            </a:prstGeom>
          </p:spPr>
          <p:txBody>
            <a:bodyPr wrap="square">
              <a:spAutoFit/>
            </a:bodyPr>
            <a:lstStyle/>
            <a:p>
              <a:r>
                <a:rPr lang="en-US" dirty="0"/>
                <a:t>What might harm our digital wellbeing?</a:t>
              </a:r>
            </a:p>
          </p:txBody>
        </p:sp>
      </p:grpSp>
      <p:grpSp>
        <p:nvGrpSpPr>
          <p:cNvPr id="23" name="Group 22">
            <a:extLst>
              <a:ext uri="{FF2B5EF4-FFF2-40B4-BE49-F238E27FC236}">
                <a16:creationId xmlns:a16="http://schemas.microsoft.com/office/drawing/2014/main" id="{C0A3DE8D-AA66-0B45-8B95-6A20FFC97470}"/>
              </a:ext>
            </a:extLst>
          </p:cNvPr>
          <p:cNvGrpSpPr/>
          <p:nvPr/>
        </p:nvGrpSpPr>
        <p:grpSpPr>
          <a:xfrm>
            <a:off x="4183467" y="3730643"/>
            <a:ext cx="3311920" cy="1477328"/>
            <a:chOff x="5292080" y="3320913"/>
            <a:chExt cx="3311920" cy="1477328"/>
          </a:xfrm>
        </p:grpSpPr>
        <p:sp>
          <p:nvSpPr>
            <p:cNvPr id="15" name="Oval 14">
              <a:extLst>
                <a:ext uri="{FF2B5EF4-FFF2-40B4-BE49-F238E27FC236}">
                  <a16:creationId xmlns:a16="http://schemas.microsoft.com/office/drawing/2014/main" id="{CE489CD7-61F7-B943-95A2-8F5F27CDD995}"/>
                </a:ext>
              </a:extLst>
            </p:cNvPr>
            <p:cNvSpPr/>
            <p:nvPr/>
          </p:nvSpPr>
          <p:spPr>
            <a:xfrm>
              <a:off x="5292080" y="3351878"/>
              <a:ext cx="284478" cy="28803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35BC4DB-7A22-1B4A-92A4-7F699D52503A}"/>
                </a:ext>
              </a:extLst>
            </p:cNvPr>
            <p:cNvSpPr/>
            <p:nvPr/>
          </p:nvSpPr>
          <p:spPr>
            <a:xfrm>
              <a:off x="5735462" y="3320913"/>
              <a:ext cx="2868538" cy="1477328"/>
            </a:xfrm>
            <a:prstGeom prst="rect">
              <a:avLst/>
            </a:prstGeom>
          </p:spPr>
          <p:txBody>
            <a:bodyPr wrap="square">
              <a:spAutoFit/>
            </a:bodyPr>
            <a:lstStyle/>
            <a:p>
              <a:r>
                <a:rPr lang="en-US" dirty="0"/>
                <a:t>What are your top tips for looking after our mental health and wellbeing</a:t>
              </a:r>
            </a:p>
            <a:p>
              <a:r>
                <a:rPr lang="en-US" dirty="0"/>
                <a:t>when using the Internet and digital technology?</a:t>
              </a:r>
            </a:p>
          </p:txBody>
        </p:sp>
      </p:grpSp>
      <p:pic>
        <p:nvPicPr>
          <p:cNvPr id="25" name="Picture 24" descr="Graphical user interface, website&#10;&#10;Description automatically generated">
            <a:extLst>
              <a:ext uri="{FF2B5EF4-FFF2-40B4-BE49-F238E27FC236}">
                <a16:creationId xmlns:a16="http://schemas.microsoft.com/office/drawing/2014/main" id="{DF198CAF-B42F-BE40-B832-606FBA7872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6346" y="1990636"/>
            <a:ext cx="4280840" cy="3035876"/>
          </a:xfrm>
          <a:prstGeom prst="rect">
            <a:avLst/>
          </a:prstGeom>
          <a:effectLst>
            <a:outerShdw blurRad="50800" dist="38100" dir="2700000" algn="tl" rotWithShape="0">
              <a:prstClr val="black">
                <a:alpha val="40000"/>
              </a:prstClr>
            </a:outerShdw>
          </a:effectLst>
        </p:spPr>
      </p:pic>
      <p:pic>
        <p:nvPicPr>
          <p:cNvPr id="27" name="Picture 26" descr="Text&#10;&#10;Description automatically generated">
            <a:extLst>
              <a:ext uri="{FF2B5EF4-FFF2-40B4-BE49-F238E27FC236}">
                <a16:creationId xmlns:a16="http://schemas.microsoft.com/office/drawing/2014/main" id="{E2D22F4A-5000-4C41-8359-A8D534206E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1477" y="1979979"/>
            <a:ext cx="4290578" cy="308720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9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53" presetClass="entr" presetSubtype="16"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par>
                                <p:cTn id="52" presetID="53" presetClass="entr" presetSubtype="16" fill="hold" nodeType="with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p:cTn id="54" dur="500" fill="hold"/>
                                        <p:tgtEl>
                                          <p:spTgt spid="3"/>
                                        </p:tgtEl>
                                        <p:attrNameLst>
                                          <p:attrName>ppt_w</p:attrName>
                                        </p:attrNameLst>
                                      </p:cBhvr>
                                      <p:tavLst>
                                        <p:tav tm="0">
                                          <p:val>
                                            <p:fltVal val="0"/>
                                          </p:val>
                                        </p:tav>
                                        <p:tav tm="100000">
                                          <p:val>
                                            <p:strVal val="#ppt_w"/>
                                          </p:val>
                                        </p:tav>
                                      </p:tavLst>
                                    </p:anim>
                                    <p:anim calcmode="lin" valueType="num">
                                      <p:cBhvr>
                                        <p:cTn id="55" dur="500" fill="hold"/>
                                        <p:tgtEl>
                                          <p:spTgt spid="3"/>
                                        </p:tgtEl>
                                        <p:attrNameLst>
                                          <p:attrName>ppt_h</p:attrName>
                                        </p:attrNameLst>
                                      </p:cBhvr>
                                      <p:tavLst>
                                        <p:tav tm="0">
                                          <p:val>
                                            <p:fltVal val="0"/>
                                          </p:val>
                                        </p:tav>
                                        <p:tav tm="100000">
                                          <p:val>
                                            <p:strVal val="#ppt_h"/>
                                          </p:val>
                                        </p:tav>
                                      </p:tavLst>
                                    </p:anim>
                                    <p:animEffect transition="in" filter="fade">
                                      <p:cBhvr>
                                        <p:cTn id="5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Looking After My </a:t>
            </a:r>
            <a:br>
              <a:rPr lang="en-GB" dirty="0"/>
            </a:br>
            <a:r>
              <a:rPr lang="en-GB" dirty="0"/>
              <a:t>Digital Wellbeing</a:t>
            </a:r>
            <a:endParaRPr lang="en-GB" dirty="0">
              <a:latin typeface="Twinkl" pitchFamily="2" charset="0"/>
            </a:endParaRPr>
          </a:p>
        </p:txBody>
      </p:sp>
      <p:sp>
        <p:nvSpPr>
          <p:cNvPr id="3" name="Rectangle 2">
            <a:extLst>
              <a:ext uri="{FF2B5EF4-FFF2-40B4-BE49-F238E27FC236}">
                <a16:creationId xmlns:a16="http://schemas.microsoft.com/office/drawing/2014/main" id="{FD5D10CC-ACBE-E04F-99B9-49116598084A}"/>
              </a:ext>
            </a:extLst>
          </p:cNvPr>
          <p:cNvSpPr/>
          <p:nvPr/>
        </p:nvSpPr>
        <p:spPr>
          <a:xfrm>
            <a:off x="5004048" y="1962685"/>
            <a:ext cx="3528392" cy="1200329"/>
          </a:xfrm>
          <a:prstGeom prst="rect">
            <a:avLst/>
          </a:prstGeom>
        </p:spPr>
        <p:txBody>
          <a:bodyPr wrap="square">
            <a:spAutoFit/>
          </a:bodyPr>
          <a:lstStyle/>
          <a:p>
            <a:r>
              <a:rPr lang="en-US" dirty="0"/>
              <a:t>Sit quietly and think about your answer to this question. Then, if you feel happy to, share your thoughts with the class.</a:t>
            </a:r>
          </a:p>
        </p:txBody>
      </p:sp>
      <p:sp>
        <p:nvSpPr>
          <p:cNvPr id="4" name="Pentagon 3">
            <a:extLst>
              <a:ext uri="{FF2B5EF4-FFF2-40B4-BE49-F238E27FC236}">
                <a16:creationId xmlns:a16="http://schemas.microsoft.com/office/drawing/2014/main" id="{E22A68A4-4050-234A-9647-821AE5FDCA52}"/>
              </a:ext>
            </a:extLst>
          </p:cNvPr>
          <p:cNvSpPr/>
          <p:nvPr/>
        </p:nvSpPr>
        <p:spPr>
          <a:xfrm>
            <a:off x="474003" y="1950440"/>
            <a:ext cx="4402834" cy="1152128"/>
          </a:xfrm>
          <a:prstGeom prst="homePlat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What steps are you going to take to develop positive digital wellbeing and</a:t>
            </a:r>
          </a:p>
          <a:p>
            <a:pPr algn="ctr"/>
            <a:r>
              <a:rPr lang="en-US" dirty="0"/>
              <a:t>have a healthy digital life?</a:t>
            </a:r>
          </a:p>
          <a:p>
            <a:pPr algn="ctr"/>
            <a:endParaRPr lang="en-US" dirty="0"/>
          </a:p>
        </p:txBody>
      </p:sp>
      <p:sp>
        <p:nvSpPr>
          <p:cNvPr id="5" name="Rectangle 4">
            <a:extLst>
              <a:ext uri="{FF2B5EF4-FFF2-40B4-BE49-F238E27FC236}">
                <a16:creationId xmlns:a16="http://schemas.microsoft.com/office/drawing/2014/main" id="{55DA4B58-B846-7048-A8F5-141677C96F38}"/>
              </a:ext>
            </a:extLst>
          </p:cNvPr>
          <p:cNvSpPr/>
          <p:nvPr/>
        </p:nvSpPr>
        <p:spPr>
          <a:xfrm>
            <a:off x="755576" y="3758327"/>
            <a:ext cx="7632848" cy="9943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Remember, if anything about being online is worrying or frightening you, it is important to talk to an adult you trust - tell them what is happening and ask for help.</a:t>
            </a:r>
          </a:p>
        </p:txBody>
      </p:sp>
      <p:sp>
        <p:nvSpPr>
          <p:cNvPr id="6" name="Rectangle 5">
            <a:extLst>
              <a:ext uri="{FF2B5EF4-FFF2-40B4-BE49-F238E27FC236}">
                <a16:creationId xmlns:a16="http://schemas.microsoft.com/office/drawing/2014/main" id="{071AA32A-093F-2E42-BB1A-37A1BE7AAFDC}"/>
              </a:ext>
            </a:extLst>
          </p:cNvPr>
          <p:cNvSpPr/>
          <p:nvPr/>
        </p:nvSpPr>
        <p:spPr>
          <a:xfrm>
            <a:off x="755576" y="4941168"/>
            <a:ext cx="7632848" cy="8016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Let’s do all we can to have a healthy digital life, look after our digital</a:t>
            </a:r>
          </a:p>
          <a:p>
            <a:pPr algn="ctr"/>
            <a:r>
              <a:rPr lang="en-US" dirty="0"/>
              <a:t>wellbeing and the digital wellbeing of others too!</a:t>
            </a:r>
          </a:p>
        </p:txBody>
      </p:sp>
      <p:pic>
        <p:nvPicPr>
          <p:cNvPr id="7" name="Individual Work">
            <a:extLst>
              <a:ext uri="{FF2B5EF4-FFF2-40B4-BE49-F238E27FC236}">
                <a16:creationId xmlns:a16="http://schemas.microsoft.com/office/drawing/2014/main" id="{B1B2BBFD-1DB1-B340-B11A-250CE9EF62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0000" y="543600"/>
            <a:ext cx="864000" cy="864000"/>
          </a:xfrm>
          <a:prstGeom prst="rect">
            <a:avLst/>
          </a:prstGeom>
        </p:spPr>
      </p:pic>
    </p:spTree>
    <p:extLst>
      <p:ext uri="{BB962C8B-B14F-4D97-AF65-F5344CB8AC3E}">
        <p14:creationId xmlns:p14="http://schemas.microsoft.com/office/powerpoint/2010/main" val="405322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 Healthy Digital Life</a:t>
            </a:r>
            <a:endParaRPr lang="en-GB" dirty="0">
              <a:latin typeface="Twinkl" pitchFamily="2" charset="0"/>
            </a:endParaRPr>
          </a:p>
        </p:txBody>
      </p:sp>
      <p:pic>
        <p:nvPicPr>
          <p:cNvPr id="3" name="Individual Work">
            <a:extLst>
              <a:ext uri="{FF2B5EF4-FFF2-40B4-BE49-F238E27FC236}">
                <a16:creationId xmlns:a16="http://schemas.microsoft.com/office/drawing/2014/main" id="{60BAA1AA-CD30-8B47-8C27-E26EED8F97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0000" y="543600"/>
            <a:ext cx="864000" cy="864000"/>
          </a:xfrm>
          <a:prstGeom prst="rect">
            <a:avLst/>
          </a:prstGeom>
        </p:spPr>
      </p:pic>
      <p:sp>
        <p:nvSpPr>
          <p:cNvPr id="4" name="Round Diagonal Corner of Rectangle 3">
            <a:extLst>
              <a:ext uri="{FF2B5EF4-FFF2-40B4-BE49-F238E27FC236}">
                <a16:creationId xmlns:a16="http://schemas.microsoft.com/office/drawing/2014/main" id="{BC3F909C-B273-3040-9705-43DAF38C2BDA}"/>
              </a:ext>
            </a:extLst>
          </p:cNvPr>
          <p:cNvSpPr/>
          <p:nvPr/>
        </p:nvSpPr>
        <p:spPr>
          <a:xfrm>
            <a:off x="714398" y="1406930"/>
            <a:ext cx="7705673" cy="720080"/>
          </a:xfrm>
          <a:prstGeom prst="round2Diag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 is important we use the Internet and other digital technology positively and in a way that does not harm our health and wellbeing.</a:t>
            </a:r>
          </a:p>
        </p:txBody>
      </p:sp>
      <p:sp>
        <p:nvSpPr>
          <p:cNvPr id="5" name="Round Diagonal Corner of Rectangle 4">
            <a:extLst>
              <a:ext uri="{FF2B5EF4-FFF2-40B4-BE49-F238E27FC236}">
                <a16:creationId xmlns:a16="http://schemas.microsoft.com/office/drawing/2014/main" id="{CC4D7C02-CB1F-E644-B7CC-DABF2F764650}"/>
              </a:ext>
            </a:extLst>
          </p:cNvPr>
          <p:cNvSpPr/>
          <p:nvPr/>
        </p:nvSpPr>
        <p:spPr>
          <a:xfrm>
            <a:off x="713173" y="2263742"/>
            <a:ext cx="4886083" cy="1848725"/>
          </a:xfrm>
          <a:prstGeom prst="round2Diag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 groups you are going to write your own story or poem based on digital wellbeing, and </a:t>
            </a:r>
            <a:r>
              <a:rPr lang="en-GB" dirty="0"/>
              <a:t>how can we help people to understand about living a balanced digital life? </a:t>
            </a:r>
            <a:endParaRPr lang="en-US" dirty="0"/>
          </a:p>
        </p:txBody>
      </p:sp>
      <p:sp>
        <p:nvSpPr>
          <p:cNvPr id="8" name="TextBox 7">
            <a:extLst>
              <a:ext uri="{FF2B5EF4-FFF2-40B4-BE49-F238E27FC236}">
                <a16:creationId xmlns:a16="http://schemas.microsoft.com/office/drawing/2014/main" id="{F74C2B78-4024-9147-A09D-FE2875CEDDD6}"/>
              </a:ext>
            </a:extLst>
          </p:cNvPr>
          <p:cNvSpPr txBox="1"/>
          <p:nvPr/>
        </p:nvSpPr>
        <p:spPr>
          <a:xfrm>
            <a:off x="713173" y="4221088"/>
            <a:ext cx="1770595" cy="369332"/>
          </a:xfrm>
          <a:prstGeom prst="rect">
            <a:avLst/>
          </a:prstGeom>
          <a:noFill/>
        </p:spPr>
        <p:txBody>
          <a:bodyPr wrap="square" rtlCol="0">
            <a:spAutoFit/>
          </a:bodyPr>
          <a:lstStyle/>
          <a:p>
            <a:r>
              <a:rPr lang="en-US" u="sng" dirty="0"/>
              <a:t>Word Bank</a:t>
            </a:r>
          </a:p>
        </p:txBody>
      </p:sp>
      <p:sp>
        <p:nvSpPr>
          <p:cNvPr id="9" name="Rectangle 8">
            <a:extLst>
              <a:ext uri="{FF2B5EF4-FFF2-40B4-BE49-F238E27FC236}">
                <a16:creationId xmlns:a16="http://schemas.microsoft.com/office/drawing/2014/main" id="{1478696E-70F2-8B49-B3E7-5A0F7752233F}"/>
              </a:ext>
            </a:extLst>
          </p:cNvPr>
          <p:cNvSpPr/>
          <p:nvPr/>
        </p:nvSpPr>
        <p:spPr>
          <a:xfrm>
            <a:off x="707159" y="4573907"/>
            <a:ext cx="4572000" cy="1754326"/>
          </a:xfrm>
          <a:prstGeom prst="rect">
            <a:avLst/>
          </a:prstGeom>
        </p:spPr>
        <p:txBody>
          <a:bodyPr>
            <a:spAutoFit/>
          </a:bodyPr>
          <a:lstStyle/>
          <a:p>
            <a:r>
              <a:rPr lang="en-US" dirty="0"/>
              <a:t>online, negative, privacy, Internet,</a:t>
            </a:r>
          </a:p>
          <a:p>
            <a:r>
              <a:rPr lang="en-US" dirty="0"/>
              <a:t>activities, honest, balance, trusted adult,</a:t>
            </a:r>
          </a:p>
          <a:p>
            <a:r>
              <a:rPr lang="en-US" dirty="0"/>
              <a:t>Internet safety, time management,</a:t>
            </a:r>
          </a:p>
          <a:p>
            <a:r>
              <a:rPr lang="en-US" dirty="0"/>
              <a:t>kindness, happy, digital wellbeing, respect,</a:t>
            </a:r>
          </a:p>
          <a:p>
            <a:r>
              <a:rPr lang="en-US" dirty="0"/>
              <a:t>mental health, age-appropriate, positive,</a:t>
            </a:r>
          </a:p>
          <a:p>
            <a:r>
              <a:rPr lang="en-US" dirty="0"/>
              <a:t>screen time</a:t>
            </a:r>
          </a:p>
        </p:txBody>
      </p:sp>
      <p:sp>
        <p:nvSpPr>
          <p:cNvPr id="12" name="Round Diagonal Corner of Rectangle 4">
            <a:extLst>
              <a:ext uri="{FF2B5EF4-FFF2-40B4-BE49-F238E27FC236}">
                <a16:creationId xmlns:a16="http://schemas.microsoft.com/office/drawing/2014/main" id="{CAA268EB-0B05-4CDF-929B-BD0EA17CDE6B}"/>
              </a:ext>
            </a:extLst>
          </p:cNvPr>
          <p:cNvSpPr/>
          <p:nvPr/>
        </p:nvSpPr>
        <p:spPr>
          <a:xfrm>
            <a:off x="5966666" y="2242085"/>
            <a:ext cx="2443041" cy="3966286"/>
          </a:xfrm>
          <a:prstGeom prst="round2Diag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Once you have planned your story or poem, you are going to type it up on the computer and digitally illustrate it. </a:t>
            </a:r>
          </a:p>
        </p:txBody>
      </p:sp>
    </p:spTree>
    <p:extLst>
      <p:ext uri="{BB962C8B-B14F-4D97-AF65-F5344CB8AC3E}">
        <p14:creationId xmlns:p14="http://schemas.microsoft.com/office/powerpoint/2010/main" val="93881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F9D6D-916A-4846-AA67-055F5CC649C0}"/>
              </a:ext>
            </a:extLst>
          </p:cNvPr>
          <p:cNvSpPr>
            <a:spLocks noGrp="1"/>
          </p:cNvSpPr>
          <p:nvPr>
            <p:ph type="title"/>
          </p:nvPr>
        </p:nvSpPr>
        <p:spPr>
          <a:xfrm>
            <a:off x="457198" y="478894"/>
            <a:ext cx="8220075" cy="4462273"/>
          </a:xfrm>
        </p:spPr>
        <p:txBody>
          <a:bodyPr/>
          <a:lstStyle/>
          <a:p>
            <a:r>
              <a:rPr lang="en-GB" sz="6600" dirty="0"/>
              <a:t>Digital Wellbeing</a:t>
            </a:r>
          </a:p>
        </p:txBody>
      </p:sp>
    </p:spTree>
    <p:extLst>
      <p:ext uri="{BB962C8B-B14F-4D97-AF65-F5344CB8AC3E}">
        <p14:creationId xmlns:p14="http://schemas.microsoft.com/office/powerpoint/2010/main" val="2651845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oom, bedroom, bed&#10;&#10;Description automatically generated">
            <a:extLst>
              <a:ext uri="{FF2B5EF4-FFF2-40B4-BE49-F238E27FC236}">
                <a16:creationId xmlns:a16="http://schemas.microsoft.com/office/drawing/2014/main" id="{E67A7949-7BA3-4D24-BA40-A410830258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96068"/>
            <a:ext cx="9144000" cy="6465864"/>
          </a:xfrm>
          <a:prstGeom prst="rect">
            <a:avLst/>
          </a:prstGeom>
        </p:spPr>
      </p:pic>
      <p:pic>
        <p:nvPicPr>
          <p:cNvPr id="7" name="frame" descr="A picture containing text&#10;&#10;Description automatically generated">
            <a:extLst>
              <a:ext uri="{FF2B5EF4-FFF2-40B4-BE49-F238E27FC236}">
                <a16:creationId xmlns:a16="http://schemas.microsoft.com/office/drawing/2014/main" id="{B74BFC17-A111-44E7-8DB1-3931376200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40000" y="543600"/>
            <a:ext cx="864000" cy="864000"/>
          </a:xfrm>
          <a:prstGeom prst="rect">
            <a:avLst/>
          </a:prstGeom>
        </p:spPr>
      </p:pic>
      <p:pic>
        <p:nvPicPr>
          <p:cNvPr id="9" name="Picture 8" descr="A picture containing doll, drawing&#10;&#10;Description automatically generated">
            <a:extLst>
              <a:ext uri="{FF2B5EF4-FFF2-40B4-BE49-F238E27FC236}">
                <a16:creationId xmlns:a16="http://schemas.microsoft.com/office/drawing/2014/main" id="{EAA92652-51C4-4F1A-8A4F-4694535BEE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568" y="2674646"/>
            <a:ext cx="1910939" cy="4808728"/>
          </a:xfrm>
          <a:prstGeom prst="rect">
            <a:avLst/>
          </a:prstGeom>
        </p:spPr>
      </p:pic>
      <p:pic>
        <p:nvPicPr>
          <p:cNvPr id="13" name="Picture 12" descr="A close up of a logo&#10;&#10;Description automatically generated">
            <a:extLst>
              <a:ext uri="{FF2B5EF4-FFF2-40B4-BE49-F238E27FC236}">
                <a16:creationId xmlns:a16="http://schemas.microsoft.com/office/drawing/2014/main" id="{187A8A89-318A-4C28-A136-4EC70BA30D9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84465" y="2674646"/>
            <a:ext cx="1542323" cy="4910256"/>
          </a:xfrm>
          <a:prstGeom prst="rect">
            <a:avLst/>
          </a:prstGeom>
        </p:spPr>
      </p:pic>
      <p:sp>
        <p:nvSpPr>
          <p:cNvPr id="14" name="Speech Bubble: Rectangle with Corners Rounded 13">
            <a:extLst>
              <a:ext uri="{FF2B5EF4-FFF2-40B4-BE49-F238E27FC236}">
                <a16:creationId xmlns:a16="http://schemas.microsoft.com/office/drawing/2014/main" id="{7A561379-8C19-4D8D-BE7D-4B885F71C135}"/>
              </a:ext>
            </a:extLst>
          </p:cNvPr>
          <p:cNvSpPr/>
          <p:nvPr/>
        </p:nvSpPr>
        <p:spPr>
          <a:xfrm>
            <a:off x="877620" y="1233416"/>
            <a:ext cx="2356899" cy="1073672"/>
          </a:xfrm>
          <a:prstGeom prst="wedgeRoundRectCallou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much screen time is healthy?</a:t>
            </a:r>
          </a:p>
        </p:txBody>
      </p:sp>
      <p:sp>
        <p:nvSpPr>
          <p:cNvPr id="15" name="Speech Bubble: Rectangle with Corners Rounded 14">
            <a:extLst>
              <a:ext uri="{FF2B5EF4-FFF2-40B4-BE49-F238E27FC236}">
                <a16:creationId xmlns:a16="http://schemas.microsoft.com/office/drawing/2014/main" id="{47A4A3E5-FB6E-4FD3-B0BD-F434AEE0B685}"/>
              </a:ext>
            </a:extLst>
          </p:cNvPr>
          <p:cNvSpPr/>
          <p:nvPr/>
        </p:nvSpPr>
        <p:spPr>
          <a:xfrm>
            <a:off x="3774519" y="975600"/>
            <a:ext cx="3605793" cy="1589304"/>
          </a:xfrm>
          <a:prstGeom prst="wedgeRoundRectCallout">
            <a:avLst>
              <a:gd name="adj1" fmla="val 27792"/>
              <a:gd name="adj2" fmla="val 65667"/>
              <a:gd name="adj3" fmla="val 16667"/>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can I make sure I do a range of activities, both offline and online, to keep my mind and body healthy?</a:t>
            </a:r>
          </a:p>
        </p:txBody>
      </p:sp>
    </p:spTree>
    <p:extLst>
      <p:ext uri="{BB962C8B-B14F-4D97-AF65-F5344CB8AC3E}">
        <p14:creationId xmlns:p14="http://schemas.microsoft.com/office/powerpoint/2010/main" val="429350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6E75B0-0816-4BCE-BD19-4CF645F11AF0}"/>
              </a:ext>
            </a:extLst>
          </p:cNvPr>
          <p:cNvSpPr/>
          <p:nvPr/>
        </p:nvSpPr>
        <p:spPr>
          <a:xfrm>
            <a:off x="323528" y="5551478"/>
            <a:ext cx="8467770" cy="75724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spc="-20" dirty="0">
                <a:solidFill>
                  <a:schemeClr val="tx1"/>
                </a:solidFill>
              </a:rPr>
              <a:t>But it is important to remember how to balance our time on the Internet with other activities. This way we can make sure our mind and body stay healthy and happy.</a:t>
            </a:r>
          </a:p>
        </p:txBody>
      </p:sp>
      <p:pic>
        <p:nvPicPr>
          <p:cNvPr id="19" name="frame" descr="A picture containing text&#10;&#10;Description automatically generated">
            <a:extLst>
              <a:ext uri="{FF2B5EF4-FFF2-40B4-BE49-F238E27FC236}">
                <a16:creationId xmlns:a16="http://schemas.microsoft.com/office/drawing/2014/main" id="{6C2BC36F-A56D-410B-BE2B-2D0746FCE20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dirty="0">
                <a:latin typeface="Twinkl" pitchFamily="2" charset="0"/>
              </a:rPr>
              <a:t>A Healthy Balance</a:t>
            </a:r>
          </a:p>
        </p:txBody>
      </p:sp>
      <p:sp>
        <p:nvSpPr>
          <p:cNvPr id="3" name="TextBox 2">
            <a:extLst>
              <a:ext uri="{FF2B5EF4-FFF2-40B4-BE49-F238E27FC236}">
                <a16:creationId xmlns:a16="http://schemas.microsoft.com/office/drawing/2014/main" id="{97C8D64B-0A09-4440-8B7E-AA2B69D307FF}"/>
              </a:ext>
            </a:extLst>
          </p:cNvPr>
          <p:cNvSpPr txBox="1"/>
          <p:nvPr/>
        </p:nvSpPr>
        <p:spPr>
          <a:xfrm>
            <a:off x="755650" y="1340768"/>
            <a:ext cx="7632700" cy="369332"/>
          </a:xfrm>
          <a:prstGeom prst="rect">
            <a:avLst/>
          </a:prstGeom>
          <a:noFill/>
        </p:spPr>
        <p:txBody>
          <a:bodyPr wrap="square" rtlCol="0">
            <a:spAutoFit/>
          </a:bodyPr>
          <a:lstStyle/>
          <a:p>
            <a:pPr algn="ctr"/>
            <a:r>
              <a:rPr lang="en-GB" dirty="0"/>
              <a:t>There are lots of ways we can use the Internet.</a:t>
            </a:r>
          </a:p>
        </p:txBody>
      </p:sp>
      <p:pic>
        <p:nvPicPr>
          <p:cNvPr id="5" name="Whole Class">
            <a:extLst>
              <a:ext uri="{FF2B5EF4-FFF2-40B4-BE49-F238E27FC236}">
                <a16:creationId xmlns:a16="http://schemas.microsoft.com/office/drawing/2014/main" id="{3C1560DA-CBCB-45C2-B9BE-4C368F77E6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
        <p:nvSpPr>
          <p:cNvPr id="7" name="Rectangle: Rounded Corners 6">
            <a:extLst>
              <a:ext uri="{FF2B5EF4-FFF2-40B4-BE49-F238E27FC236}">
                <a16:creationId xmlns:a16="http://schemas.microsoft.com/office/drawing/2014/main" id="{EA7152D2-537E-4346-A7BF-F3B866813B00}"/>
              </a:ext>
            </a:extLst>
          </p:cNvPr>
          <p:cNvSpPr/>
          <p:nvPr/>
        </p:nvSpPr>
        <p:spPr>
          <a:xfrm>
            <a:off x="755650" y="1916832"/>
            <a:ext cx="4032374" cy="57606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GB" dirty="0"/>
              <a:t>We can use it to find information.</a:t>
            </a:r>
          </a:p>
        </p:txBody>
      </p:sp>
      <p:sp>
        <p:nvSpPr>
          <p:cNvPr id="8" name="Rectangle: Rounded Corners 7">
            <a:extLst>
              <a:ext uri="{FF2B5EF4-FFF2-40B4-BE49-F238E27FC236}">
                <a16:creationId xmlns:a16="http://schemas.microsoft.com/office/drawing/2014/main" id="{207005A1-D312-45EB-875E-BB259E0CEB5C}"/>
              </a:ext>
            </a:extLst>
          </p:cNvPr>
          <p:cNvSpPr/>
          <p:nvPr/>
        </p:nvSpPr>
        <p:spPr>
          <a:xfrm>
            <a:off x="755650" y="2555612"/>
            <a:ext cx="4032374" cy="57606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GB" dirty="0"/>
              <a:t>We can use it to send messages.</a:t>
            </a:r>
          </a:p>
        </p:txBody>
      </p:sp>
      <p:sp>
        <p:nvSpPr>
          <p:cNvPr id="9" name="Rectangle: Rounded Corners 8">
            <a:extLst>
              <a:ext uri="{FF2B5EF4-FFF2-40B4-BE49-F238E27FC236}">
                <a16:creationId xmlns:a16="http://schemas.microsoft.com/office/drawing/2014/main" id="{1A44F70B-FACD-49BF-B0A6-09866092C7FF}"/>
              </a:ext>
            </a:extLst>
          </p:cNvPr>
          <p:cNvSpPr/>
          <p:nvPr/>
        </p:nvSpPr>
        <p:spPr>
          <a:xfrm>
            <a:off x="755650" y="3194392"/>
            <a:ext cx="4032374" cy="57606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GB" dirty="0"/>
              <a:t>We can use it to play games.</a:t>
            </a:r>
          </a:p>
        </p:txBody>
      </p:sp>
      <p:sp>
        <p:nvSpPr>
          <p:cNvPr id="10" name="Rectangle: Rounded Corners 9">
            <a:extLst>
              <a:ext uri="{FF2B5EF4-FFF2-40B4-BE49-F238E27FC236}">
                <a16:creationId xmlns:a16="http://schemas.microsoft.com/office/drawing/2014/main" id="{B9640826-F2EF-4F63-80D1-F4C3209E706F}"/>
              </a:ext>
            </a:extLst>
          </p:cNvPr>
          <p:cNvSpPr/>
          <p:nvPr/>
        </p:nvSpPr>
        <p:spPr>
          <a:xfrm>
            <a:off x="755650" y="3833172"/>
            <a:ext cx="4032374" cy="57606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GB" dirty="0"/>
              <a:t>We can use it for our learning.</a:t>
            </a:r>
          </a:p>
        </p:txBody>
      </p:sp>
      <p:sp>
        <p:nvSpPr>
          <p:cNvPr id="11" name="Rectangle: Rounded Corners 10">
            <a:extLst>
              <a:ext uri="{FF2B5EF4-FFF2-40B4-BE49-F238E27FC236}">
                <a16:creationId xmlns:a16="http://schemas.microsoft.com/office/drawing/2014/main" id="{B6CB5529-075C-4CFD-B8F5-8453A028B93F}"/>
              </a:ext>
            </a:extLst>
          </p:cNvPr>
          <p:cNvSpPr/>
          <p:nvPr/>
        </p:nvSpPr>
        <p:spPr>
          <a:xfrm>
            <a:off x="755650" y="4471952"/>
            <a:ext cx="4032374" cy="75724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GB" dirty="0"/>
              <a:t>We can use it to keep in touch </a:t>
            </a:r>
            <a:br>
              <a:rPr lang="en-GB" dirty="0"/>
            </a:br>
            <a:r>
              <a:rPr lang="en-GB" dirty="0"/>
              <a:t>with friends and family.</a:t>
            </a:r>
          </a:p>
        </p:txBody>
      </p:sp>
      <p:sp>
        <p:nvSpPr>
          <p:cNvPr id="6" name="Rectangle: Rounded Corners 5">
            <a:extLst>
              <a:ext uri="{FF2B5EF4-FFF2-40B4-BE49-F238E27FC236}">
                <a16:creationId xmlns:a16="http://schemas.microsoft.com/office/drawing/2014/main" id="{D222FF34-8775-4FA9-B648-C0BE51C683C3}"/>
              </a:ext>
            </a:extLst>
          </p:cNvPr>
          <p:cNvSpPr/>
          <p:nvPr/>
        </p:nvSpPr>
        <p:spPr>
          <a:xfrm>
            <a:off x="4572000" y="1844826"/>
            <a:ext cx="3816350" cy="3469754"/>
          </a:xfrm>
          <a:prstGeom prst="roundRect">
            <a:avLst>
              <a:gd name="adj" fmla="val 11176"/>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A picture containing computer&#10;&#10;Description automatically generated">
            <a:extLst>
              <a:ext uri="{FF2B5EF4-FFF2-40B4-BE49-F238E27FC236}">
                <a16:creationId xmlns:a16="http://schemas.microsoft.com/office/drawing/2014/main" id="{336EF000-50B6-4D42-9E9A-24FB4620CD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88024" y="2027766"/>
            <a:ext cx="3330186" cy="3200268"/>
          </a:xfrm>
          <a:prstGeom prst="rect">
            <a:avLst/>
          </a:prstGeom>
        </p:spPr>
      </p:pic>
      <p:pic>
        <p:nvPicPr>
          <p:cNvPr id="15" name="Picture 14">
            <a:extLst>
              <a:ext uri="{FF2B5EF4-FFF2-40B4-BE49-F238E27FC236}">
                <a16:creationId xmlns:a16="http://schemas.microsoft.com/office/drawing/2014/main" id="{FC01ACD7-50BD-48E2-9B20-895F96A148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2"/>
          <a:stretch/>
        </p:blipFill>
        <p:spPr>
          <a:xfrm>
            <a:off x="5724128" y="2011952"/>
            <a:ext cx="1692209" cy="3273442"/>
          </a:xfrm>
          <a:prstGeom prst="rect">
            <a:avLst/>
          </a:prstGeom>
        </p:spPr>
      </p:pic>
      <p:pic>
        <p:nvPicPr>
          <p:cNvPr id="16" name="Picture 15">
            <a:extLst>
              <a:ext uri="{FF2B5EF4-FFF2-40B4-BE49-F238E27FC236}">
                <a16:creationId xmlns:a16="http://schemas.microsoft.com/office/drawing/2014/main" id="{DDA76B55-1522-46D8-9DB1-D1FA16F700A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40" r="-1309"/>
          <a:stretch/>
        </p:blipFill>
        <p:spPr>
          <a:xfrm>
            <a:off x="4838225" y="2026600"/>
            <a:ext cx="3330186" cy="3153923"/>
          </a:xfrm>
          <a:prstGeom prst="rect">
            <a:avLst/>
          </a:prstGeom>
        </p:spPr>
      </p:pic>
      <p:pic>
        <p:nvPicPr>
          <p:cNvPr id="17" name="Picture 16">
            <a:extLst>
              <a:ext uri="{FF2B5EF4-FFF2-40B4-BE49-F238E27FC236}">
                <a16:creationId xmlns:a16="http://schemas.microsoft.com/office/drawing/2014/main" id="{41F25668-2C2C-4F1C-AD4E-8D2B7B5B5A5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356" t="-19493" r="-571" b="-6505"/>
          <a:stretch/>
        </p:blipFill>
        <p:spPr>
          <a:xfrm>
            <a:off x="4644008" y="1988840"/>
            <a:ext cx="3698130" cy="3153923"/>
          </a:xfrm>
          <a:prstGeom prst="rect">
            <a:avLst/>
          </a:prstGeom>
        </p:spPr>
      </p:pic>
      <p:pic>
        <p:nvPicPr>
          <p:cNvPr id="20" name="Picture 19">
            <a:extLst>
              <a:ext uri="{FF2B5EF4-FFF2-40B4-BE49-F238E27FC236}">
                <a16:creationId xmlns:a16="http://schemas.microsoft.com/office/drawing/2014/main" id="{B27CE15E-6DAB-4C05-8773-E168A0C63A0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742" r="-2361" b="-1964"/>
          <a:stretch/>
        </p:blipFill>
        <p:spPr>
          <a:xfrm>
            <a:off x="5210015" y="1923214"/>
            <a:ext cx="2756344" cy="3286814"/>
          </a:xfrm>
          <a:prstGeom prst="rect">
            <a:avLst/>
          </a:prstGeom>
        </p:spPr>
      </p:pic>
    </p:spTree>
    <p:extLst>
      <p:ext uri="{BB962C8B-B14F-4D97-AF65-F5344CB8AC3E}">
        <p14:creationId xmlns:p14="http://schemas.microsoft.com/office/powerpoint/2010/main" val="366880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10" presetClass="exit" presetSubtype="0" fill="hold" nodeType="with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par>
                                <p:cTn id="37" presetID="10" presetClass="exit" presetSubtype="0" fill="hold" nodeType="withEffect">
                                  <p:stCondLst>
                                    <p:cond delay="0"/>
                                  </p:stCondLst>
                                  <p:childTnLst>
                                    <p:animEffect transition="out" filter="fade">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par>
                                <p:cTn id="49" presetID="10" presetClass="exit" presetSubtype="0" fill="hold" nodeType="withEffect">
                                  <p:stCondLst>
                                    <p:cond delay="0"/>
                                  </p:stCondLst>
                                  <p:childTnLst>
                                    <p:animEffect transition="out" filter="fade">
                                      <p:cBhvr>
                                        <p:cTn id="50" dur="500"/>
                                        <p:tgtEl>
                                          <p:spTgt spid="16"/>
                                        </p:tgtEl>
                                      </p:cBhvr>
                                    </p:animEffect>
                                    <p:set>
                                      <p:cBhvr>
                                        <p:cTn id="51" dur="1" fill="hold">
                                          <p:stCondLst>
                                            <p:cond delay="499"/>
                                          </p:stCondLst>
                                        </p:cTn>
                                        <p:tgtEl>
                                          <p:spTgt spid="16"/>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left)">
                                      <p:cBhvr>
                                        <p:cTn id="60" dur="500"/>
                                        <p:tgtEl>
                                          <p:spTgt spid="11"/>
                                        </p:tgtEl>
                                      </p:cBhvr>
                                    </p:animEffect>
                                  </p:childTnLst>
                                </p:cTn>
                              </p:par>
                              <p:par>
                                <p:cTn id="61" presetID="10" presetClass="exit" presetSubtype="0" fill="hold" nodeType="withEffect">
                                  <p:stCondLst>
                                    <p:cond delay="0"/>
                                  </p:stCondLst>
                                  <p:childTnLst>
                                    <p:animEffect transition="out" filter="fade">
                                      <p:cBhvr>
                                        <p:cTn id="62" dur="500"/>
                                        <p:tgtEl>
                                          <p:spTgt spid="17"/>
                                        </p:tgtEl>
                                      </p:cBhvr>
                                    </p:animEffect>
                                    <p:set>
                                      <p:cBhvr>
                                        <p:cTn id="63" dur="1" fill="hold">
                                          <p:stCondLst>
                                            <p:cond delay="499"/>
                                          </p:stCondLst>
                                        </p:cTn>
                                        <p:tgtEl>
                                          <p:spTgt spid="17"/>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left)">
                                      <p:cBhvr>
                                        <p:cTn id="7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P spid="7" grpId="0" animBg="1"/>
      <p:bldP spid="8" grpId="0" animBg="1"/>
      <p:bldP spid="9" grpId="0" animBg="1"/>
      <p:bldP spid="10" grpId="0" animBg="1"/>
      <p:bldP spid="11"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2262C617-3230-4241-BB75-AE7860D5BA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96068"/>
            <a:ext cx="9144000" cy="6465864"/>
          </a:xfrm>
          <a:prstGeom prst="rect">
            <a:avLst/>
          </a:prstGeom>
        </p:spPr>
      </p:pic>
      <p:sp>
        <p:nvSpPr>
          <p:cNvPr id="12" name="Rectangle: Rounded Corners 11">
            <a:extLst>
              <a:ext uri="{FF2B5EF4-FFF2-40B4-BE49-F238E27FC236}">
                <a16:creationId xmlns:a16="http://schemas.microsoft.com/office/drawing/2014/main" id="{B29BD81F-CEE1-42AD-B95B-F29A6BDB631B}"/>
              </a:ext>
            </a:extLst>
          </p:cNvPr>
          <p:cNvSpPr/>
          <p:nvPr/>
        </p:nvSpPr>
        <p:spPr>
          <a:xfrm>
            <a:off x="251520" y="1978092"/>
            <a:ext cx="4104456" cy="994306"/>
          </a:xfrm>
          <a:prstGeom prst="roundRect">
            <a:avLst/>
          </a:prstGeom>
          <a:solidFill>
            <a:schemeClr val="accent3">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88000" rIns="144000" rtlCol="0" anchor="ctr"/>
          <a:lstStyle/>
          <a:p>
            <a:pPr algn="ctr"/>
            <a:r>
              <a:rPr lang="en-GB" dirty="0">
                <a:solidFill>
                  <a:schemeClr val="tx1"/>
                </a:solidFill>
              </a:rPr>
              <a:t>We need to remember that looking at screens for too long can affect how we think, feel and behave.</a:t>
            </a:r>
          </a:p>
        </p:txBody>
      </p:sp>
      <p:sp>
        <p:nvSpPr>
          <p:cNvPr id="13" name="Rectangle: Rounded Corners 12">
            <a:extLst>
              <a:ext uri="{FF2B5EF4-FFF2-40B4-BE49-F238E27FC236}">
                <a16:creationId xmlns:a16="http://schemas.microsoft.com/office/drawing/2014/main" id="{8A666196-699E-4B5E-8F9C-34B9808B56A8}"/>
              </a:ext>
            </a:extLst>
          </p:cNvPr>
          <p:cNvSpPr/>
          <p:nvPr/>
        </p:nvSpPr>
        <p:spPr>
          <a:xfrm>
            <a:off x="251520" y="3370798"/>
            <a:ext cx="4104456" cy="994306"/>
          </a:xfrm>
          <a:prstGeom prst="roundRect">
            <a:avLst/>
          </a:prstGeom>
          <a:solidFill>
            <a:schemeClr val="accent3">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88000" rIns="144000" rtlCol="0" anchor="ctr"/>
          <a:lstStyle/>
          <a:p>
            <a:pPr algn="ctr"/>
            <a:r>
              <a:rPr lang="en-GB" dirty="0">
                <a:solidFill>
                  <a:schemeClr val="tx1"/>
                </a:solidFill>
              </a:rPr>
              <a:t>If we use our screens for too long, we might find that we feel tired and a bit grumpy.</a:t>
            </a:r>
          </a:p>
        </p:txBody>
      </p:sp>
      <p:pic>
        <p:nvPicPr>
          <p:cNvPr id="11" name="Picture 10" descr="A drawing of a cartoon character&#10;&#10;Description automatically generated">
            <a:extLst>
              <a:ext uri="{FF2B5EF4-FFF2-40B4-BE49-F238E27FC236}">
                <a16:creationId xmlns:a16="http://schemas.microsoft.com/office/drawing/2014/main" id="{5AF871E0-0AE9-4026-A218-81F2F50BD7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9992" y="2408427"/>
            <a:ext cx="2942106" cy="3898760"/>
          </a:xfrm>
          <a:prstGeom prst="rect">
            <a:avLst/>
          </a:prstGeom>
        </p:spPr>
      </p:pic>
      <p:pic>
        <p:nvPicPr>
          <p:cNvPr id="15" name="Picture 14" descr="A picture containing window, drawing&#10;&#10;Description automatically generated">
            <a:extLst>
              <a:ext uri="{FF2B5EF4-FFF2-40B4-BE49-F238E27FC236}">
                <a16:creationId xmlns:a16="http://schemas.microsoft.com/office/drawing/2014/main" id="{C22F2056-2723-41A7-A6D9-2E3D3B417C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08104" y="2286433"/>
            <a:ext cx="1327974" cy="4473533"/>
          </a:xfrm>
          <a:prstGeom prst="rect">
            <a:avLst/>
          </a:prstGeom>
        </p:spPr>
      </p:pic>
      <p:pic>
        <p:nvPicPr>
          <p:cNvPr id="16" name="Picture 15">
            <a:extLst>
              <a:ext uri="{FF2B5EF4-FFF2-40B4-BE49-F238E27FC236}">
                <a16:creationId xmlns:a16="http://schemas.microsoft.com/office/drawing/2014/main" id="{009C2CC2-EA1A-4678-8C4A-2A92EC7EC9F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7198" y="1016460"/>
            <a:ext cx="8299811" cy="5710178"/>
          </a:xfrm>
          <a:prstGeom prst="rect">
            <a:avLst/>
          </a:prstGeom>
        </p:spPr>
      </p:pic>
      <p:sp>
        <p:nvSpPr>
          <p:cNvPr id="9" name="Rectangle 8">
            <a:extLst>
              <a:ext uri="{FF2B5EF4-FFF2-40B4-BE49-F238E27FC236}">
                <a16:creationId xmlns:a16="http://schemas.microsoft.com/office/drawing/2014/main" id="{8E6D50C8-6C47-4011-810D-874D6507E288}"/>
              </a:ext>
            </a:extLst>
          </p:cNvPr>
          <p:cNvSpPr/>
          <p:nvPr/>
        </p:nvSpPr>
        <p:spPr>
          <a:xfrm>
            <a:off x="323528" y="332656"/>
            <a:ext cx="8467770" cy="1074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C93671ED-B257-458C-9D01-6E6A5F271B6F}"/>
              </a:ext>
            </a:extLst>
          </p:cNvPr>
          <p:cNvSpPr/>
          <p:nvPr/>
        </p:nvSpPr>
        <p:spPr>
          <a:xfrm>
            <a:off x="3491880" y="4499034"/>
            <a:ext cx="4536504" cy="825293"/>
          </a:xfrm>
          <a:custGeom>
            <a:avLst/>
            <a:gdLst>
              <a:gd name="connsiteX0" fmla="*/ 0 w 4536504"/>
              <a:gd name="connsiteY0" fmla="*/ 133524 h 801129"/>
              <a:gd name="connsiteX1" fmla="*/ 133524 w 4536504"/>
              <a:gd name="connsiteY1" fmla="*/ 0 h 801129"/>
              <a:gd name="connsiteX2" fmla="*/ 4402980 w 4536504"/>
              <a:gd name="connsiteY2" fmla="*/ 0 h 801129"/>
              <a:gd name="connsiteX3" fmla="*/ 4536504 w 4536504"/>
              <a:gd name="connsiteY3" fmla="*/ 133524 h 801129"/>
              <a:gd name="connsiteX4" fmla="*/ 4536504 w 4536504"/>
              <a:gd name="connsiteY4" fmla="*/ 667605 h 801129"/>
              <a:gd name="connsiteX5" fmla="*/ 4402980 w 4536504"/>
              <a:gd name="connsiteY5" fmla="*/ 801129 h 801129"/>
              <a:gd name="connsiteX6" fmla="*/ 133524 w 4536504"/>
              <a:gd name="connsiteY6" fmla="*/ 801129 h 801129"/>
              <a:gd name="connsiteX7" fmla="*/ 0 w 4536504"/>
              <a:gd name="connsiteY7" fmla="*/ 667605 h 801129"/>
              <a:gd name="connsiteX8" fmla="*/ 0 w 4536504"/>
              <a:gd name="connsiteY8" fmla="*/ 133524 h 801129"/>
              <a:gd name="connsiteX0" fmla="*/ 0 w 4536504"/>
              <a:gd name="connsiteY0" fmla="*/ 138286 h 805891"/>
              <a:gd name="connsiteX1" fmla="*/ 581199 w 4536504"/>
              <a:gd name="connsiteY1" fmla="*/ 0 h 805891"/>
              <a:gd name="connsiteX2" fmla="*/ 4402980 w 4536504"/>
              <a:gd name="connsiteY2" fmla="*/ 4762 h 805891"/>
              <a:gd name="connsiteX3" fmla="*/ 4536504 w 4536504"/>
              <a:gd name="connsiteY3" fmla="*/ 138286 h 805891"/>
              <a:gd name="connsiteX4" fmla="*/ 4536504 w 4536504"/>
              <a:gd name="connsiteY4" fmla="*/ 672367 h 805891"/>
              <a:gd name="connsiteX5" fmla="*/ 4402980 w 4536504"/>
              <a:gd name="connsiteY5" fmla="*/ 805891 h 805891"/>
              <a:gd name="connsiteX6" fmla="*/ 133524 w 4536504"/>
              <a:gd name="connsiteY6" fmla="*/ 805891 h 805891"/>
              <a:gd name="connsiteX7" fmla="*/ 0 w 4536504"/>
              <a:gd name="connsiteY7" fmla="*/ 672367 h 805891"/>
              <a:gd name="connsiteX8" fmla="*/ 0 w 4536504"/>
              <a:gd name="connsiteY8" fmla="*/ 138286 h 805891"/>
              <a:gd name="connsiteX0" fmla="*/ 228600 w 4536504"/>
              <a:gd name="connsiteY0" fmla="*/ 44464 h 816844"/>
              <a:gd name="connsiteX1" fmla="*/ 581199 w 4536504"/>
              <a:gd name="connsiteY1" fmla="*/ 10953 h 816844"/>
              <a:gd name="connsiteX2" fmla="*/ 4402980 w 4536504"/>
              <a:gd name="connsiteY2" fmla="*/ 15715 h 816844"/>
              <a:gd name="connsiteX3" fmla="*/ 4536504 w 4536504"/>
              <a:gd name="connsiteY3" fmla="*/ 149239 h 816844"/>
              <a:gd name="connsiteX4" fmla="*/ 4536504 w 4536504"/>
              <a:gd name="connsiteY4" fmla="*/ 683320 h 816844"/>
              <a:gd name="connsiteX5" fmla="*/ 4402980 w 4536504"/>
              <a:gd name="connsiteY5" fmla="*/ 816844 h 816844"/>
              <a:gd name="connsiteX6" fmla="*/ 133524 w 4536504"/>
              <a:gd name="connsiteY6" fmla="*/ 816844 h 816844"/>
              <a:gd name="connsiteX7" fmla="*/ 0 w 4536504"/>
              <a:gd name="connsiteY7" fmla="*/ 683320 h 816844"/>
              <a:gd name="connsiteX8" fmla="*/ 228600 w 4536504"/>
              <a:gd name="connsiteY8" fmla="*/ 44464 h 816844"/>
              <a:gd name="connsiteX0" fmla="*/ 228600 w 4536504"/>
              <a:gd name="connsiteY0" fmla="*/ 44464 h 816844"/>
              <a:gd name="connsiteX1" fmla="*/ 581199 w 4536504"/>
              <a:gd name="connsiteY1" fmla="*/ 10953 h 816844"/>
              <a:gd name="connsiteX2" fmla="*/ 3693368 w 4536504"/>
              <a:gd name="connsiteY2" fmla="*/ 10952 h 816844"/>
              <a:gd name="connsiteX3" fmla="*/ 4536504 w 4536504"/>
              <a:gd name="connsiteY3" fmla="*/ 149239 h 816844"/>
              <a:gd name="connsiteX4" fmla="*/ 4536504 w 4536504"/>
              <a:gd name="connsiteY4" fmla="*/ 683320 h 816844"/>
              <a:gd name="connsiteX5" fmla="*/ 4402980 w 4536504"/>
              <a:gd name="connsiteY5" fmla="*/ 816844 h 816844"/>
              <a:gd name="connsiteX6" fmla="*/ 133524 w 4536504"/>
              <a:gd name="connsiteY6" fmla="*/ 816844 h 816844"/>
              <a:gd name="connsiteX7" fmla="*/ 0 w 4536504"/>
              <a:gd name="connsiteY7" fmla="*/ 683320 h 816844"/>
              <a:gd name="connsiteX8" fmla="*/ 228600 w 4536504"/>
              <a:gd name="connsiteY8" fmla="*/ 44464 h 816844"/>
              <a:gd name="connsiteX0" fmla="*/ 228600 w 4536504"/>
              <a:gd name="connsiteY0" fmla="*/ 52913 h 825293"/>
              <a:gd name="connsiteX1" fmla="*/ 581199 w 4536504"/>
              <a:gd name="connsiteY1" fmla="*/ 19402 h 825293"/>
              <a:gd name="connsiteX2" fmla="*/ 3693368 w 4536504"/>
              <a:gd name="connsiteY2" fmla="*/ 19401 h 825293"/>
              <a:gd name="connsiteX3" fmla="*/ 4231704 w 4536504"/>
              <a:gd name="connsiteY3" fmla="*/ 38626 h 825293"/>
              <a:gd name="connsiteX4" fmla="*/ 4536504 w 4536504"/>
              <a:gd name="connsiteY4" fmla="*/ 691769 h 825293"/>
              <a:gd name="connsiteX5" fmla="*/ 4402980 w 4536504"/>
              <a:gd name="connsiteY5" fmla="*/ 825293 h 825293"/>
              <a:gd name="connsiteX6" fmla="*/ 133524 w 4536504"/>
              <a:gd name="connsiteY6" fmla="*/ 825293 h 825293"/>
              <a:gd name="connsiteX7" fmla="*/ 0 w 4536504"/>
              <a:gd name="connsiteY7" fmla="*/ 691769 h 825293"/>
              <a:gd name="connsiteX8" fmla="*/ 228600 w 4536504"/>
              <a:gd name="connsiteY8" fmla="*/ 52913 h 82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6504" h="825293">
                <a:moveTo>
                  <a:pt x="228600" y="52913"/>
                </a:moveTo>
                <a:cubicBezTo>
                  <a:pt x="228600" y="-20830"/>
                  <a:pt x="507456" y="19402"/>
                  <a:pt x="581199" y="19402"/>
                </a:cubicBezTo>
                <a:lnTo>
                  <a:pt x="3693368" y="19401"/>
                </a:lnTo>
                <a:cubicBezTo>
                  <a:pt x="3767111" y="19401"/>
                  <a:pt x="4231704" y="-35117"/>
                  <a:pt x="4231704" y="38626"/>
                </a:cubicBezTo>
                <a:lnTo>
                  <a:pt x="4536504" y="691769"/>
                </a:lnTo>
                <a:cubicBezTo>
                  <a:pt x="4536504" y="765512"/>
                  <a:pt x="4476723" y="825293"/>
                  <a:pt x="4402980" y="825293"/>
                </a:cubicBezTo>
                <a:lnTo>
                  <a:pt x="133524" y="825293"/>
                </a:lnTo>
                <a:cubicBezTo>
                  <a:pt x="59781" y="825293"/>
                  <a:pt x="0" y="765512"/>
                  <a:pt x="0" y="691769"/>
                </a:cubicBezTo>
                <a:lnTo>
                  <a:pt x="228600" y="52913"/>
                </a:lnTo>
                <a:close/>
              </a:path>
            </a:pathLst>
          </a:cu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A picture containing window&#10;&#10;Description automatically generated">
            <a:extLst>
              <a:ext uri="{FF2B5EF4-FFF2-40B4-BE49-F238E27FC236}">
                <a16:creationId xmlns:a16="http://schemas.microsoft.com/office/drawing/2014/main" id="{2B7A6CD0-67E6-4092-9447-5AC958CE220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98551" y="2197514"/>
            <a:ext cx="4283134" cy="3037895"/>
          </a:xfrm>
          <a:prstGeom prst="rect">
            <a:avLst/>
          </a:prstGeom>
        </p:spPr>
      </p:pic>
      <p:pic>
        <p:nvPicPr>
          <p:cNvPr id="21" name="Picture 20">
            <a:extLst>
              <a:ext uri="{FF2B5EF4-FFF2-40B4-BE49-F238E27FC236}">
                <a16:creationId xmlns:a16="http://schemas.microsoft.com/office/drawing/2014/main" id="{F05E5AAC-6DAD-4FFE-A237-71FA451C8738}"/>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598551" y="2707332"/>
            <a:ext cx="4283134" cy="2528077"/>
          </a:xfrm>
          <a:prstGeom prst="rect">
            <a:avLst/>
          </a:prstGeom>
        </p:spPr>
      </p:pic>
      <p:sp>
        <p:nvSpPr>
          <p:cNvPr id="20" name="Rectangle: Rounded Corners 19">
            <a:extLst>
              <a:ext uri="{FF2B5EF4-FFF2-40B4-BE49-F238E27FC236}">
                <a16:creationId xmlns:a16="http://schemas.microsoft.com/office/drawing/2014/main" id="{E272C841-EA1E-42BD-86A4-3331B9B2F25A}"/>
              </a:ext>
            </a:extLst>
          </p:cNvPr>
          <p:cNvSpPr/>
          <p:nvPr/>
        </p:nvSpPr>
        <p:spPr>
          <a:xfrm>
            <a:off x="251520" y="1911274"/>
            <a:ext cx="4104456" cy="994306"/>
          </a:xfrm>
          <a:prstGeom prst="roundRect">
            <a:avLst/>
          </a:prstGeom>
          <a:solidFill>
            <a:schemeClr val="accent3">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88000" rIns="144000" rtlCol="0" anchor="ctr"/>
          <a:lstStyle/>
          <a:p>
            <a:pPr algn="ctr"/>
            <a:r>
              <a:rPr lang="en-GB" dirty="0">
                <a:solidFill>
                  <a:schemeClr val="tx1"/>
                </a:solidFill>
              </a:rPr>
              <a:t>Looking at screens too close to bedtime can make falling to sleep more difficult. </a:t>
            </a:r>
          </a:p>
        </p:txBody>
      </p:sp>
      <p:sp>
        <p:nvSpPr>
          <p:cNvPr id="22" name="Rectangle: Rounded Corners 21">
            <a:extLst>
              <a:ext uri="{FF2B5EF4-FFF2-40B4-BE49-F238E27FC236}">
                <a16:creationId xmlns:a16="http://schemas.microsoft.com/office/drawing/2014/main" id="{CACBF0DA-3F54-4824-B414-E2AE72B4BA8F}"/>
              </a:ext>
            </a:extLst>
          </p:cNvPr>
          <p:cNvSpPr/>
          <p:nvPr/>
        </p:nvSpPr>
        <p:spPr>
          <a:xfrm>
            <a:off x="251519" y="4763504"/>
            <a:ext cx="4816997" cy="1372744"/>
          </a:xfrm>
          <a:prstGeom prst="roundRect">
            <a:avLst>
              <a:gd name="adj" fmla="val 10542"/>
            </a:avLst>
          </a:prstGeom>
          <a:solidFill>
            <a:schemeClr val="accent3">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88000" rIns="144000" rtlCol="0" anchor="ctr"/>
          <a:lstStyle/>
          <a:p>
            <a:pPr algn="ctr"/>
            <a:r>
              <a:rPr lang="en-GB" dirty="0">
                <a:solidFill>
                  <a:schemeClr val="tx1"/>
                </a:solidFill>
              </a:rPr>
              <a:t>Spending too much time online can also mean we miss spending time with our friends and family which might make us feel a bit lonely or sad.</a:t>
            </a:r>
          </a:p>
        </p:txBody>
      </p:sp>
      <p:sp>
        <p:nvSpPr>
          <p:cNvPr id="25" name="Rectangle: Rounded Corners 24">
            <a:extLst>
              <a:ext uri="{FF2B5EF4-FFF2-40B4-BE49-F238E27FC236}">
                <a16:creationId xmlns:a16="http://schemas.microsoft.com/office/drawing/2014/main" id="{E5CFBDA0-B477-4CC3-A464-3755CE688510}"/>
              </a:ext>
            </a:extLst>
          </p:cNvPr>
          <p:cNvSpPr/>
          <p:nvPr/>
        </p:nvSpPr>
        <p:spPr>
          <a:xfrm>
            <a:off x="4075483" y="4499034"/>
            <a:ext cx="4816997" cy="1618815"/>
          </a:xfrm>
          <a:prstGeom prst="roundRect">
            <a:avLst>
              <a:gd name="adj" fmla="val 10542"/>
            </a:avLst>
          </a:prstGeom>
          <a:solidFill>
            <a:schemeClr val="accent3">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rIns="288000" rtlCol="0" anchor="ctr"/>
          <a:lstStyle/>
          <a:p>
            <a:pPr algn="ctr"/>
            <a:r>
              <a:rPr lang="en-GB" dirty="0">
                <a:solidFill>
                  <a:schemeClr val="tx1"/>
                </a:solidFill>
              </a:rPr>
              <a:t>It is important that we recognise the way we feel when we have too much screen time so that we can make sure we are choosing to balance the time we spend online with doing offline activities too.</a:t>
            </a:r>
          </a:p>
        </p:txBody>
      </p:sp>
      <p:pic>
        <p:nvPicPr>
          <p:cNvPr id="6" name="frame" descr="A picture containing text&#10;&#10;Description automatically generated">
            <a:extLst>
              <a:ext uri="{FF2B5EF4-FFF2-40B4-BE49-F238E27FC236}">
                <a16:creationId xmlns:a16="http://schemas.microsoft.com/office/drawing/2014/main" id="{3C2F9715-027A-43C6-BC22-82C07253DC8D}"/>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itle 1">
            <a:extLst>
              <a:ext uri="{FF2B5EF4-FFF2-40B4-BE49-F238E27FC236}">
                <a16:creationId xmlns:a16="http://schemas.microsoft.com/office/drawing/2014/main" id="{3E20A6AA-4A0C-412B-AF76-AF9E7EF8E14B}"/>
              </a:ext>
            </a:extLst>
          </p:cNvPr>
          <p:cNvSpPr>
            <a:spLocks noGrp="1"/>
          </p:cNvSpPr>
          <p:nvPr>
            <p:ph type="title"/>
          </p:nvPr>
        </p:nvSpPr>
        <p:spPr>
          <a:xfrm>
            <a:off x="457198" y="478895"/>
            <a:ext cx="8220075" cy="994306"/>
          </a:xfrm>
        </p:spPr>
        <p:txBody>
          <a:bodyPr/>
          <a:lstStyle/>
          <a:p>
            <a:r>
              <a:rPr lang="en-GB" dirty="0">
                <a:latin typeface="Twinkl" pitchFamily="2" charset="0"/>
              </a:rPr>
              <a:t>A Healthy Balance</a:t>
            </a:r>
          </a:p>
        </p:txBody>
      </p:sp>
      <p:pic>
        <p:nvPicPr>
          <p:cNvPr id="8" name="Whole Class">
            <a:extLst>
              <a:ext uri="{FF2B5EF4-FFF2-40B4-BE49-F238E27FC236}">
                <a16:creationId xmlns:a16="http://schemas.microsoft.com/office/drawing/2014/main" id="{9100F08C-E0AE-4A5E-8BA9-CB113FB3DF3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pic>
        <p:nvPicPr>
          <p:cNvPr id="24" name="Picture 23" descr="A close up of a toy&#10;&#10;Description automatically generated">
            <a:extLst>
              <a:ext uri="{FF2B5EF4-FFF2-40B4-BE49-F238E27FC236}">
                <a16:creationId xmlns:a16="http://schemas.microsoft.com/office/drawing/2014/main" id="{B691E972-3161-4098-9FD8-F63AA692294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874097" y="1772106"/>
            <a:ext cx="1210071" cy="1979025"/>
          </a:xfrm>
          <a:prstGeom prst="rect">
            <a:avLst/>
          </a:prstGeom>
        </p:spPr>
      </p:pic>
      <p:sp>
        <p:nvSpPr>
          <p:cNvPr id="26" name="Oval 25">
            <a:extLst>
              <a:ext uri="{FF2B5EF4-FFF2-40B4-BE49-F238E27FC236}">
                <a16:creationId xmlns:a16="http://schemas.microsoft.com/office/drawing/2014/main" id="{69C0A397-49D2-4709-A082-9E43A851F069}"/>
              </a:ext>
            </a:extLst>
          </p:cNvPr>
          <p:cNvSpPr/>
          <p:nvPr/>
        </p:nvSpPr>
        <p:spPr>
          <a:xfrm>
            <a:off x="1042361" y="2348115"/>
            <a:ext cx="2582402" cy="2582402"/>
          </a:xfrm>
          <a:prstGeom prst="ellipse">
            <a:avLst/>
          </a:prstGeom>
          <a:solidFill>
            <a:srgbClr val="8C368C"/>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This helps to keep our mind and body healthy </a:t>
            </a:r>
            <a:br>
              <a:rPr lang="en-GB" dirty="0"/>
            </a:br>
            <a:r>
              <a:rPr lang="en-GB" dirty="0"/>
              <a:t>and happy.</a:t>
            </a:r>
          </a:p>
        </p:txBody>
      </p:sp>
    </p:spTree>
    <p:extLst>
      <p:ext uri="{BB962C8B-B14F-4D97-AF65-F5344CB8AC3E}">
        <p14:creationId xmlns:p14="http://schemas.microsoft.com/office/powerpoint/2010/main" val="390595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par>
                                <p:cTn id="18" presetID="10" presetClass="exit" presetSubtype="0" fill="hold" nodeType="with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8"/>
                                        </p:tgtEl>
                                      </p:cBhvr>
                                    </p:animEffect>
                                    <p:set>
                                      <p:cBhvr>
                                        <p:cTn id="46" dur="1" fill="hold">
                                          <p:stCondLst>
                                            <p:cond delay="499"/>
                                          </p:stCondLst>
                                        </p:cTn>
                                        <p:tgtEl>
                                          <p:spTgt spid="18"/>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xit" presetSubtype="2" fill="hold" grpId="1" nodeType="clickEffect">
                                  <p:stCondLst>
                                    <p:cond delay="0"/>
                                  </p:stCondLst>
                                  <p:childTnLst>
                                    <p:animEffect transition="out" filter="wipe(right)">
                                      <p:cBhvr>
                                        <p:cTn id="61" dur="500"/>
                                        <p:tgtEl>
                                          <p:spTgt spid="20"/>
                                        </p:tgtEl>
                                      </p:cBhvr>
                                    </p:animEffect>
                                    <p:set>
                                      <p:cBhvr>
                                        <p:cTn id="62" dur="1" fill="hold">
                                          <p:stCondLst>
                                            <p:cond delay="499"/>
                                          </p:stCondLst>
                                        </p:cTn>
                                        <p:tgtEl>
                                          <p:spTgt spid="20"/>
                                        </p:tgtEl>
                                        <p:attrNameLst>
                                          <p:attrName>style.visibility</p:attrName>
                                        </p:attrNameLst>
                                      </p:cBhvr>
                                      <p:to>
                                        <p:strVal val="hidden"/>
                                      </p:to>
                                    </p:set>
                                  </p:childTnLst>
                                </p:cTn>
                              </p:par>
                              <p:par>
                                <p:cTn id="63" presetID="22" presetClass="exit" presetSubtype="2" fill="hold" grpId="1" nodeType="withEffect">
                                  <p:stCondLst>
                                    <p:cond delay="0"/>
                                  </p:stCondLst>
                                  <p:childTnLst>
                                    <p:animEffect transition="out" filter="wipe(right)">
                                      <p:cBhvr>
                                        <p:cTn id="64" dur="500"/>
                                        <p:tgtEl>
                                          <p:spTgt spid="22"/>
                                        </p:tgtEl>
                                      </p:cBhvr>
                                    </p:animEffect>
                                    <p:set>
                                      <p:cBhvr>
                                        <p:cTn id="65" dur="1" fill="hold">
                                          <p:stCondLst>
                                            <p:cond delay="499"/>
                                          </p:stCondLst>
                                        </p:cTn>
                                        <p:tgtEl>
                                          <p:spTgt spid="22"/>
                                        </p:tgtEl>
                                        <p:attrNameLst>
                                          <p:attrName>style.visibility</p:attrName>
                                        </p:attrNameLst>
                                      </p:cBhvr>
                                      <p:to>
                                        <p:strVal val="hidden"/>
                                      </p:to>
                                    </p:set>
                                  </p:childTnLst>
                                </p:cTn>
                              </p:par>
                            </p:childTnLst>
                          </p:cTn>
                        </p:par>
                        <p:par>
                          <p:cTn id="66" fill="hold">
                            <p:stCondLst>
                              <p:cond delay="500"/>
                            </p:stCondLst>
                            <p:childTnLst>
                              <p:par>
                                <p:cTn id="67" presetID="22" presetClass="entr" presetSubtype="2"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right)">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p:cTn id="74" dur="500" fill="hold"/>
                                        <p:tgtEl>
                                          <p:spTgt spid="26"/>
                                        </p:tgtEl>
                                        <p:attrNameLst>
                                          <p:attrName>ppt_w</p:attrName>
                                        </p:attrNameLst>
                                      </p:cBhvr>
                                      <p:tavLst>
                                        <p:tav tm="0">
                                          <p:val>
                                            <p:fltVal val="0"/>
                                          </p:val>
                                        </p:tav>
                                        <p:tav tm="100000">
                                          <p:val>
                                            <p:strVal val="#ppt_w"/>
                                          </p:val>
                                        </p:tav>
                                      </p:tavLst>
                                    </p:anim>
                                    <p:anim calcmode="lin" valueType="num">
                                      <p:cBhvr>
                                        <p:cTn id="75" dur="500" fill="hold"/>
                                        <p:tgtEl>
                                          <p:spTgt spid="26"/>
                                        </p:tgtEl>
                                        <p:attrNameLst>
                                          <p:attrName>ppt_h</p:attrName>
                                        </p:attrNameLst>
                                      </p:cBhvr>
                                      <p:tavLst>
                                        <p:tav tm="0">
                                          <p:val>
                                            <p:fltVal val="0"/>
                                          </p:val>
                                        </p:tav>
                                        <p:tav tm="100000">
                                          <p:val>
                                            <p:strVal val="#ppt_h"/>
                                          </p:val>
                                        </p:tav>
                                      </p:tavLst>
                                    </p:anim>
                                    <p:animEffect transition="in" filter="fade">
                                      <p:cBhvr>
                                        <p:cTn id="7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9" grpId="0" animBg="1"/>
      <p:bldP spid="20" grpId="0" animBg="1"/>
      <p:bldP spid="20" grpId="1" animBg="1"/>
      <p:bldP spid="22" grpId="0" animBg="1"/>
      <p:bldP spid="22" grpId="1"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7DADE2-32A0-4837-A8F7-DEDD4098462B}"/>
              </a:ext>
            </a:extLst>
          </p:cNvPr>
          <p:cNvSpPr/>
          <p:nvPr/>
        </p:nvSpPr>
        <p:spPr>
          <a:xfrm>
            <a:off x="323528" y="5551478"/>
            <a:ext cx="8467770" cy="75724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It is important that we spend our time doing a range of things. This helps to </a:t>
            </a:r>
            <a:br>
              <a:rPr lang="en-GB" dirty="0">
                <a:solidFill>
                  <a:schemeClr val="tx1"/>
                </a:solidFill>
              </a:rPr>
            </a:br>
            <a:r>
              <a:rPr lang="en-GB" dirty="0">
                <a:solidFill>
                  <a:schemeClr val="tx1"/>
                </a:solidFill>
              </a:rPr>
              <a:t>keep our mind and our body healthy.</a:t>
            </a:r>
          </a:p>
        </p:txBody>
      </p:sp>
      <p:pic>
        <p:nvPicPr>
          <p:cNvPr id="9" name="frame" descr="A picture containing text&#10;&#10;Description automatically generated">
            <a:extLst>
              <a:ext uri="{FF2B5EF4-FFF2-40B4-BE49-F238E27FC236}">
                <a16:creationId xmlns:a16="http://schemas.microsoft.com/office/drawing/2014/main" id="{BDECE848-BCEE-4442-9323-85D76DF86FA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itle 1">
            <a:extLst>
              <a:ext uri="{FF2B5EF4-FFF2-40B4-BE49-F238E27FC236}">
                <a16:creationId xmlns:a16="http://schemas.microsoft.com/office/drawing/2014/main" id="{BA722A8B-E63E-4614-A398-9788CC2723C4}"/>
              </a:ext>
            </a:extLst>
          </p:cNvPr>
          <p:cNvSpPr>
            <a:spLocks noGrp="1"/>
          </p:cNvSpPr>
          <p:nvPr>
            <p:ph type="title"/>
          </p:nvPr>
        </p:nvSpPr>
        <p:spPr>
          <a:xfrm>
            <a:off x="457198" y="478895"/>
            <a:ext cx="8220075" cy="994306"/>
          </a:xfrm>
        </p:spPr>
        <p:txBody>
          <a:bodyPr/>
          <a:lstStyle/>
          <a:p>
            <a:r>
              <a:rPr lang="en-GB" dirty="0">
                <a:latin typeface="Twinkl" pitchFamily="2" charset="0"/>
              </a:rPr>
              <a:t>A Healthy Balance</a:t>
            </a:r>
          </a:p>
        </p:txBody>
      </p:sp>
      <p:pic>
        <p:nvPicPr>
          <p:cNvPr id="4" name="Whole Class">
            <a:extLst>
              <a:ext uri="{FF2B5EF4-FFF2-40B4-BE49-F238E27FC236}">
                <a16:creationId xmlns:a16="http://schemas.microsoft.com/office/drawing/2014/main" id="{87567A46-8213-4DF9-84FC-6D745E3250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
        <p:nvSpPr>
          <p:cNvPr id="5" name="TextBox 4">
            <a:extLst>
              <a:ext uri="{FF2B5EF4-FFF2-40B4-BE49-F238E27FC236}">
                <a16:creationId xmlns:a16="http://schemas.microsoft.com/office/drawing/2014/main" id="{05ADC862-C941-4178-9111-AACB4870DBC5}"/>
              </a:ext>
            </a:extLst>
          </p:cNvPr>
          <p:cNvSpPr txBox="1"/>
          <p:nvPr/>
        </p:nvSpPr>
        <p:spPr>
          <a:xfrm>
            <a:off x="755650" y="1412776"/>
            <a:ext cx="7632700" cy="369332"/>
          </a:xfrm>
          <a:prstGeom prst="rect">
            <a:avLst/>
          </a:prstGeom>
          <a:noFill/>
        </p:spPr>
        <p:txBody>
          <a:bodyPr wrap="square" rtlCol="0">
            <a:spAutoFit/>
          </a:bodyPr>
          <a:lstStyle/>
          <a:p>
            <a:pPr algn="ctr"/>
            <a:r>
              <a:rPr lang="en-GB" dirty="0"/>
              <a:t>What activities do you like to do that don't involve being online?</a:t>
            </a:r>
          </a:p>
        </p:txBody>
      </p:sp>
      <p:sp>
        <p:nvSpPr>
          <p:cNvPr id="6" name="TextBox 5">
            <a:extLst>
              <a:ext uri="{FF2B5EF4-FFF2-40B4-BE49-F238E27FC236}">
                <a16:creationId xmlns:a16="http://schemas.microsoft.com/office/drawing/2014/main" id="{60AD5B81-7DA7-49D0-8E82-2F7E1E40B5CD}"/>
              </a:ext>
            </a:extLst>
          </p:cNvPr>
          <p:cNvSpPr txBox="1"/>
          <p:nvPr/>
        </p:nvSpPr>
        <p:spPr>
          <a:xfrm>
            <a:off x="750885" y="1844824"/>
            <a:ext cx="7632700" cy="3554819"/>
          </a:xfrm>
          <a:prstGeom prst="rect">
            <a:avLst/>
          </a:prstGeom>
          <a:noFill/>
        </p:spPr>
        <p:txBody>
          <a:bodyPr wrap="square" rtlCol="0">
            <a:spAutoFit/>
          </a:bodyPr>
          <a:lstStyle/>
          <a:p>
            <a:pPr algn="ctr">
              <a:spcAft>
                <a:spcPts val="600"/>
              </a:spcAft>
            </a:pPr>
            <a:r>
              <a:rPr lang="en-GB" dirty="0"/>
              <a:t>We can spend time with family and friends. </a:t>
            </a:r>
          </a:p>
          <a:p>
            <a:pPr algn="ctr">
              <a:spcAft>
                <a:spcPts val="600"/>
              </a:spcAft>
            </a:pPr>
            <a:r>
              <a:rPr lang="en-GB" dirty="0"/>
              <a:t>We can read books. </a:t>
            </a:r>
          </a:p>
          <a:p>
            <a:pPr algn="ctr">
              <a:spcAft>
                <a:spcPts val="600"/>
              </a:spcAft>
            </a:pPr>
            <a:r>
              <a:rPr lang="en-GB" dirty="0"/>
              <a:t>We can play with our toys.</a:t>
            </a:r>
          </a:p>
          <a:p>
            <a:pPr algn="ctr">
              <a:spcAft>
                <a:spcPts val="600"/>
              </a:spcAft>
            </a:pPr>
            <a:r>
              <a:rPr lang="en-GB" dirty="0"/>
              <a:t>We can design and make things.</a:t>
            </a:r>
          </a:p>
          <a:p>
            <a:pPr algn="ctr">
              <a:spcAft>
                <a:spcPts val="600"/>
              </a:spcAft>
            </a:pPr>
            <a:r>
              <a:rPr lang="en-GB" dirty="0"/>
              <a:t>We can enjoy nature. </a:t>
            </a:r>
          </a:p>
          <a:p>
            <a:pPr algn="ctr">
              <a:spcAft>
                <a:spcPts val="600"/>
              </a:spcAft>
            </a:pPr>
            <a:r>
              <a:rPr lang="en-GB" dirty="0"/>
              <a:t>We can dance.</a:t>
            </a:r>
          </a:p>
          <a:p>
            <a:pPr algn="ctr">
              <a:spcAft>
                <a:spcPts val="600"/>
              </a:spcAft>
            </a:pPr>
            <a:r>
              <a:rPr lang="en-GB" dirty="0"/>
              <a:t>We can sing.</a:t>
            </a:r>
          </a:p>
          <a:p>
            <a:pPr algn="ctr">
              <a:spcAft>
                <a:spcPts val="600"/>
              </a:spcAft>
            </a:pPr>
            <a:r>
              <a:rPr lang="en-GB" dirty="0"/>
              <a:t>We can play or listen to music.</a:t>
            </a:r>
          </a:p>
          <a:p>
            <a:pPr algn="ctr">
              <a:spcAft>
                <a:spcPts val="600"/>
              </a:spcAft>
            </a:pPr>
            <a:r>
              <a:rPr lang="en-GB" dirty="0"/>
              <a:t>We can spend time being quiet, calm and still.</a:t>
            </a:r>
          </a:p>
          <a:p>
            <a:pPr algn="ctr">
              <a:spcAft>
                <a:spcPts val="600"/>
              </a:spcAft>
            </a:pPr>
            <a:r>
              <a:rPr lang="en-GB" dirty="0"/>
              <a:t>We can do a jigsaw.</a:t>
            </a:r>
          </a:p>
        </p:txBody>
      </p:sp>
      <p:pic>
        <p:nvPicPr>
          <p:cNvPr id="11" name="Picture 10" descr="A picture containing cup, shirt&#10;&#10;Description automatically generated">
            <a:extLst>
              <a:ext uri="{FF2B5EF4-FFF2-40B4-BE49-F238E27FC236}">
                <a16:creationId xmlns:a16="http://schemas.microsoft.com/office/drawing/2014/main" id="{6474F321-C696-41AF-9C05-6E5FDFFDEF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4005064"/>
            <a:ext cx="2138503" cy="1512168"/>
          </a:xfrm>
          <a:prstGeom prst="rect">
            <a:avLst/>
          </a:prstGeom>
        </p:spPr>
      </p:pic>
      <p:pic>
        <p:nvPicPr>
          <p:cNvPr id="13" name="Picture 12" descr="A picture containing calendar&#10;&#10;Description automatically generated">
            <a:extLst>
              <a:ext uri="{FF2B5EF4-FFF2-40B4-BE49-F238E27FC236}">
                <a16:creationId xmlns:a16="http://schemas.microsoft.com/office/drawing/2014/main" id="{DC67552D-60B6-4175-8C1C-2286A71DA3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28435" y="2547451"/>
            <a:ext cx="1380776" cy="1607471"/>
          </a:xfrm>
          <a:prstGeom prst="rect">
            <a:avLst/>
          </a:prstGeom>
        </p:spPr>
      </p:pic>
      <p:pic>
        <p:nvPicPr>
          <p:cNvPr id="15" name="Picture 14" descr="A picture containing room&#10;&#10;Description automatically generated">
            <a:extLst>
              <a:ext uri="{FF2B5EF4-FFF2-40B4-BE49-F238E27FC236}">
                <a16:creationId xmlns:a16="http://schemas.microsoft.com/office/drawing/2014/main" id="{3B1FE97B-88D3-4520-A95E-A06B14C7921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90526" y="2708920"/>
            <a:ext cx="2227830" cy="1607470"/>
          </a:xfrm>
          <a:prstGeom prst="rect">
            <a:avLst/>
          </a:prstGeom>
        </p:spPr>
      </p:pic>
      <p:pic>
        <p:nvPicPr>
          <p:cNvPr id="17" name="Picture 16" descr="A picture containing toy, doll, mug&#10;&#10;Description automatically generated">
            <a:extLst>
              <a:ext uri="{FF2B5EF4-FFF2-40B4-BE49-F238E27FC236}">
                <a16:creationId xmlns:a16="http://schemas.microsoft.com/office/drawing/2014/main" id="{B4922C19-59D9-439C-8EEE-E2B1FFEEA2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4018" y="1751586"/>
            <a:ext cx="1315169" cy="1914250"/>
          </a:xfrm>
          <a:prstGeom prst="rect">
            <a:avLst/>
          </a:prstGeom>
        </p:spPr>
      </p:pic>
      <p:pic>
        <p:nvPicPr>
          <p:cNvPr id="19" name="Picture 18" descr="A picture containing doll, toy, drawing&#10;&#10;Description automatically generated">
            <a:extLst>
              <a:ext uri="{FF2B5EF4-FFF2-40B4-BE49-F238E27FC236}">
                <a16:creationId xmlns:a16="http://schemas.microsoft.com/office/drawing/2014/main" id="{D6227394-DEBF-4AA4-B003-69E4F8D9BF1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40352" y="2950565"/>
            <a:ext cx="1088502" cy="2497313"/>
          </a:xfrm>
          <a:prstGeom prst="rect">
            <a:avLst/>
          </a:prstGeom>
        </p:spPr>
      </p:pic>
    </p:spTree>
    <p:extLst>
      <p:ext uri="{BB962C8B-B14F-4D97-AF65-F5344CB8AC3E}">
        <p14:creationId xmlns:p14="http://schemas.microsoft.com/office/powerpoint/2010/main" val="205785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500"/>
                                        <p:tgtEl>
                                          <p:spTgt spid="6">
                                            <p:txEl>
                                              <p:pRg st="2" end="2"/>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500"/>
                                        <p:tgtEl>
                                          <p:spTgt spid="6">
                                            <p:txEl>
                                              <p:pRg st="4" end="4"/>
                                            </p:txEl>
                                          </p:spTgt>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Effect transition="in" filter="fade">
                                      <p:cBhvr>
                                        <p:cTn id="49" dur="500"/>
                                        <p:tgtEl>
                                          <p:spTgt spid="6">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
                                            <p:txEl>
                                              <p:pRg st="6" end="6"/>
                                            </p:txEl>
                                          </p:spTgt>
                                        </p:tgtEl>
                                        <p:attrNameLst>
                                          <p:attrName>style.visibility</p:attrName>
                                        </p:attrNameLst>
                                      </p:cBhvr>
                                      <p:to>
                                        <p:strVal val="visible"/>
                                      </p:to>
                                    </p:set>
                                    <p:animEffect transition="in" filter="fade">
                                      <p:cBhvr>
                                        <p:cTn id="54" dur="500"/>
                                        <p:tgtEl>
                                          <p:spTgt spid="6">
                                            <p:txEl>
                                              <p:pRg st="6" end="6"/>
                                            </p:txEl>
                                          </p:spTgt>
                                        </p:tgtEl>
                                      </p:cBhvr>
                                    </p:animEffec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Effect transition="in" filter="fade">
                                      <p:cBhvr>
                                        <p:cTn id="63" dur="500"/>
                                        <p:tgtEl>
                                          <p:spTgt spid="6">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
                                            <p:txEl>
                                              <p:pRg st="8" end="8"/>
                                            </p:txEl>
                                          </p:spTgt>
                                        </p:tgtEl>
                                        <p:attrNameLst>
                                          <p:attrName>style.visibility</p:attrName>
                                        </p:attrNameLst>
                                      </p:cBhvr>
                                      <p:to>
                                        <p:strVal val="visible"/>
                                      </p:to>
                                    </p:set>
                                    <p:animEffect transition="in" filter="fade">
                                      <p:cBhvr>
                                        <p:cTn id="68" dur="500"/>
                                        <p:tgtEl>
                                          <p:spTgt spid="6">
                                            <p:txEl>
                                              <p:pRg st="8" end="8"/>
                                            </p:txEl>
                                          </p:spTgt>
                                        </p:tgtEl>
                                      </p:cBhvr>
                                    </p:animEffect>
                                  </p:childTnLst>
                                </p:cTn>
                              </p:par>
                            </p:childTnLst>
                          </p:cTn>
                        </p:par>
                        <p:par>
                          <p:cTn id="69" fill="hold">
                            <p:stCondLst>
                              <p:cond delay="500"/>
                            </p:stCondLst>
                            <p:childTnLst>
                              <p:par>
                                <p:cTn id="70" presetID="10" presetClass="entr" presetSubtype="0" fill="hold" nodeType="after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
                                            <p:txEl>
                                              <p:pRg st="9" end="9"/>
                                            </p:txEl>
                                          </p:spTgt>
                                        </p:tgtEl>
                                        <p:attrNameLst>
                                          <p:attrName>style.visibility</p:attrName>
                                        </p:attrNameLst>
                                      </p:cBhvr>
                                      <p:to>
                                        <p:strVal val="visible"/>
                                      </p:to>
                                    </p:set>
                                    <p:animEffect transition="in" filter="fade">
                                      <p:cBhvr>
                                        <p:cTn id="77" dur="500"/>
                                        <p:tgtEl>
                                          <p:spTgt spid="6">
                                            <p:txEl>
                                              <p:pRg st="9" end="9"/>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wipe(left)">
                                      <p:cBhvr>
                                        <p:cTn id="8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E0740A-77E3-40A6-9500-D2F8FDFE6E4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7329" y="1103198"/>
            <a:ext cx="8299811" cy="5710178"/>
          </a:xfrm>
          <a:prstGeom prst="rect">
            <a:avLst/>
          </a:prstGeom>
        </p:spPr>
      </p:pic>
      <p:pic>
        <p:nvPicPr>
          <p:cNvPr id="10" name="Picture 9" descr="A close up of a computer&#10;&#10;Description automatically generated">
            <a:extLst>
              <a:ext uri="{FF2B5EF4-FFF2-40B4-BE49-F238E27FC236}">
                <a16:creationId xmlns:a16="http://schemas.microsoft.com/office/drawing/2014/main" id="{3141C033-6518-4DB8-91F1-F1ECEEDD98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677" y="3599273"/>
            <a:ext cx="4777762" cy="3214103"/>
          </a:xfrm>
          <a:prstGeom prst="rect">
            <a:avLst/>
          </a:prstGeom>
        </p:spPr>
      </p:pic>
      <p:sp>
        <p:nvSpPr>
          <p:cNvPr id="11" name="Rectangle 10">
            <a:extLst>
              <a:ext uri="{FF2B5EF4-FFF2-40B4-BE49-F238E27FC236}">
                <a16:creationId xmlns:a16="http://schemas.microsoft.com/office/drawing/2014/main" id="{D6CA5D44-A7B9-4854-84AC-FE17CD69784D}"/>
              </a:ext>
            </a:extLst>
          </p:cNvPr>
          <p:cNvSpPr/>
          <p:nvPr/>
        </p:nvSpPr>
        <p:spPr>
          <a:xfrm>
            <a:off x="343171" y="1340768"/>
            <a:ext cx="8448127" cy="5184576"/>
          </a:xfrm>
          <a:prstGeom prst="rect">
            <a:avLst/>
          </a:prstGeom>
          <a:solidFill>
            <a:schemeClr val="accent1">
              <a:lumMod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F614584A-E417-4CE5-80C6-E402E1317079}"/>
              </a:ext>
            </a:extLst>
          </p:cNvPr>
          <p:cNvSpPr/>
          <p:nvPr/>
        </p:nvSpPr>
        <p:spPr>
          <a:xfrm>
            <a:off x="323528" y="332656"/>
            <a:ext cx="8467770" cy="1074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DED5DB4D-35FF-44D4-A20E-408709817963}"/>
              </a:ext>
            </a:extLst>
          </p:cNvPr>
          <p:cNvSpPr/>
          <p:nvPr/>
        </p:nvSpPr>
        <p:spPr>
          <a:xfrm>
            <a:off x="4716016" y="1639913"/>
            <a:ext cx="4214554" cy="1141016"/>
          </a:xfrm>
          <a:prstGeom prst="roundRect">
            <a:avLst>
              <a:gd name="adj" fmla="val 10542"/>
            </a:avLst>
          </a:prstGeom>
          <a:solidFill>
            <a:schemeClr val="accent3">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rIns="288000" rtlCol="0" anchor="ctr"/>
          <a:lstStyle/>
          <a:p>
            <a:pPr algn="ctr"/>
            <a:r>
              <a:rPr lang="en-GB" dirty="0">
                <a:solidFill>
                  <a:schemeClr val="tx1"/>
                </a:solidFill>
              </a:rPr>
              <a:t>When we have had a busy day doing a range of different things, </a:t>
            </a:r>
            <a:br>
              <a:rPr lang="en-GB" dirty="0">
                <a:solidFill>
                  <a:schemeClr val="tx1"/>
                </a:solidFill>
              </a:rPr>
            </a:br>
            <a:r>
              <a:rPr lang="en-GB" dirty="0">
                <a:solidFill>
                  <a:schemeClr val="tx1"/>
                </a:solidFill>
              </a:rPr>
              <a:t>we need a good night’s sleep. </a:t>
            </a:r>
          </a:p>
        </p:txBody>
      </p:sp>
      <p:sp>
        <p:nvSpPr>
          <p:cNvPr id="13" name="Rectangle: Rounded Corners 12">
            <a:extLst>
              <a:ext uri="{FF2B5EF4-FFF2-40B4-BE49-F238E27FC236}">
                <a16:creationId xmlns:a16="http://schemas.microsoft.com/office/drawing/2014/main" id="{C687CEC2-E4DD-4C61-AE82-5BE728F355D6}"/>
              </a:ext>
            </a:extLst>
          </p:cNvPr>
          <p:cNvSpPr/>
          <p:nvPr/>
        </p:nvSpPr>
        <p:spPr>
          <a:xfrm>
            <a:off x="4716016" y="2947641"/>
            <a:ext cx="4214554" cy="3145184"/>
          </a:xfrm>
          <a:prstGeom prst="roundRect">
            <a:avLst>
              <a:gd name="adj" fmla="val 4788"/>
            </a:avLst>
          </a:prstGeom>
          <a:solidFill>
            <a:schemeClr val="accent3">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396000" rtlCol="0" anchor="t"/>
          <a:lstStyle/>
          <a:p>
            <a:pPr algn="ctr"/>
            <a:r>
              <a:rPr lang="en-GB" dirty="0">
                <a:solidFill>
                  <a:schemeClr val="tx1"/>
                </a:solidFill>
              </a:rPr>
              <a:t>Children between the ages of 5 and 7 years old need about eleven hours of sleep a night. </a:t>
            </a:r>
          </a:p>
        </p:txBody>
      </p:sp>
      <p:sp>
        <p:nvSpPr>
          <p:cNvPr id="31" name="Rectangle: Rounded Corners 30">
            <a:extLst>
              <a:ext uri="{FF2B5EF4-FFF2-40B4-BE49-F238E27FC236}">
                <a16:creationId xmlns:a16="http://schemas.microsoft.com/office/drawing/2014/main" id="{BF32A0CB-BB7E-4A8A-B1D7-3A4448DCF86C}"/>
              </a:ext>
            </a:extLst>
          </p:cNvPr>
          <p:cNvSpPr/>
          <p:nvPr/>
        </p:nvSpPr>
        <p:spPr>
          <a:xfrm>
            <a:off x="4812439" y="4502653"/>
            <a:ext cx="3592603" cy="1570232"/>
          </a:xfrm>
          <a:prstGeom prst="roundRect">
            <a:avLst>
              <a:gd name="adj" fmla="val 10601"/>
            </a:avLst>
          </a:prstGeom>
          <a:solidFill>
            <a:schemeClr val="accent3">
              <a:lumMod val="40000"/>
              <a:lumOff val="60000"/>
            </a:schemeClr>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GB" dirty="0">
                <a:solidFill>
                  <a:schemeClr val="tx1"/>
                </a:solidFill>
              </a:rPr>
              <a:t>When we feel well rested we:</a:t>
            </a:r>
          </a:p>
          <a:p>
            <a:pPr marL="285750" indent="-285750">
              <a:buFont typeface="Arial" panose="020B0604020202020204" pitchFamily="34" charset="0"/>
              <a:buChar char="•"/>
            </a:pPr>
            <a:r>
              <a:rPr lang="en-GB" dirty="0">
                <a:solidFill>
                  <a:schemeClr val="tx1"/>
                </a:solidFill>
              </a:rPr>
              <a:t>can concentrate and learn;</a:t>
            </a:r>
          </a:p>
          <a:p>
            <a:pPr marL="285750" indent="-285750">
              <a:buFont typeface="Arial" panose="020B0604020202020204" pitchFamily="34" charset="0"/>
              <a:buChar char="•"/>
            </a:pPr>
            <a:r>
              <a:rPr lang="en-GB" dirty="0">
                <a:solidFill>
                  <a:schemeClr val="tx1"/>
                </a:solidFill>
              </a:rPr>
              <a:t>have fun with friends;</a:t>
            </a:r>
          </a:p>
          <a:p>
            <a:pPr marL="285750" indent="-285750">
              <a:buFont typeface="Arial" panose="020B0604020202020204" pitchFamily="34" charset="0"/>
              <a:buChar char="•"/>
            </a:pPr>
            <a:r>
              <a:rPr lang="en-GB" dirty="0">
                <a:solidFill>
                  <a:schemeClr val="tx1"/>
                </a:solidFill>
              </a:rPr>
              <a:t>feel good!</a:t>
            </a:r>
          </a:p>
        </p:txBody>
      </p:sp>
      <p:pic>
        <p:nvPicPr>
          <p:cNvPr id="27" name="Picture 26" descr="A close up of a sign&#10;&#10;Description automatically generated">
            <a:extLst>
              <a:ext uri="{FF2B5EF4-FFF2-40B4-BE49-F238E27FC236}">
                <a16:creationId xmlns:a16="http://schemas.microsoft.com/office/drawing/2014/main" id="{6B46ADB8-CA64-44FA-9184-72C07B1FA9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531" y="3955513"/>
            <a:ext cx="4947020" cy="2902488"/>
          </a:xfrm>
          <a:prstGeom prst="rect">
            <a:avLst/>
          </a:prstGeom>
        </p:spPr>
      </p:pic>
      <p:sp>
        <p:nvSpPr>
          <p:cNvPr id="28" name="Rectangle: Rounded Corners 27">
            <a:extLst>
              <a:ext uri="{FF2B5EF4-FFF2-40B4-BE49-F238E27FC236}">
                <a16:creationId xmlns:a16="http://schemas.microsoft.com/office/drawing/2014/main" id="{EEC43F00-5CB2-4DEC-99FB-D48FFBDE07B4}"/>
              </a:ext>
            </a:extLst>
          </p:cNvPr>
          <p:cNvSpPr/>
          <p:nvPr/>
        </p:nvSpPr>
        <p:spPr>
          <a:xfrm>
            <a:off x="4738221" y="1649279"/>
            <a:ext cx="4214554" cy="1082156"/>
          </a:xfrm>
          <a:prstGeom prst="roundRect">
            <a:avLst>
              <a:gd name="adj" fmla="val 10542"/>
            </a:avLst>
          </a:prstGeom>
          <a:solidFill>
            <a:schemeClr val="accent3">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rIns="360000" rtlCol="0" anchor="ctr"/>
          <a:lstStyle/>
          <a:p>
            <a:pPr algn="ctr"/>
            <a:r>
              <a:rPr lang="en-GB" dirty="0">
                <a:solidFill>
                  <a:schemeClr val="tx1"/>
                </a:solidFill>
              </a:rPr>
              <a:t>Remember, if we use our screens too close to bedtime it can make it tricky to fall asleep.</a:t>
            </a:r>
          </a:p>
        </p:txBody>
      </p:sp>
      <p:sp>
        <p:nvSpPr>
          <p:cNvPr id="29" name="Rectangle: Rounded Corners 28">
            <a:extLst>
              <a:ext uri="{FF2B5EF4-FFF2-40B4-BE49-F238E27FC236}">
                <a16:creationId xmlns:a16="http://schemas.microsoft.com/office/drawing/2014/main" id="{6B4DBB0C-4927-47E7-A771-2DBE7FDB0205}"/>
              </a:ext>
            </a:extLst>
          </p:cNvPr>
          <p:cNvSpPr/>
          <p:nvPr/>
        </p:nvSpPr>
        <p:spPr>
          <a:xfrm>
            <a:off x="4713270" y="2950291"/>
            <a:ext cx="4214554" cy="1082156"/>
          </a:xfrm>
          <a:prstGeom prst="roundRect">
            <a:avLst>
              <a:gd name="adj" fmla="val 10542"/>
            </a:avLst>
          </a:prstGeom>
          <a:solidFill>
            <a:schemeClr val="accent3">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rIns="360000" rtlCol="0" anchor="ctr"/>
          <a:lstStyle/>
          <a:p>
            <a:pPr algn="ctr"/>
            <a:r>
              <a:rPr lang="en-GB" dirty="0">
                <a:solidFill>
                  <a:schemeClr val="tx1"/>
                </a:solidFill>
              </a:rPr>
              <a:t>Doing calm activities at bedtime, that don’t involve screens, can help us to feel ready for bed.</a:t>
            </a:r>
          </a:p>
        </p:txBody>
      </p:sp>
      <p:pic>
        <p:nvPicPr>
          <p:cNvPr id="5" name="frame" descr="A picture containing text&#10;&#10;Description automatically generated">
            <a:extLst>
              <a:ext uri="{FF2B5EF4-FFF2-40B4-BE49-F238E27FC236}">
                <a16:creationId xmlns:a16="http://schemas.microsoft.com/office/drawing/2014/main" id="{F69979C4-0BF4-4542-9F78-1A239A85B9E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6B14A571-DB5E-4D23-A8F0-B802806C527F}"/>
              </a:ext>
            </a:extLst>
          </p:cNvPr>
          <p:cNvSpPr txBox="1">
            <a:spLocks/>
          </p:cNvSpPr>
          <p:nvPr/>
        </p:nvSpPr>
        <p:spPr>
          <a:xfrm>
            <a:off x="457198" y="478895"/>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dirty="0"/>
              <a:t>A Healthy Balance</a:t>
            </a:r>
          </a:p>
        </p:txBody>
      </p:sp>
      <p:pic>
        <p:nvPicPr>
          <p:cNvPr id="7" name="Whole Class">
            <a:extLst>
              <a:ext uri="{FF2B5EF4-FFF2-40B4-BE49-F238E27FC236}">
                <a16:creationId xmlns:a16="http://schemas.microsoft.com/office/drawing/2014/main" id="{64D5FFCD-B169-4324-8522-CAC81D5A4F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pic>
        <p:nvPicPr>
          <p:cNvPr id="15" name="Picture 14" descr="A close up of a clock&#10;&#10;Description automatically generated">
            <a:extLst>
              <a:ext uri="{FF2B5EF4-FFF2-40B4-BE49-F238E27FC236}">
                <a16:creationId xmlns:a16="http://schemas.microsoft.com/office/drawing/2014/main" id="{7EE3AB8F-CB81-47D1-A41B-D13D86F73A8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851139" y="4085839"/>
            <a:ext cx="1827301" cy="1900007"/>
          </a:xfrm>
          <a:prstGeom prst="rect">
            <a:avLst/>
          </a:prstGeom>
        </p:spPr>
      </p:pic>
      <p:grpSp>
        <p:nvGrpSpPr>
          <p:cNvPr id="22" name="Group 21">
            <a:extLst>
              <a:ext uri="{FF2B5EF4-FFF2-40B4-BE49-F238E27FC236}">
                <a16:creationId xmlns:a16="http://schemas.microsoft.com/office/drawing/2014/main" id="{3037BA57-055D-4C65-8DC0-FA3D0A1ED52E}"/>
              </a:ext>
            </a:extLst>
          </p:cNvPr>
          <p:cNvGrpSpPr/>
          <p:nvPr/>
        </p:nvGrpSpPr>
        <p:grpSpPr>
          <a:xfrm>
            <a:off x="5851138" y="4149080"/>
            <a:ext cx="1827302" cy="1773524"/>
            <a:chOff x="5851138" y="4149080"/>
            <a:chExt cx="1827302" cy="1773524"/>
          </a:xfrm>
        </p:grpSpPr>
        <p:cxnSp>
          <p:nvCxnSpPr>
            <p:cNvPr id="19" name="Straight Connector 18">
              <a:extLst>
                <a:ext uri="{FF2B5EF4-FFF2-40B4-BE49-F238E27FC236}">
                  <a16:creationId xmlns:a16="http://schemas.microsoft.com/office/drawing/2014/main" id="{90FEA763-F252-4EBC-BEB4-AA5757966998}"/>
                </a:ext>
              </a:extLst>
            </p:cNvPr>
            <p:cNvCxnSpPr/>
            <p:nvPr/>
          </p:nvCxnSpPr>
          <p:spPr>
            <a:xfrm flipV="1">
              <a:off x="6764789" y="4520233"/>
              <a:ext cx="0" cy="515609"/>
            </a:xfrm>
            <a:prstGeom prst="line">
              <a:avLst/>
            </a:prstGeom>
            <a:ln w="28575">
              <a:solidFill>
                <a:srgbClr val="3EA0D9"/>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ADA5DDF8-0168-4147-9A78-BA384C7EC051}"/>
                </a:ext>
              </a:extLst>
            </p:cNvPr>
            <p:cNvSpPr/>
            <p:nvPr/>
          </p:nvSpPr>
          <p:spPr>
            <a:xfrm>
              <a:off x="5851138" y="4149080"/>
              <a:ext cx="1827302" cy="1773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118C3017-72D7-4CF7-807B-79720396D42B}"/>
              </a:ext>
            </a:extLst>
          </p:cNvPr>
          <p:cNvGrpSpPr/>
          <p:nvPr/>
        </p:nvGrpSpPr>
        <p:grpSpPr>
          <a:xfrm>
            <a:off x="5851139" y="4149080"/>
            <a:ext cx="1827300" cy="1773524"/>
            <a:chOff x="5851139" y="4149080"/>
            <a:chExt cx="1827300" cy="1773524"/>
          </a:xfrm>
        </p:grpSpPr>
        <p:cxnSp>
          <p:nvCxnSpPr>
            <p:cNvPr id="17" name="Straight Connector 16">
              <a:extLst>
                <a:ext uri="{FF2B5EF4-FFF2-40B4-BE49-F238E27FC236}">
                  <a16:creationId xmlns:a16="http://schemas.microsoft.com/office/drawing/2014/main" id="{3E661942-4E75-498C-BC7E-B7AD330B4919}"/>
                </a:ext>
              </a:extLst>
            </p:cNvPr>
            <p:cNvCxnSpPr>
              <a:cxnSpLocks/>
            </p:cNvCxnSpPr>
            <p:nvPr/>
          </p:nvCxnSpPr>
          <p:spPr>
            <a:xfrm flipH="1">
              <a:off x="6444208" y="5035842"/>
              <a:ext cx="320582" cy="0"/>
            </a:xfrm>
            <a:prstGeom prst="line">
              <a:avLst/>
            </a:prstGeom>
            <a:ln w="38100">
              <a:solidFill>
                <a:srgbClr val="3EA0D9"/>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9995F588-84FB-45B3-8AF4-39C58E62828D}"/>
                </a:ext>
              </a:extLst>
            </p:cNvPr>
            <p:cNvSpPr/>
            <p:nvPr/>
          </p:nvSpPr>
          <p:spPr>
            <a:xfrm>
              <a:off x="5851139" y="4149080"/>
              <a:ext cx="1827300" cy="1773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Oval 29">
            <a:extLst>
              <a:ext uri="{FF2B5EF4-FFF2-40B4-BE49-F238E27FC236}">
                <a16:creationId xmlns:a16="http://schemas.microsoft.com/office/drawing/2014/main" id="{91006C65-A659-434B-85BB-6AF3C8B434EE}"/>
              </a:ext>
            </a:extLst>
          </p:cNvPr>
          <p:cNvSpPr/>
          <p:nvPr/>
        </p:nvSpPr>
        <p:spPr>
          <a:xfrm>
            <a:off x="5581807" y="4077072"/>
            <a:ext cx="2232509" cy="2232509"/>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What bedtime activities help you feel ready to drift off to sleep?</a:t>
            </a:r>
          </a:p>
        </p:txBody>
      </p:sp>
    </p:spTree>
    <p:extLst>
      <p:ext uri="{BB962C8B-B14F-4D97-AF65-F5344CB8AC3E}">
        <p14:creationId xmlns:p14="http://schemas.microsoft.com/office/powerpoint/2010/main" val="383204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repeatCount="11000" fill="hold" nodeType="clickEffect">
                                  <p:stCondLst>
                                    <p:cond delay="0"/>
                                  </p:stCondLst>
                                  <p:childTnLst>
                                    <p:animRot by="21600000">
                                      <p:cBhvr>
                                        <p:cTn id="30" dur="1000" fill="hold"/>
                                        <p:tgtEl>
                                          <p:spTgt spid="22"/>
                                        </p:tgtEl>
                                        <p:attrNameLst>
                                          <p:attrName>r</p:attrName>
                                        </p:attrNameLst>
                                      </p:cBhvr>
                                    </p:animRot>
                                  </p:childTnLst>
                                </p:cTn>
                              </p:par>
                              <p:par>
                                <p:cTn id="31" presetID="8" presetClass="emph" presetSubtype="0" fill="hold" nodeType="withEffect">
                                  <p:stCondLst>
                                    <p:cond delay="0"/>
                                  </p:stCondLst>
                                  <p:childTnLst>
                                    <p:animRot by="19800000">
                                      <p:cBhvr>
                                        <p:cTn id="32" dur="11000" fill="hold"/>
                                        <p:tgtEl>
                                          <p:spTgt spid="25"/>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1" nodeType="clickEffect">
                                  <p:stCondLst>
                                    <p:cond delay="0"/>
                                  </p:stCondLst>
                                  <p:childTnLst>
                                    <p:animEffect transition="out" filter="wipe(left)">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22" presetClass="exit" presetSubtype="8" fill="hold" grpId="1" nodeType="withEffect">
                                  <p:stCondLst>
                                    <p:cond delay="0"/>
                                  </p:stCondLst>
                                  <p:childTnLst>
                                    <p:animEffect transition="out" filter="wipe(left)">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par>
                                <p:cTn id="41" presetID="22" presetClass="exit" presetSubtype="8" fill="hold" nodeType="withEffect">
                                  <p:stCondLst>
                                    <p:cond delay="0"/>
                                  </p:stCondLst>
                                  <p:childTnLst>
                                    <p:animEffect transition="out" filter="wipe(left)">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par>
                                <p:cTn id="44" presetID="22" presetClass="exit" presetSubtype="8" fill="hold" nodeType="withEffect">
                                  <p:stCondLst>
                                    <p:cond delay="0"/>
                                  </p:stCondLst>
                                  <p:childTnLst>
                                    <p:animEffect transition="out" filter="wipe(left)">
                                      <p:cBhvr>
                                        <p:cTn id="45" dur="500"/>
                                        <p:tgtEl>
                                          <p:spTgt spid="22"/>
                                        </p:tgtEl>
                                      </p:cBhvr>
                                    </p:animEffect>
                                    <p:set>
                                      <p:cBhvr>
                                        <p:cTn id="46" dur="1" fill="hold">
                                          <p:stCondLst>
                                            <p:cond delay="499"/>
                                          </p:stCondLst>
                                        </p:cTn>
                                        <p:tgtEl>
                                          <p:spTgt spid="22"/>
                                        </p:tgtEl>
                                        <p:attrNameLst>
                                          <p:attrName>style.visibility</p:attrName>
                                        </p:attrNameLst>
                                      </p:cBhvr>
                                      <p:to>
                                        <p:strVal val="hidden"/>
                                      </p:to>
                                    </p:set>
                                  </p:childTnLst>
                                </p:cTn>
                              </p:par>
                              <p:par>
                                <p:cTn id="47" presetID="22" presetClass="exit" presetSubtype="8" fill="hold" nodeType="withEffect">
                                  <p:stCondLst>
                                    <p:cond delay="0"/>
                                  </p:stCondLst>
                                  <p:childTnLst>
                                    <p:animEffect transition="out" filter="wipe(left)">
                                      <p:cBhvr>
                                        <p:cTn id="48" dur="500"/>
                                        <p:tgtEl>
                                          <p:spTgt spid="25"/>
                                        </p:tgtEl>
                                      </p:cBhvr>
                                    </p:animEffect>
                                    <p:set>
                                      <p:cBhvr>
                                        <p:cTn id="49" dur="1" fill="hold">
                                          <p:stCondLst>
                                            <p:cond delay="499"/>
                                          </p:stCondLst>
                                        </p:cTn>
                                        <p:tgtEl>
                                          <p:spTgt spid="25"/>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27"/>
                                        </p:tgtEl>
                                      </p:cBhvr>
                                    </p:animEffect>
                                    <p:set>
                                      <p:cBhvr>
                                        <p:cTn id="52" dur="1" fill="hold">
                                          <p:stCondLst>
                                            <p:cond delay="499"/>
                                          </p:stCondLst>
                                        </p:cTn>
                                        <p:tgtEl>
                                          <p:spTgt spid="27"/>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right)">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right)">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xit" presetSubtype="8" fill="hold" grpId="1" nodeType="clickEffect">
                                  <p:stCondLst>
                                    <p:cond delay="0"/>
                                  </p:stCondLst>
                                  <p:childTnLst>
                                    <p:animEffect transition="out" filter="wipe(left)">
                                      <p:cBhvr>
                                        <p:cTn id="80" dur="500"/>
                                        <p:tgtEl>
                                          <p:spTgt spid="28"/>
                                        </p:tgtEl>
                                      </p:cBhvr>
                                    </p:animEffect>
                                    <p:set>
                                      <p:cBhvr>
                                        <p:cTn id="81" dur="1" fill="hold">
                                          <p:stCondLst>
                                            <p:cond delay="499"/>
                                          </p:stCondLst>
                                        </p:cTn>
                                        <p:tgtEl>
                                          <p:spTgt spid="28"/>
                                        </p:tgtEl>
                                        <p:attrNameLst>
                                          <p:attrName>style.visibility</p:attrName>
                                        </p:attrNameLst>
                                      </p:cBhvr>
                                      <p:to>
                                        <p:strVal val="hidden"/>
                                      </p:to>
                                    </p:set>
                                  </p:childTnLst>
                                </p:cTn>
                              </p:par>
                              <p:par>
                                <p:cTn id="82" presetID="22" presetClass="exit" presetSubtype="8" fill="hold" grpId="1" nodeType="withEffect">
                                  <p:stCondLst>
                                    <p:cond delay="0"/>
                                  </p:stCondLst>
                                  <p:childTnLst>
                                    <p:animEffect transition="out" filter="wipe(left)">
                                      <p:cBhvr>
                                        <p:cTn id="83" dur="500"/>
                                        <p:tgtEl>
                                          <p:spTgt spid="29"/>
                                        </p:tgtEl>
                                      </p:cBhvr>
                                    </p:animEffect>
                                    <p:set>
                                      <p:cBhvr>
                                        <p:cTn id="84" dur="1" fill="hold">
                                          <p:stCondLst>
                                            <p:cond delay="499"/>
                                          </p:stCondLst>
                                        </p:cTn>
                                        <p:tgtEl>
                                          <p:spTgt spid="29"/>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30"/>
                                        </p:tgtEl>
                                      </p:cBhvr>
                                    </p:animEffect>
                                    <p:set>
                                      <p:cBhvr>
                                        <p:cTn id="87" dur="1" fill="hold">
                                          <p:stCondLst>
                                            <p:cond delay="499"/>
                                          </p:stCondLst>
                                        </p:cTn>
                                        <p:tgtEl>
                                          <p:spTgt spid="30"/>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10"/>
                                        </p:tgtEl>
                                      </p:cBhvr>
                                    </p:animEffect>
                                    <p:set>
                                      <p:cBhvr>
                                        <p:cTn id="90" dur="1" fill="hold">
                                          <p:stCondLst>
                                            <p:cond delay="499"/>
                                          </p:stCondLst>
                                        </p:cTn>
                                        <p:tgtEl>
                                          <p:spTgt spid="10"/>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11"/>
                                        </p:tgtEl>
                                      </p:cBhvr>
                                    </p:animEffect>
                                    <p:set>
                                      <p:cBhvr>
                                        <p:cTn id="93" dur="1" fill="hold">
                                          <p:stCondLst>
                                            <p:cond delay="499"/>
                                          </p:stCondLst>
                                        </p:cTn>
                                        <p:tgtEl>
                                          <p:spTgt spid="11"/>
                                        </p:tgtEl>
                                        <p:attrNameLst>
                                          <p:attrName>style.visibility</p:attrName>
                                        </p:attrNameLst>
                                      </p:cBhvr>
                                      <p:to>
                                        <p:strVal val="hidden"/>
                                      </p:to>
                                    </p:set>
                                  </p:child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500"/>
                                        <p:tgtEl>
                                          <p:spTgt spid="27"/>
                                        </p:tgtEl>
                                      </p:cBhvr>
                                    </p:animEffect>
                                  </p:childTnLst>
                                </p:cTn>
                              </p:par>
                            </p:childTnLst>
                          </p:cTn>
                        </p:par>
                        <p:par>
                          <p:cTn id="98" fill="hold">
                            <p:stCondLst>
                              <p:cond delay="1000"/>
                            </p:stCondLst>
                            <p:childTnLst>
                              <p:par>
                                <p:cTn id="99" presetID="22" presetClass="entr" presetSubtype="8"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wipe(left)">
                                      <p:cBhvr>
                                        <p:cTn id="10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31" grpId="0" animBg="1"/>
      <p:bldP spid="28" grpId="0" animBg="1"/>
      <p:bldP spid="28" grpId="1" animBg="1"/>
      <p:bldP spid="29" grpId="0" animBg="1"/>
      <p:bldP spid="29" grpId="1" animBg="1"/>
      <p:bldP spid="30" grpId="0" animBg="1"/>
      <p:bldP spid="3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room, bedroom, bed&#10;&#10;Description automatically generated">
            <a:extLst>
              <a:ext uri="{FF2B5EF4-FFF2-40B4-BE49-F238E27FC236}">
                <a16:creationId xmlns:a16="http://schemas.microsoft.com/office/drawing/2014/main" id="{48237B89-6693-4507-8C64-7875E9DAE2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96068"/>
            <a:ext cx="9144000" cy="6465864"/>
          </a:xfrm>
          <a:prstGeom prst="rect">
            <a:avLst/>
          </a:prstGeom>
        </p:spPr>
      </p:pic>
      <p:sp>
        <p:nvSpPr>
          <p:cNvPr id="6" name="Rectangle 5">
            <a:extLst>
              <a:ext uri="{FF2B5EF4-FFF2-40B4-BE49-F238E27FC236}">
                <a16:creationId xmlns:a16="http://schemas.microsoft.com/office/drawing/2014/main" id="{F3B44C86-81C3-4A95-9261-BDE17219F080}"/>
              </a:ext>
            </a:extLst>
          </p:cNvPr>
          <p:cNvSpPr/>
          <p:nvPr/>
        </p:nvSpPr>
        <p:spPr>
          <a:xfrm>
            <a:off x="323528" y="332656"/>
            <a:ext cx="8467770" cy="1074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66A67220-94EC-4701-B2E7-39C003DF2FB2}"/>
              </a:ext>
            </a:extLst>
          </p:cNvPr>
          <p:cNvSpPr/>
          <p:nvPr/>
        </p:nvSpPr>
        <p:spPr>
          <a:xfrm>
            <a:off x="755650" y="2146662"/>
            <a:ext cx="7632700" cy="994306"/>
          </a:xfrm>
          <a:prstGeom prst="roundRect">
            <a:avLst/>
          </a:prstGeom>
          <a:solidFill>
            <a:schemeClr val="accent3">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great ideas we’ve had about how to make sure we are balancing our time online, with offline activities.</a:t>
            </a:r>
          </a:p>
        </p:txBody>
      </p:sp>
      <p:sp>
        <p:nvSpPr>
          <p:cNvPr id="12" name="Rectangle: Rounded Corners 11">
            <a:extLst>
              <a:ext uri="{FF2B5EF4-FFF2-40B4-BE49-F238E27FC236}">
                <a16:creationId xmlns:a16="http://schemas.microsoft.com/office/drawing/2014/main" id="{9617F1D9-39BE-4293-B4DA-DB35049CA3D6}"/>
              </a:ext>
            </a:extLst>
          </p:cNvPr>
          <p:cNvSpPr/>
          <p:nvPr/>
        </p:nvSpPr>
        <p:spPr>
          <a:xfrm>
            <a:off x="755650" y="3874112"/>
            <a:ext cx="7632700" cy="1283080"/>
          </a:xfrm>
          <a:prstGeom prst="roundRect">
            <a:avLst/>
          </a:prstGeom>
          <a:solidFill>
            <a:schemeClr val="accent3">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Have a look at what some children have said about the time they spend online. Are their choices healthy for their body and mind? What would you say to help them get a better balance?</a:t>
            </a:r>
          </a:p>
        </p:txBody>
      </p:sp>
      <p:pic>
        <p:nvPicPr>
          <p:cNvPr id="14" name="Picture 13" descr="A picture containing drawing&#10;&#10;Description automatically generated">
            <a:extLst>
              <a:ext uri="{FF2B5EF4-FFF2-40B4-BE49-F238E27FC236}">
                <a16:creationId xmlns:a16="http://schemas.microsoft.com/office/drawing/2014/main" id="{AFCA6011-BA35-4DDB-8D68-E55E7EEA3E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3568" y="2409233"/>
            <a:ext cx="1656519" cy="4785498"/>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97DD0946-1178-4C59-BFB2-2140D2C8BD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0143" y="2409233"/>
            <a:ext cx="1707748" cy="4792115"/>
          </a:xfrm>
          <a:prstGeom prst="rect">
            <a:avLst/>
          </a:prstGeom>
        </p:spPr>
      </p:pic>
      <p:pic>
        <p:nvPicPr>
          <p:cNvPr id="8" name="frame" descr="A picture containing text&#10;&#10;Description automatically generated">
            <a:extLst>
              <a:ext uri="{FF2B5EF4-FFF2-40B4-BE49-F238E27FC236}">
                <a16:creationId xmlns:a16="http://schemas.microsoft.com/office/drawing/2014/main" id="{25313A36-768A-44E8-B418-0A7E95A1557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dirty="0"/>
              <a:t>Ways to Help</a:t>
            </a:r>
            <a:endParaRPr lang="en-GB" dirty="0">
              <a:latin typeface="Twinkl" pitchFamily="2" charset="0"/>
            </a:endParaRPr>
          </a:p>
        </p:txBody>
      </p:sp>
      <p:pic>
        <p:nvPicPr>
          <p:cNvPr id="10" name="Talking Partners">
            <a:extLst>
              <a:ext uri="{FF2B5EF4-FFF2-40B4-BE49-F238E27FC236}">
                <a16:creationId xmlns:a16="http://schemas.microsoft.com/office/drawing/2014/main" id="{5093591E-A536-4B63-9DE5-791BFB97854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28662" y="549275"/>
            <a:ext cx="864000" cy="864000"/>
          </a:xfrm>
          <a:prstGeom prst="rect">
            <a:avLst/>
          </a:prstGeom>
        </p:spPr>
      </p:pic>
      <p:sp>
        <p:nvSpPr>
          <p:cNvPr id="17" name="Speech Bubble: Rectangle with Corners Rounded 16">
            <a:extLst>
              <a:ext uri="{FF2B5EF4-FFF2-40B4-BE49-F238E27FC236}">
                <a16:creationId xmlns:a16="http://schemas.microsoft.com/office/drawing/2014/main" id="{34D47C97-03EB-45F0-8B92-F8B5C41CF89A}"/>
              </a:ext>
            </a:extLst>
          </p:cNvPr>
          <p:cNvSpPr/>
          <p:nvPr/>
        </p:nvSpPr>
        <p:spPr>
          <a:xfrm>
            <a:off x="2591780" y="2413237"/>
            <a:ext cx="3960440" cy="2031525"/>
          </a:xfrm>
          <a:prstGeom prst="wedgeRoundRectCallout">
            <a:avLst>
              <a:gd name="adj1" fmla="val -56909"/>
              <a:gd name="adj2" fmla="val 21240"/>
              <a:gd name="adj3" fmla="val 16667"/>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really enjoy playing my computer game online. Last week, my brother and sister went out for dinner with our grandparents but I didn’t go because I wanted to keep on playing. </a:t>
            </a:r>
          </a:p>
        </p:txBody>
      </p:sp>
      <p:sp>
        <p:nvSpPr>
          <p:cNvPr id="18" name="Speech Bubble: Rectangle with Corners Rounded 17">
            <a:extLst>
              <a:ext uri="{FF2B5EF4-FFF2-40B4-BE49-F238E27FC236}">
                <a16:creationId xmlns:a16="http://schemas.microsoft.com/office/drawing/2014/main" id="{46C9EE4F-8488-4F23-99D1-23E91710EFEA}"/>
              </a:ext>
            </a:extLst>
          </p:cNvPr>
          <p:cNvSpPr/>
          <p:nvPr/>
        </p:nvSpPr>
        <p:spPr>
          <a:xfrm>
            <a:off x="2771800" y="2636912"/>
            <a:ext cx="3728188" cy="1652796"/>
          </a:xfrm>
          <a:prstGeom prst="wedgeRoundRectCallout">
            <a:avLst>
              <a:gd name="adj1" fmla="val 56771"/>
              <a:gd name="adj2" fmla="val 20771"/>
              <a:gd name="adj3" fmla="val 16667"/>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really enjoy looking at my tablet at bedtime. I find it hard to fall asleep and I’m really tired in the morning.</a:t>
            </a:r>
          </a:p>
        </p:txBody>
      </p:sp>
      <p:sp>
        <p:nvSpPr>
          <p:cNvPr id="19" name="Speech Bubble: Rectangle with Corners Rounded 18">
            <a:extLst>
              <a:ext uri="{FF2B5EF4-FFF2-40B4-BE49-F238E27FC236}">
                <a16:creationId xmlns:a16="http://schemas.microsoft.com/office/drawing/2014/main" id="{36D128B9-5CFD-4C1A-8DB5-E9F42B3307E5}"/>
              </a:ext>
            </a:extLst>
          </p:cNvPr>
          <p:cNvSpPr/>
          <p:nvPr/>
        </p:nvSpPr>
        <p:spPr>
          <a:xfrm>
            <a:off x="2597010" y="2474206"/>
            <a:ext cx="3960440" cy="1890898"/>
          </a:xfrm>
          <a:prstGeom prst="wedgeRoundRectCallout">
            <a:avLst>
              <a:gd name="adj1" fmla="val -56987"/>
              <a:gd name="adj2" fmla="val 22646"/>
              <a:gd name="adj3" fmla="val 16667"/>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It was really sunny the other day but I chose to stay inside on my computer. I was on it for a really long time and afterwards, I felt really tired and a little bit grumpy. </a:t>
            </a:r>
          </a:p>
        </p:txBody>
      </p:sp>
      <p:sp>
        <p:nvSpPr>
          <p:cNvPr id="20" name="Oval 19">
            <a:extLst>
              <a:ext uri="{FF2B5EF4-FFF2-40B4-BE49-F238E27FC236}">
                <a16:creationId xmlns:a16="http://schemas.microsoft.com/office/drawing/2014/main" id="{8C7DDFA9-C3AC-4FB0-9F51-5AA98C3B2451}"/>
              </a:ext>
            </a:extLst>
          </p:cNvPr>
          <p:cNvSpPr/>
          <p:nvPr/>
        </p:nvSpPr>
        <p:spPr>
          <a:xfrm>
            <a:off x="2854054" y="2204864"/>
            <a:ext cx="3456384" cy="3456384"/>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dirty="0"/>
              <a:t>It’s important to enjoy a balance of different activities as it helps our mind and body stay healthy.</a:t>
            </a:r>
          </a:p>
        </p:txBody>
      </p:sp>
    </p:spTree>
    <p:extLst>
      <p:ext uri="{BB962C8B-B14F-4D97-AF65-F5344CB8AC3E}">
        <p14:creationId xmlns:p14="http://schemas.microsoft.com/office/powerpoint/2010/main" val="116270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2" fill="hold" grpId="1" nodeType="clickEffect">
                                  <p:stCondLst>
                                    <p:cond delay="0"/>
                                  </p:stCondLst>
                                  <p:childTnLst>
                                    <p:animEffect transition="out" filter="wipe(right)">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childTnLst>
                          </p:cTn>
                        </p:par>
                        <p:par>
                          <p:cTn id="37" fill="hold">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righ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xit" presetSubtype="8" fill="hold" grpId="1" nodeType="clickEffect">
                                  <p:stCondLst>
                                    <p:cond delay="0"/>
                                  </p:stCondLst>
                                  <p:childTnLst>
                                    <p:animEffect transition="out" filter="wipe(left)">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xit" presetSubtype="2" fill="hold" grpId="1" nodeType="clickEffect">
                                  <p:stCondLst>
                                    <p:cond delay="0"/>
                                  </p:stCondLst>
                                  <p:childTnLst>
                                    <p:animEffect transition="out" filter="wipe(right)">
                                      <p:cBhvr>
                                        <p:cTn id="53" dur="500"/>
                                        <p:tgtEl>
                                          <p:spTgt spid="19"/>
                                        </p:tgtEl>
                                      </p:cBhvr>
                                    </p:animEffect>
                                    <p:set>
                                      <p:cBhvr>
                                        <p:cTn id="54" dur="1" fill="hold">
                                          <p:stCondLst>
                                            <p:cond delay="499"/>
                                          </p:stCondLst>
                                        </p:cTn>
                                        <p:tgtEl>
                                          <p:spTgt spid="19"/>
                                        </p:tgtEl>
                                        <p:attrNameLst>
                                          <p:attrName>style.visibility</p:attrName>
                                        </p:attrNameLst>
                                      </p:cBhvr>
                                      <p:to>
                                        <p:strVal val="hidden"/>
                                      </p:to>
                                    </p:set>
                                  </p:childTnLst>
                                </p:cTn>
                              </p:par>
                            </p:childTnLst>
                          </p:cTn>
                        </p:par>
                        <p:par>
                          <p:cTn id="55" fill="hold">
                            <p:stCondLst>
                              <p:cond delay="500"/>
                            </p:stCondLst>
                            <p:childTnLst>
                              <p:par>
                                <p:cTn id="56" presetID="53" presetClass="entr" presetSubtype="16"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Effect transition="in" filter="fade">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7" grpId="0" animBg="1"/>
      <p:bldP spid="17" grpId="1" animBg="1"/>
      <p:bldP spid="18" grpId="0" animBg="1"/>
      <p:bldP spid="18" grpId="1" animBg="1"/>
      <p:bldP spid="19" grpId="0" animBg="1"/>
      <p:bldP spid="19" grpId="1"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941B3-C780-4B3A-B9A6-2D7E80668939}"/>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B1778B85-9A95-4EBC-91CE-17C5F3250F0D}"/>
              </a:ext>
            </a:extLst>
          </p:cNvPr>
          <p:cNvPicPr>
            <a:picLocks noChangeAspect="1"/>
          </p:cNvPicPr>
          <p:nvPr/>
        </p:nvPicPr>
        <p:blipFill rotWithShape="1">
          <a:blip r:embed="rId3"/>
          <a:srcRect l="8263" t="20586" r="9052" b="6580"/>
          <a:stretch/>
        </p:blipFill>
        <p:spPr>
          <a:xfrm>
            <a:off x="791580" y="1556791"/>
            <a:ext cx="7560840" cy="3744417"/>
          </a:xfrm>
          <a:prstGeom prst="rect">
            <a:avLst/>
          </a:prstGeom>
        </p:spPr>
      </p:pic>
    </p:spTree>
    <p:extLst>
      <p:ext uri="{BB962C8B-B14F-4D97-AF65-F5344CB8AC3E}">
        <p14:creationId xmlns:p14="http://schemas.microsoft.com/office/powerpoint/2010/main" val="1062613565"/>
      </p:ext>
    </p:extLst>
  </p:cSld>
  <p:clrMapOvr>
    <a:masterClrMapping/>
  </p:clrMapOvr>
</p:sld>
</file>

<file path=ppt/theme/theme1.xml><?xml version="1.0" encoding="utf-8"?>
<a:theme xmlns:a="http://schemas.openxmlformats.org/drawingml/2006/main" name="Office Theme">
  <a:themeElements>
    <a:clrScheme name="Custom 2">
      <a:dk1>
        <a:srgbClr val="1C1C1C"/>
      </a:dk1>
      <a:lt1>
        <a:sysClr val="window" lastClr="FFFFFF"/>
      </a:lt1>
      <a:dk2>
        <a:srgbClr val="4A4A4A"/>
      </a:dk2>
      <a:lt2>
        <a:srgbClr val="F4F2F2"/>
      </a:lt2>
      <a:accent1>
        <a:srgbClr val="00A7E7"/>
      </a:accent1>
      <a:accent2>
        <a:srgbClr val="F0821A"/>
      </a:accent2>
      <a:accent3>
        <a:srgbClr val="8C368C"/>
      </a:accent3>
      <a:accent4>
        <a:srgbClr val="009640"/>
      </a:accent4>
      <a:accent5>
        <a:srgbClr val="31B7BC"/>
      </a:accent5>
      <a:accent6>
        <a:srgbClr val="F9B000"/>
      </a:accent6>
      <a:hlink>
        <a:srgbClr val="00B0F0"/>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esson Presentation Template V4" id="{91906BCC-D3E6-4E1E-9D3B-0D795D1CF8BA}" vid="{73F68995-5F23-4703-B337-9914CB83CA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3564</TotalTime>
  <Words>1221</Words>
  <Application>Microsoft Office PowerPoint</Application>
  <PresentationFormat>On-screen Show (4:3)</PresentationFormat>
  <Paragraphs>95</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Roboto</vt:lpstr>
      <vt:lpstr>Twinkl</vt:lpstr>
      <vt:lpstr>Arial</vt:lpstr>
      <vt:lpstr>Office Theme</vt:lpstr>
      <vt:lpstr>PowerPoint Presentation</vt:lpstr>
      <vt:lpstr>Digital Wellbeing</vt:lpstr>
      <vt:lpstr>PowerPoint Presentation</vt:lpstr>
      <vt:lpstr>A Healthy Balance</vt:lpstr>
      <vt:lpstr>A Healthy Balance</vt:lpstr>
      <vt:lpstr>A Healthy Balance</vt:lpstr>
      <vt:lpstr>PowerPoint Presentation</vt:lpstr>
      <vt:lpstr>Ways to Help</vt:lpstr>
      <vt:lpstr>PowerPoint Presentation</vt:lpstr>
      <vt:lpstr>PowerPoint Presentation</vt:lpstr>
      <vt:lpstr>What Do We Use the  Internet For?</vt:lpstr>
      <vt:lpstr>Digital Wellbeing</vt:lpstr>
      <vt:lpstr>Digital Wellbeing</vt:lpstr>
      <vt:lpstr>Looking After My  Digital Wellbeing</vt:lpstr>
      <vt:lpstr> A Healthy Digital Life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Gaunt</dc:creator>
  <cp:lastModifiedBy>M Smith</cp:lastModifiedBy>
  <cp:revision>19</cp:revision>
  <dcterms:created xsi:type="dcterms:W3CDTF">2020-10-07T13:47:31Z</dcterms:created>
  <dcterms:modified xsi:type="dcterms:W3CDTF">2022-02-06T17:37:30Z</dcterms:modified>
</cp:coreProperties>
</file>