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0"/>
  </p:handoutMasterIdLst>
  <p:sldIdLst>
    <p:sldId id="258" r:id="rId2"/>
    <p:sldId id="263" r:id="rId3"/>
    <p:sldId id="269" r:id="rId4"/>
    <p:sldId id="264" r:id="rId5"/>
    <p:sldId id="291" r:id="rId6"/>
    <p:sldId id="284" r:id="rId7"/>
    <p:sldId id="271" r:id="rId8"/>
    <p:sldId id="278"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Sassoon Infant Rg" panose="02000503030000020003" charset="0"/>
      <p:regular r:id="rId15"/>
      <p:bold r:id="rId16"/>
    </p:embeddedFont>
    <p:embeddedFont>
      <p:font typeface="BPreplay" panose="02000503000000020004" charset="0"/>
      <p:regular r:id="rId17"/>
      <p:bold r:id="rId18"/>
      <p:italic r:id="rId19"/>
      <p:boldItalic r:id="rId20"/>
    </p:embeddedFont>
    <p:embeddedFont>
      <p:font typeface="Sassoon Infant Md" panose="02000603050000020003"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17"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C4E"/>
    <a:srgbClr val="F7ECD6"/>
    <a:srgbClr val="546AE1"/>
    <a:srgbClr val="5E9AD0"/>
    <a:srgbClr val="D2D62A"/>
    <a:srgbClr val="FFA44B"/>
    <a:srgbClr val="A92EFF"/>
    <a:srgbClr val="FFFF66"/>
    <a:srgbClr val="F04646"/>
    <a:srgbClr val="E5E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7" d="100"/>
          <a:sy n="77" d="100"/>
        </p:scale>
        <p:origin x="1603"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14/10/2021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ounded Rectangle 10"/>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ctrTitle"/>
          </p:nvPr>
        </p:nvSpPr>
        <p:spPr>
          <a:xfrm>
            <a:off x="466725" y="1122363"/>
            <a:ext cx="8201025" cy="2387600"/>
          </a:xfrm>
        </p:spPr>
        <p:txBody>
          <a:bodyPr anchor="ctr" anchorCtr="1">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9"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87193" y="6701545"/>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52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563648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47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53437" y="6700730"/>
            <a:ext cx="584807" cy="8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339987" y="5808133"/>
            <a:ext cx="426745" cy="177800"/>
          </a:xfrm>
          <a:prstGeom prst="rect">
            <a:avLst/>
          </a:prstGeom>
          <a:solidFill>
            <a:srgbClr val="F7E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4277519" y="5718164"/>
            <a:ext cx="589741" cy="374659"/>
          </a:xfrm>
          <a:prstGeom prst="rect">
            <a:avLst/>
          </a:prstGeom>
        </p:spPr>
      </p:pic>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6"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explain why shadows have the same shape as the object that casts them. </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explain how a shadow is formed.</a:t>
            </a:r>
          </a:p>
          <a:p>
            <a:pPr>
              <a:lnSpc>
                <a:spcPct val="100000"/>
              </a:lnSpc>
            </a:pPr>
            <a:r>
              <a:rPr lang="en-GB" dirty="0"/>
              <a:t>I can explain why shadows are the same shape as the object that casts them.</a:t>
            </a:r>
          </a:p>
          <a:p>
            <a:pPr>
              <a:lnSpc>
                <a:spcPct val="100000"/>
              </a:lnSpc>
            </a:pPr>
            <a:r>
              <a:rPr lang="en-GB" dirty="0"/>
              <a:t>I can use my knowledge of Isaac Newton's ideas about light to create a shadow puppet play.</a:t>
            </a:r>
          </a:p>
          <a:p>
            <a:pPr marL="0" indent="0">
              <a:lnSpc>
                <a:spcPct val="100000"/>
              </a:lnSpc>
              <a:buNone/>
            </a:pPr>
            <a:endParaRPr lang="en-GB" dirty="0"/>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480070" y="1691235"/>
            <a:ext cx="2908279" cy="4401590"/>
          </a:xfrm>
          <a:prstGeom prst="rect">
            <a:avLst/>
          </a:prstGeom>
          <a:solidFill>
            <a:schemeClr val="bg1">
              <a:alpha val="80000"/>
            </a:schemeClr>
          </a:solidFill>
          <a:ln>
            <a:solidFill>
              <a:srgbClr val="A92E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755650" y="1691235"/>
            <a:ext cx="4618895" cy="4401590"/>
          </a:xfrm>
          <a:prstGeom prst="rect">
            <a:avLst/>
          </a:prstGeom>
          <a:solidFill>
            <a:srgbClr val="5E9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Interactive Bingo</a:t>
            </a:r>
          </a:p>
        </p:txBody>
      </p:sp>
      <p:sp>
        <p:nvSpPr>
          <p:cNvPr id="7" name="Content Placeholder 6"/>
          <p:cNvSpPr>
            <a:spLocks noGrp="1"/>
          </p:cNvSpPr>
          <p:nvPr>
            <p:ph idx="1"/>
          </p:nvPr>
        </p:nvSpPr>
        <p:spPr>
          <a:xfrm>
            <a:off x="750886" y="1691234"/>
            <a:ext cx="4623659" cy="4401591"/>
          </a:xfrm>
          <a:prstGeom prst="roundRect">
            <a:avLst>
              <a:gd name="adj" fmla="val 0"/>
            </a:avLst>
          </a:prstGeom>
        </p:spPr>
        <p:txBody>
          <a:bodyPr anchor="t">
            <a:normAutofit fontScale="92500" lnSpcReduction="10000"/>
          </a:bodyPr>
          <a:lstStyle/>
          <a:p>
            <a:pPr marL="0" indent="0">
              <a:lnSpc>
                <a:spcPct val="100000"/>
              </a:lnSpc>
              <a:buNone/>
            </a:pPr>
            <a:r>
              <a:rPr lang="en-GB" dirty="0"/>
              <a:t>You will have an Interactive Bingo Activity Sheet with 12 questions about light and shadows on it.</a:t>
            </a:r>
          </a:p>
          <a:p>
            <a:pPr marL="0" indent="0">
              <a:lnSpc>
                <a:spcPct val="100000"/>
              </a:lnSpc>
              <a:buNone/>
            </a:pPr>
            <a:r>
              <a:rPr lang="en-GB" dirty="0"/>
              <a:t>The aim is to move around the classroom, finding a different person to answer each question.</a:t>
            </a:r>
          </a:p>
          <a:p>
            <a:pPr marL="0" indent="0">
              <a:lnSpc>
                <a:spcPct val="100000"/>
              </a:lnSpc>
              <a:buNone/>
            </a:pPr>
            <a:r>
              <a:rPr lang="en-GB" dirty="0"/>
              <a:t>Once you have answers to all 12 questions on your sheet, you should shout ‘Bingo!’ The first person to do so is the winner!</a:t>
            </a:r>
          </a:p>
          <a:p>
            <a:pPr marL="0" indent="0">
              <a:lnSpc>
                <a:spcPct val="100000"/>
              </a:lnSpc>
              <a:buNone/>
            </a:pPr>
            <a:r>
              <a:rPr lang="en-GB" dirty="0"/>
              <a:t>Make sure each person you ask writes their answer and signs their name or initials on your sheet.</a:t>
            </a:r>
          </a:p>
          <a:p>
            <a:pPr marL="0" indent="0">
              <a:lnSpc>
                <a:spcPct val="100000"/>
              </a:lnSpc>
              <a:buNone/>
            </a:pPr>
            <a:r>
              <a:rPr lang="en-GB" dirty="0"/>
              <a:t>Remember, you will also be asked to answer questions for others at the same time!</a:t>
            </a:r>
          </a:p>
        </p:txBody>
      </p:sp>
      <p:pic>
        <p:nvPicPr>
          <p:cNvPr id="14" name="Whole Clas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027" y="615250"/>
            <a:ext cx="1238498" cy="8640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5149" y="2068634"/>
            <a:ext cx="2578119" cy="3646790"/>
          </a:xfrm>
          <a:prstGeom prst="rect">
            <a:avLst/>
          </a:prstGeom>
          <a:ln>
            <a:solidFill>
              <a:schemeClr val="tx1"/>
            </a:solidFill>
          </a:ln>
        </p:spPr>
      </p:pic>
    </p:spTree>
    <p:extLst>
      <p:ext uri="{BB962C8B-B14F-4D97-AF65-F5344CB8AC3E}">
        <p14:creationId xmlns:p14="http://schemas.microsoft.com/office/powerpoint/2010/main" val="79197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198" y="485773"/>
            <a:ext cx="8220075" cy="1205461"/>
          </a:xfrm>
        </p:spPr>
        <p:txBody>
          <a:bodyPr>
            <a:normAutofit/>
          </a:bodyPr>
          <a:lstStyle/>
          <a:p>
            <a:pPr algn="ctr"/>
            <a:r>
              <a:rPr lang="en-GB" dirty="0"/>
              <a:t>Shadows</a:t>
            </a:r>
          </a:p>
        </p:txBody>
      </p:sp>
      <p:sp>
        <p:nvSpPr>
          <p:cNvPr id="16" name="Rectangle 15"/>
          <p:cNvSpPr/>
          <p:nvPr/>
        </p:nvSpPr>
        <p:spPr>
          <a:xfrm>
            <a:off x="755651" y="1691230"/>
            <a:ext cx="7640684" cy="4401596"/>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6"/>
          <p:cNvSpPr txBox="1">
            <a:spLocks/>
          </p:cNvSpPr>
          <p:nvPr/>
        </p:nvSpPr>
        <p:spPr>
          <a:xfrm>
            <a:off x="755650" y="1691229"/>
            <a:ext cx="7640685" cy="1853083"/>
          </a:xfrm>
          <a:prstGeom prst="roundRect">
            <a:avLst>
              <a:gd name="adj" fmla="val 2585"/>
            </a:avLst>
          </a:prstGeom>
          <a:noFill/>
          <a:ln w="25400">
            <a:noFill/>
          </a:ln>
        </p:spPr>
        <p:txBody>
          <a:bodyPr vert="horz" lIns="252000" tIns="252000" rIns="252000" bIns="25200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dirty="0"/>
              <a:t>Shadows are formed when an opaque object blocks a ray of light.</a:t>
            </a:r>
          </a:p>
          <a:p>
            <a:pPr marL="0" indent="0">
              <a:lnSpc>
                <a:spcPct val="100000"/>
              </a:lnSpc>
              <a:buNone/>
            </a:pPr>
            <a:r>
              <a:rPr lang="en-GB" dirty="0"/>
              <a:t>Is a shadow always the same shape as the object that casts it?</a:t>
            </a:r>
          </a:p>
          <a:p>
            <a:pPr marL="0" indent="0">
              <a:lnSpc>
                <a:spcPct val="100000"/>
              </a:lnSpc>
              <a:buNone/>
            </a:pPr>
            <a:r>
              <a:rPr lang="en-GB" dirty="0"/>
              <a:t>A shadow can change size depending on the distance the object casting it is from the light source. Shadows can also be elongated or shortened depending on the angle of the light source.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2513" y="3520036"/>
            <a:ext cx="3465005" cy="2150080"/>
          </a:xfrm>
          <a:prstGeom prst="rect">
            <a:avLst/>
          </a:prstGeom>
        </p:spPr>
      </p:pic>
      <p:sp>
        <p:nvSpPr>
          <p:cNvPr id="24" name="Content Placeholder 6"/>
          <p:cNvSpPr txBox="1">
            <a:spLocks/>
          </p:cNvSpPr>
          <p:nvPr/>
        </p:nvSpPr>
        <p:spPr>
          <a:xfrm>
            <a:off x="755650" y="3204446"/>
            <a:ext cx="4016863" cy="2888380"/>
          </a:xfrm>
          <a:prstGeom prst="roundRect">
            <a:avLst>
              <a:gd name="adj" fmla="val 2585"/>
            </a:avLst>
          </a:prstGeom>
          <a:noFill/>
          <a:ln w="25400">
            <a:noFill/>
          </a:ln>
        </p:spPr>
        <p:txBody>
          <a:bodyPr vert="horz" lIns="252000" tIns="252000" rIns="252000" bIns="25200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However, a shadow is always the same shape as the object that casts it. This is because when an object is in the path of light travelling from a light source, it will block the light rays that hit it, while the rest of the light can continue travelling. Therefore, the shadow it casts is exactly the same shape. </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2" end="2"/>
                                            </p:txEl>
                                          </p:spTgt>
                                        </p:tgtEl>
                                        <p:attrNameLst>
                                          <p:attrName>style.visibility</p:attrName>
                                        </p:attrNameLst>
                                      </p:cBhvr>
                                      <p:to>
                                        <p:strVal val="visible"/>
                                      </p:to>
                                    </p:set>
                                    <p:animEffect transition="in" filter="fade">
                                      <p:cBhvr>
                                        <p:cTn id="13" dur="500"/>
                                        <p:tgtEl>
                                          <p:spTgt spid="1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2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3213"/>
          <a:stretch/>
        </p:blipFill>
        <p:spPr>
          <a:xfrm>
            <a:off x="1366698" y="1691228"/>
            <a:ext cx="6410605" cy="4401598"/>
          </a:xfrm>
          <a:prstGeom prst="rect">
            <a:avLst/>
          </a:prstGeom>
        </p:spPr>
      </p:pic>
      <p:sp>
        <p:nvSpPr>
          <p:cNvPr id="6" name="Title 5"/>
          <p:cNvSpPr>
            <a:spLocks noGrp="1"/>
          </p:cNvSpPr>
          <p:nvPr>
            <p:ph type="title"/>
          </p:nvPr>
        </p:nvSpPr>
        <p:spPr>
          <a:xfrm>
            <a:off x="457198" y="485773"/>
            <a:ext cx="8220075" cy="1205461"/>
          </a:xfrm>
        </p:spPr>
        <p:txBody>
          <a:bodyPr>
            <a:normAutofit/>
          </a:bodyPr>
          <a:lstStyle/>
          <a:p>
            <a:pPr algn="ctr"/>
            <a:r>
              <a:rPr lang="en-GB" dirty="0"/>
              <a:t>Shadow Theatre</a:t>
            </a:r>
          </a:p>
        </p:txBody>
      </p:sp>
      <p:sp>
        <p:nvSpPr>
          <p:cNvPr id="16" name="Rectangle 15"/>
          <p:cNvSpPr/>
          <p:nvPr/>
        </p:nvSpPr>
        <p:spPr>
          <a:xfrm>
            <a:off x="755651" y="1691230"/>
            <a:ext cx="7640684" cy="4401596"/>
          </a:xfrm>
          <a:prstGeom prst="rect">
            <a:avLst/>
          </a:prstGeom>
          <a:solidFill>
            <a:srgbClr val="FFDC4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ontent Placeholder 6"/>
          <p:cNvSpPr txBox="1">
            <a:spLocks/>
          </p:cNvSpPr>
          <p:nvPr/>
        </p:nvSpPr>
        <p:spPr>
          <a:xfrm>
            <a:off x="755650" y="1691229"/>
            <a:ext cx="7640685" cy="4401597"/>
          </a:xfrm>
          <a:prstGeom prst="roundRect">
            <a:avLst>
              <a:gd name="adj" fmla="val 2585"/>
            </a:avLst>
          </a:prstGeom>
          <a:noFill/>
          <a:ln w="25400">
            <a:noFill/>
          </a:ln>
        </p:spPr>
        <p:txBody>
          <a:bodyPr vert="horz" lIns="252000" tIns="252000" rIns="252000" bIns="252000" rtlCol="0" anchor="ct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dirty="0"/>
              <a:t>For this challenge, you will need to work in a group to produce a shadow puppet show.</a:t>
            </a:r>
          </a:p>
          <a:p>
            <a:pPr marL="0" indent="0">
              <a:lnSpc>
                <a:spcPct val="120000"/>
              </a:lnSpc>
              <a:buNone/>
            </a:pPr>
            <a:r>
              <a:rPr lang="en-GB" dirty="0"/>
              <a:t>You will perform a short scene involving the scientists Newton and Hooke using the Experiments and Enemies Script.</a:t>
            </a:r>
          </a:p>
          <a:p>
            <a:pPr marL="0" indent="0">
              <a:lnSpc>
                <a:spcPct val="120000"/>
              </a:lnSpc>
              <a:buNone/>
            </a:pPr>
            <a:r>
              <a:rPr lang="en-GB" dirty="0"/>
              <a:t>Isaac Newton made many important discoveries about light. However, some of his contemporaries, notably Robert Hooke, did not agree with his ideas. They were enemies and rivals.</a:t>
            </a:r>
          </a:p>
          <a:p>
            <a:pPr marL="0" indent="0">
              <a:lnSpc>
                <a:spcPct val="120000"/>
              </a:lnSpc>
              <a:buNone/>
            </a:pPr>
            <a:r>
              <a:rPr lang="en-GB" dirty="0"/>
              <a:t>You should make shadow puppets of the two scientists to perform a dramatisation of the dispute between them. You may also choose to create shadow puppet props of key objects - you could make a prism, or use coloured tissue paper to make a shadow of the visible spectrum.</a:t>
            </a:r>
          </a:p>
          <a:p>
            <a:pPr marL="0" indent="0">
              <a:lnSpc>
                <a:spcPct val="120000"/>
              </a:lnSpc>
              <a:buNone/>
            </a:pPr>
            <a:r>
              <a:rPr lang="en-GB" dirty="0"/>
              <a:t>Think about how you can use your shadow puppets creatively - moving them closer to the light source to make them look bigger, or tilting them to change the angle.</a:t>
            </a:r>
          </a:p>
        </p:txBody>
      </p:sp>
      <p:pic>
        <p:nvPicPr>
          <p:cNvPr id="7" name="Group 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Tree>
    <p:extLst>
      <p:ext uri="{BB962C8B-B14F-4D97-AF65-F5344CB8AC3E}">
        <p14:creationId xmlns:p14="http://schemas.microsoft.com/office/powerpoint/2010/main" val="307049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Effect transition="in" filter="fade">
                                      <p:cBhvr>
                                        <p:cTn id="15" dur="500"/>
                                        <p:tgtEl>
                                          <p:spTgt spid="1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xEl>
                                              <p:pRg st="3" end="3"/>
                                            </p:txEl>
                                          </p:spTgt>
                                        </p:tgtEl>
                                        <p:attrNameLst>
                                          <p:attrName>style.visibility</p:attrName>
                                        </p:attrNameLst>
                                      </p:cBhvr>
                                      <p:to>
                                        <p:strVal val="visible"/>
                                      </p:to>
                                    </p:set>
                                    <p:animEffect transition="in" filter="fade">
                                      <p:cBhvr>
                                        <p:cTn id="20" dur="500"/>
                                        <p:tgtEl>
                                          <p:spTgt spid="1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4" end="4"/>
                                            </p:txEl>
                                          </p:spTgt>
                                        </p:tgtEl>
                                        <p:attrNameLst>
                                          <p:attrName>style.visibility</p:attrName>
                                        </p:attrNameLst>
                                      </p:cBhvr>
                                      <p:to>
                                        <p:strVal val="visible"/>
                                      </p:to>
                                    </p:set>
                                    <p:animEffect transition="in" filter="fade">
                                      <p:cBhvr>
                                        <p:cTn id="25"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701473" y="3965097"/>
            <a:ext cx="3682112" cy="2138305"/>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706238" y="1691234"/>
            <a:ext cx="3682112" cy="2138305"/>
          </a:xfrm>
          <a:prstGeom prst="rect">
            <a:avLst/>
          </a:prstGeom>
          <a:solidFill>
            <a:srgbClr val="D2D62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55650" y="1680656"/>
            <a:ext cx="3816350" cy="4412168"/>
          </a:xfrm>
          <a:prstGeom prst="rect">
            <a:avLst/>
          </a:prstGeom>
          <a:solidFill>
            <a:srgbClr val="5E9AD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5"/>
          <p:cNvSpPr>
            <a:spLocks noGrp="1"/>
          </p:cNvSpPr>
          <p:nvPr>
            <p:ph type="title"/>
          </p:nvPr>
        </p:nvSpPr>
        <p:spPr>
          <a:xfrm>
            <a:off x="457198" y="485773"/>
            <a:ext cx="8220075" cy="1205461"/>
          </a:xfrm>
        </p:spPr>
        <p:txBody>
          <a:bodyPr>
            <a:normAutofit/>
          </a:bodyPr>
          <a:lstStyle/>
          <a:p>
            <a:pPr algn="ctr"/>
            <a:r>
              <a:rPr lang="en-GB" dirty="0"/>
              <a:t>Shadow Theatre</a:t>
            </a:r>
          </a:p>
        </p:txBody>
      </p:sp>
      <p:sp>
        <p:nvSpPr>
          <p:cNvPr id="7" name="Content Placeholder 6"/>
          <p:cNvSpPr>
            <a:spLocks noGrp="1"/>
          </p:cNvSpPr>
          <p:nvPr>
            <p:ph idx="1"/>
          </p:nvPr>
        </p:nvSpPr>
        <p:spPr>
          <a:xfrm>
            <a:off x="755650" y="1691235"/>
            <a:ext cx="3824442" cy="4401590"/>
          </a:xfrm>
        </p:spPr>
        <p:txBody>
          <a:bodyPr anchor="ctr">
            <a:normAutofit/>
          </a:bodyPr>
          <a:lstStyle/>
          <a:p>
            <a:pPr marL="0" indent="0">
              <a:lnSpc>
                <a:spcPct val="110000"/>
              </a:lnSpc>
              <a:buNone/>
            </a:pPr>
            <a:r>
              <a:rPr lang="en-GB" dirty="0"/>
              <a:t>Use cardboard and straws or craft sticks to make your shadow puppets.</a:t>
            </a:r>
          </a:p>
          <a:p>
            <a:pPr marL="0" indent="0">
              <a:lnSpc>
                <a:spcPct val="110000"/>
              </a:lnSpc>
              <a:buNone/>
            </a:pPr>
            <a:r>
              <a:rPr lang="en-GB" dirty="0"/>
              <a:t>Remember, your puppets will not need to have features or detail as your audience will only see their shadows in the performance.</a:t>
            </a:r>
          </a:p>
          <a:p>
            <a:pPr marL="0" indent="0">
              <a:lnSpc>
                <a:spcPct val="110000"/>
              </a:lnSpc>
              <a:buNone/>
            </a:pPr>
            <a:r>
              <a:rPr lang="en-GB" dirty="0"/>
              <a:t>You will have chance to perform your puppet show at the end of the lesson or at a later time.</a:t>
            </a:r>
          </a:p>
        </p:txBody>
      </p:sp>
      <p:pic>
        <p:nvPicPr>
          <p:cNvPr id="10" name="Group Wor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224" t="-1198" r="-526" b="58657"/>
          <a:stretch/>
        </p:blipFill>
        <p:spPr>
          <a:xfrm>
            <a:off x="4714329" y="1817462"/>
            <a:ext cx="3569923" cy="2012078"/>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7450" r="23658" b="50000"/>
          <a:stretch/>
        </p:blipFill>
        <p:spPr>
          <a:xfrm>
            <a:off x="5565643" y="3955767"/>
            <a:ext cx="2822707" cy="2147635"/>
          </a:xfrm>
          <a:prstGeom prst="rect">
            <a:avLst/>
          </a:prstGeom>
        </p:spPr>
      </p:pic>
    </p:spTree>
    <p:extLst>
      <p:ext uri="{BB962C8B-B14F-4D97-AF65-F5344CB8AC3E}">
        <p14:creationId xmlns:p14="http://schemas.microsoft.com/office/powerpoint/2010/main" val="83128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800" y="612000"/>
            <a:ext cx="864000" cy="864000"/>
          </a:xfrm>
          <a:prstGeom prst="rect">
            <a:avLst/>
          </a:prstGeom>
        </p:spPr>
      </p:pic>
      <p:sp>
        <p:nvSpPr>
          <p:cNvPr id="10" name="Content Placeholder 15"/>
          <p:cNvSpPr>
            <a:spLocks noGrp="1"/>
          </p:cNvSpPr>
          <p:nvPr>
            <p:ph idx="1"/>
          </p:nvPr>
        </p:nvSpPr>
        <p:spPr>
          <a:xfrm>
            <a:off x="628650" y="1127760"/>
            <a:ext cx="7886700" cy="1409700"/>
          </a:xfrm>
        </p:spPr>
        <p:txBody>
          <a:bodyPr>
            <a:normAutofit/>
          </a:bodyPr>
          <a:lstStyle/>
          <a:p>
            <a:pPr>
              <a:lnSpc>
                <a:spcPct val="100000"/>
              </a:lnSpc>
            </a:pPr>
            <a:r>
              <a:rPr lang="en-GB" dirty="0"/>
              <a:t>I can explain why shadows have the same shape as the object that casts them. </a:t>
            </a:r>
          </a:p>
        </p:txBody>
      </p:sp>
      <p:sp>
        <p:nvSpPr>
          <p:cNvPr id="13"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dirty="0"/>
              <a:t>I can explain how a shadow is formed.</a:t>
            </a:r>
          </a:p>
          <a:p>
            <a:pPr>
              <a:lnSpc>
                <a:spcPct val="100000"/>
              </a:lnSpc>
            </a:pPr>
            <a:r>
              <a:rPr lang="en-GB" dirty="0"/>
              <a:t>I can explain why shadows are the same shape as the object that casts them.</a:t>
            </a:r>
          </a:p>
          <a:p>
            <a:pPr>
              <a:lnSpc>
                <a:spcPct val="100000"/>
              </a:lnSpc>
            </a:pPr>
            <a:r>
              <a:rPr lang="en-GB" dirty="0"/>
              <a:t>I can use my knowledge of Isaac Newton's ideas about light to create a shadow puppet play.</a:t>
            </a:r>
          </a:p>
          <a:p>
            <a:pPr marL="0" indent="0">
              <a:lnSpc>
                <a:spcPct val="100000"/>
              </a:lnSpc>
              <a:buNone/>
            </a:pPr>
            <a:endParaRPr lang="en-GB" dirty="0"/>
          </a:p>
        </p:txBody>
      </p:sp>
    </p:spTree>
    <p:extLst>
      <p:ext uri="{BB962C8B-B14F-4D97-AF65-F5344CB8AC3E}">
        <p14:creationId xmlns:p14="http://schemas.microsoft.com/office/powerpoint/2010/main" val="179632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543157"/>
      </p:ext>
    </p:extLst>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1539</TotalTime>
  <Words>576</Words>
  <Application>Microsoft Office PowerPoint</Application>
  <PresentationFormat>On-screen Show (4:3)</PresentationFormat>
  <Paragraphs>37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Sassoon Infant Rg</vt:lpstr>
      <vt:lpstr>BPreplay</vt:lpstr>
      <vt:lpstr>Sassoon Infant Md</vt:lpstr>
      <vt:lpstr>Office Theme</vt:lpstr>
      <vt:lpstr>PowerPoint Presentation</vt:lpstr>
      <vt:lpstr>PowerPoint Presentation</vt:lpstr>
      <vt:lpstr>Interactive Bingo</vt:lpstr>
      <vt:lpstr>Shadows</vt:lpstr>
      <vt:lpstr>Shadow Theatre</vt:lpstr>
      <vt:lpstr>Shadow Theatre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Katy Duncan</cp:lastModifiedBy>
  <cp:revision>143</cp:revision>
  <dcterms:created xsi:type="dcterms:W3CDTF">2014-10-01T16:09:27Z</dcterms:created>
  <dcterms:modified xsi:type="dcterms:W3CDTF">2021-10-14T19:45:23Z</dcterms:modified>
</cp:coreProperties>
</file>