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3"/>
  </p:handoutMasterIdLst>
  <p:sldIdLst>
    <p:sldId id="258" r:id="rId2"/>
    <p:sldId id="263" r:id="rId3"/>
    <p:sldId id="267" r:id="rId4"/>
    <p:sldId id="268" r:id="rId5"/>
    <p:sldId id="269" r:id="rId6"/>
    <p:sldId id="270" r:id="rId7"/>
    <p:sldId id="271" r:id="rId8"/>
    <p:sldId id="273" r:id="rId9"/>
    <p:sldId id="275" r:id="rId10"/>
    <p:sldId id="276" r:id="rId11"/>
    <p:sldId id="277" r:id="rId12"/>
  </p:sldIdLst>
  <p:sldSz cx="9144000" cy="6858000" type="screen4x3"/>
  <p:notesSz cx="6858000" cy="9144000"/>
  <p:embeddedFontLst>
    <p:embeddedFont>
      <p:font typeface="Sassoon Infant Md" panose="02000603050000020003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BPreplay" panose="02000503000000020004" charset="0"/>
      <p:regular r:id="rId19"/>
      <p:bold r:id="rId20"/>
      <p:italic r:id="rId21"/>
      <p:boldItalic r:id="rId22"/>
    </p:embeddedFont>
    <p:embeddedFont>
      <p:font typeface="Twinkl" panose="020B0604020202020204" charset="0"/>
      <p:regular r:id="rId23"/>
      <p:bold r:id="rId24"/>
    </p:embeddedFont>
    <p:embeddedFont>
      <p:font typeface="Sassoon Infant Rg" panose="02000503030000020003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95A5"/>
    <a:srgbClr val="FEFEFE"/>
    <a:srgbClr val="A0CFD5"/>
    <a:srgbClr val="A7E6DE"/>
    <a:srgbClr val="FEFBDA"/>
    <a:srgbClr val="FFFFE1"/>
    <a:srgbClr val="FDFDFD"/>
    <a:srgbClr val="AD8CC0"/>
    <a:srgbClr val="990167"/>
    <a:srgbClr val="289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74" autoAdjust="0"/>
  </p:normalViewPr>
  <p:slideViewPr>
    <p:cSldViewPr snapToGrid="0" showGuides="1">
      <p:cViewPr varScale="1">
        <p:scale>
          <a:sx n="69" d="100"/>
          <a:sy n="69" d="100"/>
        </p:scale>
        <p:origin x="1398" y="60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64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7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education/clips/zpbvr82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hyperlink" Target="http://www.bbc.co.uk/education/clips/zrdkjxs" TargetMode="External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52BFFE-B940-4491-8777-62BC5E0F0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520" y="5717255"/>
            <a:ext cx="588962" cy="3755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67FA6E-4F6C-4582-901F-5FEF33E722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sort and describe materials.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2"/>
            <a:ext cx="7886700" cy="1550259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sort materials into solids, liquids or gases.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describe the properties of solids, liquids and gases.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show the difference between the particles in solids, liquids and gases.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6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15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sort and describe materials.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2"/>
            <a:ext cx="7886700" cy="1550259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sort materials into solids, liquids or gases.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describe the properties of solids, liquids and gases.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show the difference between the particles in solids, liquids and gases.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866768" y="1643724"/>
            <a:ext cx="5521582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Properties of Materials: Solids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4481385"/>
            <a:ext cx="7632699" cy="1611440"/>
          </a:xfrm>
          <a:prstGeom prst="rect">
            <a:avLst/>
          </a:prstGeom>
          <a:solidFill>
            <a:srgbClr val="A0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2036976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50" y="1650777"/>
            <a:ext cx="2036976" cy="2756466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These items are all solids!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What do they have in common? Share the adjectives you thought of.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2866768" y="1650775"/>
            <a:ext cx="5521581" cy="2756468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Materials in a solid state keep their shape unless a force is applied to them.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Solids can be cut, squashed or twisted. They will not change shape on their own.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Solid materials always take up the same amount of space. They do not spread out or flow. Solids do not have to be hard. They can be squashy or soft.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244" y="4984628"/>
            <a:ext cx="899030" cy="9329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947" y="4506373"/>
            <a:ext cx="1284474" cy="15336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89" y="5119354"/>
            <a:ext cx="1776894" cy="8746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18" y="4520147"/>
            <a:ext cx="2174536" cy="15339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970" y="4572004"/>
            <a:ext cx="1532317" cy="9761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927" y="4533401"/>
            <a:ext cx="1469202" cy="1295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11" y="5304039"/>
            <a:ext cx="995619" cy="72602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0432" y="3842352"/>
            <a:ext cx="1011834" cy="23766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478" y="4703402"/>
            <a:ext cx="826898" cy="13854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16" y="5333974"/>
            <a:ext cx="1695703" cy="8284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19" y="5301236"/>
            <a:ext cx="1116151" cy="892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110" y="4520147"/>
            <a:ext cx="534751" cy="15305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9" y="4174066"/>
            <a:ext cx="929969" cy="192805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40" y="4778022"/>
            <a:ext cx="843157" cy="135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50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866768" y="1642787"/>
            <a:ext cx="5521582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Properties of Materials: Liquids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4481385"/>
            <a:ext cx="7632699" cy="1611440"/>
          </a:xfrm>
          <a:prstGeom prst="rect">
            <a:avLst/>
          </a:prstGeom>
          <a:solidFill>
            <a:srgbClr val="A0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2036976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50" y="1650777"/>
            <a:ext cx="2036976" cy="2756466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These items are all liquids!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What do they have in common? Share the adjectives you thought of.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2866769" y="1479769"/>
            <a:ext cx="5521581" cy="3089555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Materials in a liquid state take the shape of the container they are in.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Although liquids can change shape, they do not change their volume. This means they still take up the same amount of space.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Liquids are pulled down to the bottom of a container by gravity.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Liquids can flow or be poured.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170" y="3668884"/>
            <a:ext cx="713822" cy="24239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60" y="4543237"/>
            <a:ext cx="2141662" cy="14999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527" y="4701792"/>
            <a:ext cx="1708097" cy="12089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624" y="4592957"/>
            <a:ext cx="1157110" cy="14266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598" y="4480448"/>
            <a:ext cx="716429" cy="1532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689" y="4981876"/>
            <a:ext cx="1750190" cy="1079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672" y="5420860"/>
            <a:ext cx="843494" cy="6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7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866768" y="1642787"/>
            <a:ext cx="5521582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Properties of Materials: Gases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4481385"/>
            <a:ext cx="7632699" cy="1611440"/>
          </a:xfrm>
          <a:prstGeom prst="rect">
            <a:avLst/>
          </a:prstGeom>
          <a:solidFill>
            <a:srgbClr val="A0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2036976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50" y="1650777"/>
            <a:ext cx="2036976" cy="2756466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These items are all gases!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What do they have in common? Share the adjectives you thought of.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2866769" y="1642787"/>
            <a:ext cx="5521581" cy="2755047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Materials in a gaseous state can spread out to completely fill the container or room they are in.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Gases have weight.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Gases can be squashed.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Gases do not keep their shape.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13" y="4526486"/>
            <a:ext cx="2163336" cy="15284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181" y="3000018"/>
            <a:ext cx="2082784" cy="2878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3"/>
          <a:stretch/>
        </p:blipFill>
        <p:spPr>
          <a:xfrm>
            <a:off x="738249" y="4148667"/>
            <a:ext cx="1662896" cy="1944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89" y="4406306"/>
            <a:ext cx="2006690" cy="17695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399" y="3802475"/>
            <a:ext cx="1657658" cy="2315248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6524610">
            <a:off x="5429206" y="4679142"/>
            <a:ext cx="283221" cy="140287"/>
          </a:xfrm>
          <a:prstGeom prst="rightArrow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3582477">
            <a:off x="4627452" y="4861650"/>
            <a:ext cx="283221" cy="140287"/>
          </a:xfrm>
          <a:prstGeom prst="rightArrow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327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Properties of Materials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2960082"/>
            <a:ext cx="2497347" cy="9280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7632698" cy="1253225"/>
          </a:xfrm>
          <a:prstGeom prst="rect">
            <a:avLst/>
          </a:prstGeom>
          <a:solidFill>
            <a:schemeClr val="bg1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49" y="1650776"/>
            <a:ext cx="7632699" cy="1246173"/>
          </a:xfrm>
        </p:spPr>
        <p:txBody>
          <a:bodyPr anchor="ctr">
            <a:normAutofit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Can you match the properties with the correct state?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Talk to your partner to help you.</a:t>
            </a:r>
          </a:p>
        </p:txBody>
      </p:sp>
      <p:pic>
        <p:nvPicPr>
          <p:cNvPr id="21" name="Talking Partner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23" name="Content Placeholder 7"/>
          <p:cNvSpPr txBox="1">
            <a:spLocks/>
          </p:cNvSpPr>
          <p:nvPr/>
        </p:nvSpPr>
        <p:spPr>
          <a:xfrm>
            <a:off x="1853076" y="2969888"/>
            <a:ext cx="1390391" cy="918223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solid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0414" y="3961050"/>
            <a:ext cx="2487818" cy="1029418"/>
            <a:chOff x="755649" y="3961050"/>
            <a:chExt cx="2487818" cy="1029418"/>
          </a:xfrm>
        </p:grpSpPr>
        <p:sp>
          <p:nvSpPr>
            <p:cNvPr id="14" name="Rectangle 13"/>
            <p:cNvSpPr/>
            <p:nvPr/>
          </p:nvSpPr>
          <p:spPr>
            <a:xfrm>
              <a:off x="755649" y="3965110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30" name="Content Placeholder 7"/>
            <p:cNvSpPr txBox="1">
              <a:spLocks/>
            </p:cNvSpPr>
            <p:nvPr/>
          </p:nvSpPr>
          <p:spPr>
            <a:xfrm>
              <a:off x="755649" y="3961050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dirty="0">
                  <a:latin typeface="Twinkl" pitchFamily="2" charset="0"/>
                </a:rPr>
                <a:t>Spreads out to</a:t>
              </a:r>
              <a:br>
                <a:rPr lang="en-GB" dirty="0">
                  <a:latin typeface="Twinkl" pitchFamily="2" charset="0"/>
                </a:rPr>
              </a:br>
              <a:r>
                <a:rPr lang="en-GB" dirty="0">
                  <a:latin typeface="Twinkl" pitchFamily="2" charset="0"/>
                </a:rPr>
                <a:t>fill a space.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0414" y="5063407"/>
            <a:ext cx="2487818" cy="1029418"/>
            <a:chOff x="765180" y="5065437"/>
            <a:chExt cx="2487818" cy="1029418"/>
          </a:xfrm>
        </p:grpSpPr>
        <p:sp>
          <p:nvSpPr>
            <p:cNvPr id="29" name="Rectangle 28"/>
            <p:cNvSpPr/>
            <p:nvPr/>
          </p:nvSpPr>
          <p:spPr>
            <a:xfrm>
              <a:off x="765180" y="5067467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31" name="Content Placeholder 7"/>
            <p:cNvSpPr txBox="1">
              <a:spLocks/>
            </p:cNvSpPr>
            <p:nvPr/>
          </p:nvSpPr>
          <p:spPr>
            <a:xfrm>
              <a:off x="765180" y="5065437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dirty="0">
                  <a:latin typeface="Twinkl" pitchFamily="2" charset="0"/>
                </a:rPr>
                <a:t>Takes the shape of the container it is in.</a:t>
              </a:r>
            </a:p>
          </p:txBody>
        </p:sp>
      </p:grpSp>
      <p:sp>
        <p:nvSpPr>
          <p:cNvPr id="33" name="Rectangle 32"/>
          <p:cNvSpPr/>
          <p:nvPr/>
        </p:nvSpPr>
        <p:spPr>
          <a:xfrm>
            <a:off x="5891000" y="2960082"/>
            <a:ext cx="2497347" cy="9280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34" name="Content Placeholder 7"/>
          <p:cNvSpPr txBox="1">
            <a:spLocks/>
          </p:cNvSpPr>
          <p:nvPr/>
        </p:nvSpPr>
        <p:spPr>
          <a:xfrm>
            <a:off x="6924301" y="2952211"/>
            <a:ext cx="1464049" cy="918223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gas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5895764" y="3961050"/>
            <a:ext cx="2487818" cy="1029418"/>
            <a:chOff x="5890999" y="3951244"/>
            <a:chExt cx="2487818" cy="1029418"/>
          </a:xfrm>
        </p:grpSpPr>
        <p:sp>
          <p:nvSpPr>
            <p:cNvPr id="32" name="Rectangle 31"/>
            <p:cNvSpPr/>
            <p:nvPr/>
          </p:nvSpPr>
          <p:spPr>
            <a:xfrm>
              <a:off x="5890999" y="3955304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36" name="Content Placeholder 7"/>
            <p:cNvSpPr txBox="1">
              <a:spLocks/>
            </p:cNvSpPr>
            <p:nvPr/>
          </p:nvSpPr>
          <p:spPr>
            <a:xfrm>
              <a:off x="5890999" y="3951244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dirty="0">
                  <a:latin typeface="Twinkl" pitchFamily="2" charset="0"/>
                </a:rPr>
                <a:t>Can be cut,</a:t>
              </a:r>
              <a:br>
                <a:rPr lang="en-GB" dirty="0">
                  <a:latin typeface="Twinkl" pitchFamily="2" charset="0"/>
                </a:rPr>
              </a:br>
              <a:r>
                <a:rPr lang="en-GB" dirty="0">
                  <a:latin typeface="Twinkl" pitchFamily="2" charset="0"/>
                </a:rPr>
                <a:t>squashed or torn.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895764" y="5063407"/>
            <a:ext cx="2487818" cy="1029418"/>
            <a:chOff x="5900530" y="5055631"/>
            <a:chExt cx="2487818" cy="1029418"/>
          </a:xfrm>
        </p:grpSpPr>
        <p:sp>
          <p:nvSpPr>
            <p:cNvPr id="35" name="Rectangle 34"/>
            <p:cNvSpPr/>
            <p:nvPr/>
          </p:nvSpPr>
          <p:spPr>
            <a:xfrm>
              <a:off x="5900530" y="5057661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37" name="Content Placeholder 7"/>
            <p:cNvSpPr txBox="1">
              <a:spLocks/>
            </p:cNvSpPr>
            <p:nvPr/>
          </p:nvSpPr>
          <p:spPr>
            <a:xfrm>
              <a:off x="5900530" y="5055631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dirty="0">
                  <a:latin typeface="Twinkl" pitchFamily="2" charset="0"/>
                </a:rPr>
                <a:t>Does not have</a:t>
              </a:r>
              <a:br>
                <a:rPr lang="en-GB" dirty="0">
                  <a:latin typeface="Twinkl" pitchFamily="2" charset="0"/>
                </a:rPr>
              </a:br>
              <a:r>
                <a:rPr lang="en-GB" dirty="0">
                  <a:latin typeface="Twinkl" pitchFamily="2" charset="0"/>
                </a:rPr>
                <a:t>any fixed shape.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>
            <a:off x="3328091" y="2960082"/>
            <a:ext cx="2497347" cy="9280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40" name="Content Placeholder 7"/>
          <p:cNvSpPr txBox="1">
            <a:spLocks/>
          </p:cNvSpPr>
          <p:nvPr/>
        </p:nvSpPr>
        <p:spPr>
          <a:xfrm>
            <a:off x="4361390" y="2962649"/>
            <a:ext cx="1464049" cy="918223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liquid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332855" y="3961050"/>
            <a:ext cx="2487818" cy="1029418"/>
            <a:chOff x="3328090" y="3958842"/>
            <a:chExt cx="2487818" cy="1029418"/>
          </a:xfrm>
        </p:grpSpPr>
        <p:sp>
          <p:nvSpPr>
            <p:cNvPr id="38" name="Rectangle 37"/>
            <p:cNvSpPr/>
            <p:nvPr/>
          </p:nvSpPr>
          <p:spPr>
            <a:xfrm>
              <a:off x="3328090" y="3962902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42" name="Content Placeholder 7"/>
            <p:cNvSpPr txBox="1">
              <a:spLocks/>
            </p:cNvSpPr>
            <p:nvPr/>
          </p:nvSpPr>
          <p:spPr>
            <a:xfrm>
              <a:off x="3328090" y="3958842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sz="1500" dirty="0">
                  <a:latin typeface="Twinkl" pitchFamily="2" charset="0"/>
                </a:rPr>
                <a:t>Keeps its shape.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332855" y="5063407"/>
            <a:ext cx="2487818" cy="1029418"/>
            <a:chOff x="3337621" y="5063229"/>
            <a:chExt cx="2487818" cy="1029418"/>
          </a:xfrm>
        </p:grpSpPr>
        <p:sp>
          <p:nvSpPr>
            <p:cNvPr id="41" name="Rectangle 40"/>
            <p:cNvSpPr/>
            <p:nvPr/>
          </p:nvSpPr>
          <p:spPr>
            <a:xfrm>
              <a:off x="3337621" y="5065259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43" name="Content Placeholder 7"/>
            <p:cNvSpPr txBox="1">
              <a:spLocks/>
            </p:cNvSpPr>
            <p:nvPr/>
          </p:nvSpPr>
          <p:spPr>
            <a:xfrm>
              <a:off x="3337621" y="5063229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sz="1500" dirty="0">
                  <a:latin typeface="Twinkl" pitchFamily="2" charset="0"/>
                </a:rPr>
                <a:t>Can be poured.</a:t>
              </a: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23" b="63401"/>
          <a:stretch/>
        </p:blipFill>
        <p:spPr>
          <a:xfrm>
            <a:off x="6361646" y="3040761"/>
            <a:ext cx="758823" cy="84735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311" y="3077385"/>
            <a:ext cx="882478" cy="70323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83" y="3077385"/>
            <a:ext cx="1012859" cy="64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0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0.56267 0.15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79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0.28142 -0.000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-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00104 -0.160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80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56163 0.00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90" y="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00104 -0.161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80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28038 0.161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28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4661012" y="1650776"/>
            <a:ext cx="3727338" cy="44420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Particles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3816350" cy="44491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2958723"/>
            <a:ext cx="3790950" cy="3134102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50" y="1650776"/>
            <a:ext cx="3841750" cy="4442049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We can explain the differences between solids, liquids and gases by knowing what they are made of.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Scientists have found out that all materials are made of very tiny particles. These particles are so small that we cannot see them with our eyes, or even with a microscope!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The position and behaviour of</a:t>
            </a:r>
            <a:br>
              <a:rPr lang="en-GB" dirty="0">
                <a:latin typeface="Twinkl" pitchFamily="2" charset="0"/>
              </a:rPr>
            </a:br>
            <a:r>
              <a:rPr lang="en-GB" dirty="0">
                <a:latin typeface="Twinkl" pitchFamily="2" charset="0"/>
              </a:rPr>
              <a:t>the particles is different in</a:t>
            </a:r>
            <a:br>
              <a:rPr lang="en-GB" dirty="0">
                <a:latin typeface="Twinkl" pitchFamily="2" charset="0"/>
              </a:rPr>
            </a:br>
            <a:r>
              <a:rPr lang="en-GB" dirty="0">
                <a:latin typeface="Twinkl" pitchFamily="2" charset="0"/>
              </a:rPr>
              <a:t>solids, liquids and gases.</a:t>
            </a:r>
          </a:p>
        </p:txBody>
      </p:sp>
      <p:sp>
        <p:nvSpPr>
          <p:cNvPr id="4" name="Oval 3">
            <a:hlinkClick r:id="rId3"/>
          </p:cNvPr>
          <p:cNvSpPr/>
          <p:nvPr/>
        </p:nvSpPr>
        <p:spPr>
          <a:xfrm>
            <a:off x="4052205" y="4861407"/>
            <a:ext cx="1379313" cy="1379313"/>
          </a:xfrm>
          <a:prstGeom prst="ellipse">
            <a:avLst/>
          </a:prstGeom>
          <a:solidFill>
            <a:srgbClr val="7095A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latin typeface="Twinkl" pitchFamily="2" charset="0"/>
              </a:rPr>
              <a:t>Click here to find out more!</a:t>
            </a:r>
          </a:p>
        </p:txBody>
      </p:sp>
      <p:pic>
        <p:nvPicPr>
          <p:cNvPr id="53" name="Group Work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8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Particles and Properties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7632700" cy="25155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13644" y="1650777"/>
            <a:ext cx="7716711" cy="2508530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You are going to work as groups to demonstrate the differences in each state!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Follow the instructions on your group’s Particle Information Card to find out what you need to do.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Then watch each others’ demonstrations to learn about the behaviour of particles in solids, liquids and gases.</a:t>
            </a:r>
          </a:p>
        </p:txBody>
      </p:sp>
      <p:pic>
        <p:nvPicPr>
          <p:cNvPr id="14" name="Group Wor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5650" y="4224042"/>
            <a:ext cx="2461684" cy="1868783"/>
          </a:xfrm>
          <a:prstGeom prst="rect">
            <a:avLst/>
          </a:prstGeom>
          <a:solidFill>
            <a:schemeClr val="bg1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41158" y="4224042"/>
            <a:ext cx="2461684" cy="1868783"/>
          </a:xfrm>
          <a:prstGeom prst="rect">
            <a:avLst/>
          </a:prstGeom>
          <a:solidFill>
            <a:schemeClr val="bg1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26666" y="4224042"/>
            <a:ext cx="2461684" cy="1868783"/>
          </a:xfrm>
          <a:prstGeom prst="rect">
            <a:avLst/>
          </a:prstGeom>
          <a:solidFill>
            <a:schemeClr val="bg1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50" y="4341399"/>
            <a:ext cx="2063684" cy="16340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910" y="4306776"/>
            <a:ext cx="2122649" cy="1703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87" y="4388060"/>
            <a:ext cx="1751041" cy="154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55650" y="2569804"/>
            <a:ext cx="2817284" cy="35230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Spotting States of Matter</a:t>
            </a:r>
          </a:p>
        </p:txBody>
      </p:sp>
      <p:pic>
        <p:nvPicPr>
          <p:cNvPr id="23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55650" y="1643726"/>
            <a:ext cx="7632700" cy="8624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7" name="Content Placeholder 7"/>
          <p:cNvSpPr txBox="1">
            <a:spLocks/>
          </p:cNvSpPr>
          <p:nvPr/>
        </p:nvSpPr>
        <p:spPr>
          <a:xfrm>
            <a:off x="755650" y="2569804"/>
            <a:ext cx="2817284" cy="352302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See which materials you can spot, and which states of matter they are</a:t>
            </a:r>
            <a:r>
              <a:rPr lang="en-GB" dirty="0" smtClean="0">
                <a:latin typeface="Twinkl" pitchFamily="2" charset="0"/>
              </a:rPr>
              <a:t>.</a:t>
            </a:r>
            <a:endParaRPr lang="en-GB" dirty="0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619650" y="1650775"/>
            <a:ext cx="6768700" cy="855357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1600" dirty="0">
                <a:latin typeface="Twinkl" pitchFamily="2" charset="0"/>
              </a:rPr>
              <a:t>Watch this short film containing clips of different solids, liquids and gases.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" r="2584"/>
          <a:stretch/>
        </p:blipFill>
        <p:spPr>
          <a:xfrm>
            <a:off x="3659716" y="2569804"/>
            <a:ext cx="4728633" cy="35230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504" y="2808727"/>
            <a:ext cx="1709108" cy="2362200"/>
          </a:xfrm>
          <a:prstGeom prst="rect">
            <a:avLst/>
          </a:prstGeom>
        </p:spPr>
      </p:pic>
      <p:pic>
        <p:nvPicPr>
          <p:cNvPr id="5" name="Picture 4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650" y="1646521"/>
            <a:ext cx="86570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1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1128</TotalTime>
  <Words>545</Words>
  <Application>Microsoft Office PowerPoint</Application>
  <PresentationFormat>On-screen Show (4:3)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Sassoon Infant Md</vt:lpstr>
      <vt:lpstr>Calibri</vt:lpstr>
      <vt:lpstr>BPreplay</vt:lpstr>
      <vt:lpstr>Arial</vt:lpstr>
      <vt:lpstr>Twinkl</vt:lpstr>
      <vt:lpstr>Sassoon Infant Rg</vt:lpstr>
      <vt:lpstr>Office Theme</vt:lpstr>
      <vt:lpstr>PowerPoint Presentation</vt:lpstr>
      <vt:lpstr>PowerPoint Presentation</vt:lpstr>
      <vt:lpstr>Properties of Materials: Solids</vt:lpstr>
      <vt:lpstr>Properties of Materials: Liquids</vt:lpstr>
      <vt:lpstr>Properties of Materials: Gases</vt:lpstr>
      <vt:lpstr>Properties of Materials</vt:lpstr>
      <vt:lpstr>Particles</vt:lpstr>
      <vt:lpstr>Particles and Properties</vt:lpstr>
      <vt:lpstr>Spotting States of Matter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Duncan Nelson</cp:lastModifiedBy>
  <cp:revision>94</cp:revision>
  <dcterms:created xsi:type="dcterms:W3CDTF">2014-10-01T16:09:27Z</dcterms:created>
  <dcterms:modified xsi:type="dcterms:W3CDTF">2021-09-12T18:53:22Z</dcterms:modified>
</cp:coreProperties>
</file>