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8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>
        <p:scale>
          <a:sx n="50" d="100"/>
          <a:sy n="50" d="100"/>
        </p:scale>
        <p:origin x="221" y="6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D047-9F8B-4883-A443-70D1EFB8147B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3585-20A6-4416-9673-09F1F8F8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61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D047-9F8B-4883-A443-70D1EFB8147B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3585-20A6-4416-9673-09F1F8F8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D047-9F8B-4883-A443-70D1EFB8147B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3585-20A6-4416-9673-09F1F8F8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2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D047-9F8B-4883-A443-70D1EFB8147B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3585-20A6-4416-9673-09F1F8F8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05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D047-9F8B-4883-A443-70D1EFB8147B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3585-20A6-4416-9673-09F1F8F8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67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D047-9F8B-4883-A443-70D1EFB8147B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3585-20A6-4416-9673-09F1F8F8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51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D047-9F8B-4883-A443-70D1EFB8147B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3585-20A6-4416-9673-09F1F8F8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9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D047-9F8B-4883-A443-70D1EFB8147B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3585-20A6-4416-9673-09F1F8F8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25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D047-9F8B-4883-A443-70D1EFB8147B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3585-20A6-4416-9673-09F1F8F8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02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D047-9F8B-4883-A443-70D1EFB8147B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3585-20A6-4416-9673-09F1F8F8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55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D047-9F8B-4883-A443-70D1EFB8147B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3585-20A6-4416-9673-09F1F8F8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18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1D047-9F8B-4883-A443-70D1EFB8147B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23585-20A6-4416-9673-09F1F8F8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4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class-clips-video/science-physics-ks2-ks3-will-gears-let-children-pull-a-piano-uphill-with-their-bikes/zmcpy9q" TargetMode="External"/><Relationship Id="rId2" Type="http://schemas.openxmlformats.org/officeDocument/2006/relationships/hyperlink" Target="https://www.bbc.co.uk/teach/class-clips-video/science-physics-ks2-ks3-will-pulleys-let-9-year-olds-beat-Britain%E2%80%99s-strongest-man/zvm4d6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8680" y="650690"/>
            <a:ext cx="7147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Talk to your </a:t>
            </a:r>
            <a:r>
              <a:rPr lang="en-GB" sz="2400" b="1" dirty="0" smtClean="0">
                <a:latin typeface="Comic Sans MS" panose="030F0702030302020204" pitchFamily="66" charset="0"/>
              </a:rPr>
              <a:t>partner-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What was the </a:t>
            </a:r>
            <a:r>
              <a:rPr lang="en-GB" sz="2000" dirty="0">
                <a:latin typeface="Comic Sans MS" panose="030F0702030302020204" pitchFamily="66" charset="0"/>
              </a:rPr>
              <a:t>scientific </a:t>
            </a:r>
            <a:r>
              <a:rPr lang="en-GB" sz="2000" dirty="0" smtClean="0">
                <a:latin typeface="Comic Sans MS" panose="030F0702030302020204" pitchFamily="66" charset="0"/>
              </a:rPr>
              <a:t> name of an object that allows you to apply more force?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Can you think of any other objects that could help you use forces in a different way?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675743"/>
              </p:ext>
            </p:extLst>
          </p:nvPr>
        </p:nvGraphicFramePr>
        <p:xfrm>
          <a:off x="552450" y="704945"/>
          <a:ext cx="3314699" cy="813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371">
                  <a:extLst>
                    <a:ext uri="{9D8B030D-6E8A-4147-A177-3AD203B41FA5}">
                      <a16:colId xmlns:a16="http://schemas.microsoft.com/office/drawing/2014/main" val="2236970653"/>
                    </a:ext>
                  </a:extLst>
                </a:gridCol>
                <a:gridCol w="2780050">
                  <a:extLst>
                    <a:ext uri="{9D8B030D-6E8A-4147-A177-3AD203B41FA5}">
                      <a16:colId xmlns:a16="http://schemas.microsoft.com/office/drawing/2014/main" val="1514225833"/>
                    </a:ext>
                  </a:extLst>
                </a:gridCol>
                <a:gridCol w="268278">
                  <a:extLst>
                    <a:ext uri="{9D8B030D-6E8A-4147-A177-3AD203B41FA5}">
                      <a16:colId xmlns:a16="http://schemas.microsoft.com/office/drawing/2014/main" val="2282036105"/>
                    </a:ext>
                  </a:extLst>
                </a:gridCol>
              </a:tblGrid>
              <a:tr h="125730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Success Criteria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70816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I can recognise gears and pulleys in everyday life.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7304587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I can explore gears and pulleys.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681052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I can explain how gears and pulleys give mechanical advantage.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932157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1010" y="2774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L.O: To learn how gears and pulleys affect the amount of force needed. 18.01.22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9" name="Picture 3" descr="Friction Stock Illustrations – 1,982 Friction Stock Illustrations, Vectors 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" y="3307080"/>
            <a:ext cx="6306185" cy="33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94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1"/>
          <p:cNvSpPr>
            <a:spLocks/>
          </p:cNvSpPr>
          <p:nvPr/>
        </p:nvSpPr>
        <p:spPr bwMode="auto">
          <a:xfrm>
            <a:off x="2279650" y="736601"/>
            <a:ext cx="7632700" cy="12287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600">
                <a:latin typeface="Twinkl SemiBold" pitchFamily="2" charset="0"/>
              </a:rPr>
              <a:t>Plenary</a:t>
            </a:r>
          </a:p>
        </p:txBody>
      </p:sp>
      <p:sp>
        <p:nvSpPr>
          <p:cNvPr id="22531" name="Content Placeholder 1"/>
          <p:cNvSpPr>
            <a:spLocks noGrp="1"/>
          </p:cNvSpPr>
          <p:nvPr>
            <p:ph idx="1"/>
          </p:nvPr>
        </p:nvSpPr>
        <p:spPr>
          <a:xfrm>
            <a:off x="2279650" y="1641476"/>
            <a:ext cx="7632700" cy="2009775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Twinkl" panose="020B0604020202020204" pitchFamily="2" charset="0"/>
              </a:rPr>
              <a:t>Which mechanism would be most suited to these jobs? 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C7043D8-141A-45FD-B1FA-C7A6441A0BA7}"/>
              </a:ext>
            </a:extLst>
          </p:cNvPr>
          <p:cNvSpPr txBox="1">
            <a:spLocks/>
          </p:cNvSpPr>
          <p:nvPr/>
        </p:nvSpPr>
        <p:spPr>
          <a:xfrm>
            <a:off x="5068888" y="1965326"/>
            <a:ext cx="1841500" cy="201136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3900" dirty="0">
                <a:solidFill>
                  <a:schemeClr val="accent4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AE9F3B-69C2-45A2-857B-55EC098C45FF}"/>
              </a:ext>
            </a:extLst>
          </p:cNvPr>
          <p:cNvSpPr/>
          <p:nvPr/>
        </p:nvSpPr>
        <p:spPr>
          <a:xfrm>
            <a:off x="2279650" y="4986339"/>
            <a:ext cx="7632700" cy="70643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Making a heavy sack easier to lift.</a:t>
            </a:r>
          </a:p>
        </p:txBody>
      </p:sp>
    </p:spTree>
    <p:extLst>
      <p:ext uri="{BB962C8B-B14F-4D97-AF65-F5344CB8AC3E}">
        <p14:creationId xmlns:p14="http://schemas.microsoft.com/office/powerpoint/2010/main" val="39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6921A0-0C89-4115-961D-678B33A7D961}"/>
              </a:ext>
            </a:extLst>
          </p:cNvPr>
          <p:cNvSpPr/>
          <p:nvPr/>
        </p:nvSpPr>
        <p:spPr>
          <a:xfrm>
            <a:off x="2279650" y="765176"/>
            <a:ext cx="7632700" cy="708025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</a:rPr>
              <a:t>A lever.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90B2A7-4743-465F-8859-D6A44A64E971}"/>
              </a:ext>
            </a:extLst>
          </p:cNvPr>
          <p:cNvSpPr txBox="1">
            <a:spLocks/>
          </p:cNvSpPr>
          <p:nvPr/>
        </p:nvSpPr>
        <p:spPr>
          <a:xfrm>
            <a:off x="2782888" y="6110288"/>
            <a:ext cx="6553200" cy="32226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600" dirty="0">
                <a:latin typeface="Tuffy" panose="020B0603060100000000" pitchFamily="34" charset="0"/>
                <a:ea typeface="Tuffy" panose="020B0603060100000000" pitchFamily="34" charset="0"/>
                <a:cs typeface="Arial" pitchFamily="34" charset="0"/>
              </a:rPr>
              <a:t>Photo courtesy of Elsie </a:t>
            </a:r>
            <a:r>
              <a:rPr lang="en-GB" sz="600" dirty="0" err="1">
                <a:latin typeface="Tuffy" panose="020B0603060100000000" pitchFamily="34" charset="0"/>
                <a:ea typeface="Tuffy" panose="020B0603060100000000" pitchFamily="34" charset="0"/>
                <a:cs typeface="Arial" pitchFamily="34" charset="0"/>
              </a:rPr>
              <a:t>esq.</a:t>
            </a:r>
            <a:r>
              <a:rPr lang="en-GB" sz="600" dirty="0">
                <a:latin typeface="Tuffy" panose="020B0603060100000000" pitchFamily="34" charset="0"/>
                <a:ea typeface="Tuffy" panose="020B0603060100000000" pitchFamily="34" charset="0"/>
                <a:cs typeface="Arial" pitchFamily="34" charset="0"/>
              </a:rPr>
              <a:t> (@flickr.com) - granted under creative commons licence - attribution</a:t>
            </a:r>
          </a:p>
        </p:txBody>
      </p:sp>
      <p:pic>
        <p:nvPicPr>
          <p:cNvPr id="23556" name="Picture 2" descr="http://farm4.staticflickr.com/3096/2587965321_351ca5581f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9" y="1731963"/>
            <a:ext cx="3146425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8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 this lesson we will be splitting into three teams, and taking part in different activities to learn about </a:t>
            </a:r>
            <a:r>
              <a:rPr lang="en-GB" b="1" dirty="0" smtClean="0"/>
              <a:t>pulleys</a:t>
            </a:r>
            <a:r>
              <a:rPr lang="en-GB" dirty="0" smtClean="0"/>
              <a:t> and </a:t>
            </a:r>
            <a:r>
              <a:rPr lang="en-GB" b="1" dirty="0" smtClean="0"/>
              <a:t>gears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0281"/>
            <a:ext cx="10515600" cy="393668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Can you think of any ways we use gears or pulleys in everyday life? </a:t>
            </a:r>
            <a:endParaRPr lang="en-GB" dirty="0"/>
          </a:p>
        </p:txBody>
      </p:sp>
      <p:pic>
        <p:nvPicPr>
          <p:cNvPr id="10242" name="Picture 2" descr="pulley clipart - Clip 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3292792"/>
            <a:ext cx="166687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602" y="2819400"/>
            <a:ext cx="3561398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5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1" y="4271963"/>
            <a:ext cx="8277227" cy="385762"/>
          </a:xfrm>
        </p:spPr>
        <p:txBody>
          <a:bodyPr>
            <a:noAutofit/>
          </a:bodyPr>
          <a:lstStyle/>
          <a:p>
            <a:r>
              <a:rPr lang="en-GB" sz="2800" dirty="0" smtClean="0"/>
              <a:t>Will gears allow children to pull a piano uphill?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2968625"/>
            <a:ext cx="10515600" cy="11033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https://www.bbc.co.uk/teach/class-clips-video/science-physics-ks2-ks3-will-pulleys-let-9-year-olds-beat-Britain%E2%80%99s-strongest-man/zvm4d6f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14375" y="4910436"/>
            <a:ext cx="9886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www.bbc.co.uk/teach/class-clips-video/science-physics-ks2-ks3-will-gears-let-children-pull-a-piano-uphill-with-their-bikes/zmcpy9q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3423" y="2332039"/>
            <a:ext cx="8824913" cy="668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Will pulleys be able to let kids beat Britain's strongest man?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28651" y="771525"/>
            <a:ext cx="10144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Task A- Watch the videos carefully to get more information about gears and pulleys. Then complete ‘Lever, gear or pulley?’ activity sheet. 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21487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Task B – Pulley system.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2" y="1625600"/>
            <a:ext cx="641985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Use a pulley system to help lift a heavy weight, such as a bag of sand.</a:t>
            </a:r>
          </a:p>
          <a:p>
            <a:pPr marL="0" indent="0">
              <a:buNone/>
            </a:pPr>
            <a:r>
              <a:rPr lang="en-GB" dirty="0" smtClean="0"/>
              <a:t>How much difference will the pulley make?</a:t>
            </a:r>
          </a:p>
          <a:p>
            <a:pPr marL="0" indent="0">
              <a:buNone/>
            </a:pPr>
            <a:r>
              <a:rPr lang="en-GB" dirty="0" smtClean="0"/>
              <a:t>Try out different configurations and see which one works the best for your team.</a:t>
            </a:r>
          </a:p>
          <a:p>
            <a:pPr marL="0" indent="0">
              <a:buNone/>
            </a:pPr>
            <a:r>
              <a:rPr lang="en-GB" dirty="0" smtClean="0"/>
              <a:t>When you have decided, draw a labelled diagram of your system and explain how you set it up. 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AutoShape 2" descr="Can we save energy using block and pulley systems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323" r="19010"/>
          <a:stretch/>
        </p:blipFill>
        <p:spPr>
          <a:xfrm>
            <a:off x="7558087" y="857250"/>
            <a:ext cx="4229100" cy="518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Task C- Gears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7" y="1697037"/>
            <a:ext cx="657701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Use the gears to explore how gears interact. </a:t>
            </a:r>
          </a:p>
          <a:p>
            <a:pPr marL="0" indent="0">
              <a:buNone/>
            </a:pPr>
            <a:r>
              <a:rPr lang="en-GB" dirty="0" smtClean="0"/>
              <a:t>How do gears affect the force applied?</a:t>
            </a:r>
          </a:p>
          <a:p>
            <a:pPr marL="0" indent="0">
              <a:buNone/>
            </a:pPr>
            <a:r>
              <a:rPr lang="en-GB" dirty="0" smtClean="0"/>
              <a:t>How does the size of a gear affect the way it interacts with other gears?</a:t>
            </a:r>
          </a:p>
          <a:p>
            <a:pPr marL="0" indent="0">
              <a:buNone/>
            </a:pPr>
            <a:r>
              <a:rPr lang="en-GB" dirty="0" smtClean="0"/>
              <a:t>Can you get two joined gears to turn in the same direction?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676" t="19486" r="27058" b="19350"/>
          <a:stretch/>
        </p:blipFill>
        <p:spPr>
          <a:xfrm>
            <a:off x="7138035" y="883920"/>
            <a:ext cx="4175160" cy="2898458"/>
          </a:xfrm>
          <a:prstGeom prst="rect">
            <a:avLst/>
          </a:prstGeom>
        </p:spPr>
      </p:pic>
      <p:sp>
        <p:nvSpPr>
          <p:cNvPr id="5" name="AutoShape 2" descr="Blue Gears - Blue Gears Png Transparent PNG - 520x498 - Free Download on  Nice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532" y="4301490"/>
            <a:ext cx="25431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2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1"/>
          <p:cNvSpPr>
            <a:spLocks/>
          </p:cNvSpPr>
          <p:nvPr/>
        </p:nvSpPr>
        <p:spPr bwMode="auto">
          <a:xfrm>
            <a:off x="2279650" y="736601"/>
            <a:ext cx="7632700" cy="12287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600">
                <a:latin typeface="Twinkl SemiBold" pitchFamily="2" charset="0"/>
              </a:rPr>
              <a:t>Plenary</a:t>
            </a:r>
          </a:p>
        </p:txBody>
      </p:sp>
      <p:sp>
        <p:nvSpPr>
          <p:cNvPr id="18435" name="Content Placeholder 1"/>
          <p:cNvSpPr>
            <a:spLocks noGrp="1"/>
          </p:cNvSpPr>
          <p:nvPr>
            <p:ph idx="1"/>
          </p:nvPr>
        </p:nvSpPr>
        <p:spPr>
          <a:xfrm>
            <a:off x="2279650" y="1641476"/>
            <a:ext cx="7632700" cy="2009775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Twinkl" panose="020B0604020202020204" pitchFamily="2" charset="0"/>
              </a:rPr>
              <a:t>Which mechanism would be most suited to these jobs? 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B45BA25-E912-432F-9594-F93B55F41927}"/>
              </a:ext>
            </a:extLst>
          </p:cNvPr>
          <p:cNvSpPr txBox="1">
            <a:spLocks/>
          </p:cNvSpPr>
          <p:nvPr/>
        </p:nvSpPr>
        <p:spPr>
          <a:xfrm>
            <a:off x="5068888" y="1965326"/>
            <a:ext cx="1841500" cy="201136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3900" dirty="0">
                <a:solidFill>
                  <a:schemeClr val="accent4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5284C9-5FDA-41F9-B7BD-833F98F8187D}"/>
              </a:ext>
            </a:extLst>
          </p:cNvPr>
          <p:cNvSpPr/>
          <p:nvPr/>
        </p:nvSpPr>
        <p:spPr>
          <a:xfrm>
            <a:off x="2279650" y="4986339"/>
            <a:ext cx="7632700" cy="70643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Hoisting a flag up a flagpole</a:t>
            </a:r>
          </a:p>
        </p:txBody>
      </p:sp>
    </p:spTree>
    <p:extLst>
      <p:ext uri="{BB962C8B-B14F-4D97-AF65-F5344CB8AC3E}">
        <p14:creationId xmlns:p14="http://schemas.microsoft.com/office/powerpoint/2010/main" val="8847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BAA094-D23D-4547-842E-CAE1C8B231A2}"/>
              </a:ext>
            </a:extLst>
          </p:cNvPr>
          <p:cNvSpPr/>
          <p:nvPr/>
        </p:nvSpPr>
        <p:spPr>
          <a:xfrm>
            <a:off x="2279650" y="765176"/>
            <a:ext cx="7632700" cy="708025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</a:rPr>
              <a:t>A pulley.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9" y="1649413"/>
            <a:ext cx="5705475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B18DCC5-8898-4ACF-88AD-5E639A182DB6}"/>
              </a:ext>
            </a:extLst>
          </p:cNvPr>
          <p:cNvSpPr txBox="1">
            <a:spLocks/>
          </p:cNvSpPr>
          <p:nvPr/>
        </p:nvSpPr>
        <p:spPr>
          <a:xfrm>
            <a:off x="2782888" y="6110288"/>
            <a:ext cx="6553200" cy="32226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600" dirty="0">
                <a:latin typeface="Tuffy" panose="020B0603060100000000" pitchFamily="34" charset="0"/>
                <a:ea typeface="Tuffy" panose="020B0603060100000000" pitchFamily="34" charset="0"/>
                <a:cs typeface="Arial" pitchFamily="34" charset="0"/>
              </a:rPr>
              <a:t>Photo courtesy of ell brown 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936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1"/>
          <p:cNvSpPr>
            <a:spLocks/>
          </p:cNvSpPr>
          <p:nvPr/>
        </p:nvSpPr>
        <p:spPr bwMode="auto">
          <a:xfrm>
            <a:off x="2279650" y="736601"/>
            <a:ext cx="7632700" cy="12287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600">
                <a:latin typeface="Twinkl SemiBold" pitchFamily="2" charset="0"/>
              </a:rPr>
              <a:t>Plenary</a:t>
            </a:r>
          </a:p>
        </p:txBody>
      </p:sp>
      <p:sp>
        <p:nvSpPr>
          <p:cNvPr id="20483" name="Content Placeholder 1"/>
          <p:cNvSpPr>
            <a:spLocks noGrp="1"/>
          </p:cNvSpPr>
          <p:nvPr>
            <p:ph idx="1"/>
          </p:nvPr>
        </p:nvSpPr>
        <p:spPr>
          <a:xfrm>
            <a:off x="2279650" y="1641476"/>
            <a:ext cx="7632700" cy="2009775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Twinkl" panose="020B0604020202020204" pitchFamily="2" charset="0"/>
              </a:rPr>
              <a:t>Which mechanism would be most suited to these jobs? 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C12B084-E0FF-42A6-8437-F4C51F3CE8DB}"/>
              </a:ext>
            </a:extLst>
          </p:cNvPr>
          <p:cNvSpPr txBox="1">
            <a:spLocks/>
          </p:cNvSpPr>
          <p:nvPr/>
        </p:nvSpPr>
        <p:spPr>
          <a:xfrm>
            <a:off x="5068888" y="1965326"/>
            <a:ext cx="1841500" cy="201136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3900" dirty="0">
                <a:solidFill>
                  <a:schemeClr val="accent4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00506B1-B0D8-4DA1-9645-2286ABFF0C62}"/>
              </a:ext>
            </a:extLst>
          </p:cNvPr>
          <p:cNvSpPr/>
          <p:nvPr/>
        </p:nvSpPr>
        <p:spPr>
          <a:xfrm>
            <a:off x="2279650" y="4986339"/>
            <a:ext cx="7632700" cy="70643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Making one wheel turn faster than another.</a:t>
            </a:r>
          </a:p>
        </p:txBody>
      </p:sp>
    </p:spTree>
    <p:extLst>
      <p:ext uri="{BB962C8B-B14F-4D97-AF65-F5344CB8AC3E}">
        <p14:creationId xmlns:p14="http://schemas.microsoft.com/office/powerpoint/2010/main" val="360061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2D9302-34B1-4D38-B9C3-1E31F5FBE3D1}"/>
              </a:ext>
            </a:extLst>
          </p:cNvPr>
          <p:cNvSpPr/>
          <p:nvPr/>
        </p:nvSpPr>
        <p:spPr>
          <a:xfrm>
            <a:off x="2279650" y="765176"/>
            <a:ext cx="7632700" cy="708025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</a:rPr>
              <a:t>A gear.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758DB5-467A-49FA-A785-2A20164FF5BC}"/>
              </a:ext>
            </a:extLst>
          </p:cNvPr>
          <p:cNvSpPr txBox="1">
            <a:spLocks/>
          </p:cNvSpPr>
          <p:nvPr/>
        </p:nvSpPr>
        <p:spPr>
          <a:xfrm>
            <a:off x="2782888" y="6110288"/>
            <a:ext cx="6553200" cy="32226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600" dirty="0">
                <a:latin typeface="Tuffy" panose="020B0603060100000000" pitchFamily="34" charset="0"/>
                <a:ea typeface="Tuffy" panose="020B0603060100000000" pitchFamily="34" charset="0"/>
                <a:cs typeface="Arial" pitchFamily="34" charset="0"/>
              </a:rPr>
              <a:t>Photo courtesy of </a:t>
            </a:r>
            <a:r>
              <a:rPr lang="en-GB" sz="600" dirty="0" err="1">
                <a:latin typeface="Tuffy" panose="020B0603060100000000" pitchFamily="34" charset="0"/>
                <a:ea typeface="Tuffy" panose="020B0603060100000000" pitchFamily="34" charset="0"/>
                <a:cs typeface="Arial" pitchFamily="34" charset="0"/>
              </a:rPr>
              <a:t>BinaryApe</a:t>
            </a:r>
            <a:r>
              <a:rPr lang="en-GB" sz="600" dirty="0">
                <a:latin typeface="Tuffy" panose="020B0603060100000000" pitchFamily="34" charset="0"/>
                <a:ea typeface="Tuffy" panose="020B0603060100000000" pitchFamily="34" charset="0"/>
                <a:cs typeface="Arial" pitchFamily="34" charset="0"/>
              </a:rPr>
              <a:t> (@flickr.com) - granted under creative commons licence - attribution</a:t>
            </a: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4" y="1646239"/>
            <a:ext cx="573087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3002</TotalTime>
  <Words>412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Sassoon Infant Rg</vt:lpstr>
      <vt:lpstr>Times New Roman</vt:lpstr>
      <vt:lpstr>Tuffy</vt:lpstr>
      <vt:lpstr>Twinkl</vt:lpstr>
      <vt:lpstr>Twinkl SemiBold</vt:lpstr>
      <vt:lpstr>Office Theme</vt:lpstr>
      <vt:lpstr>PowerPoint Presentation</vt:lpstr>
      <vt:lpstr>In this lesson we will be splitting into three teams, and taking part in different activities to learn about pulleys and gears. </vt:lpstr>
      <vt:lpstr>Will gears allow children to pull a piano uphill?</vt:lpstr>
      <vt:lpstr>Task B – Pulley system. </vt:lpstr>
      <vt:lpstr>Task C- Gears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Duncan</dc:creator>
  <cp:lastModifiedBy>J Greenham</cp:lastModifiedBy>
  <cp:revision>14</cp:revision>
  <dcterms:created xsi:type="dcterms:W3CDTF">2022-01-07T16:58:38Z</dcterms:created>
  <dcterms:modified xsi:type="dcterms:W3CDTF">2022-01-14T12:18:38Z</dcterms:modified>
</cp:coreProperties>
</file>