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9CEC"/>
    <a:srgbClr val="9B1D89"/>
    <a:srgbClr val="E424B2"/>
    <a:srgbClr val="FF899D"/>
    <a:srgbClr val="B7011F"/>
    <a:srgbClr val="FE0A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226" autoAdjust="0"/>
  </p:normalViewPr>
  <p:slideViewPr>
    <p:cSldViewPr snapToGrid="0">
      <p:cViewPr>
        <p:scale>
          <a:sx n="50" d="100"/>
          <a:sy n="50" d="100"/>
        </p:scale>
        <p:origin x="1934" y="7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D33C7-73CE-42E0-8CB8-301CC9207ED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21393-8615-4A34-9275-1C9940BFC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3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small groups, see if the chn can name any of the </a:t>
            </a:r>
            <a:r>
              <a:rPr lang="en-US" dirty="0" err="1"/>
              <a:t>colours</a:t>
            </a:r>
            <a:r>
              <a:rPr lang="en-US" dirty="0"/>
              <a:t> in the sculpture. Don’t prompt them at all to think about shades.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21393-8615-4A34-9275-1C9940BFC7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chn the </a:t>
            </a:r>
            <a:r>
              <a:rPr lang="en-US" dirty="0" err="1"/>
              <a:t>colour</a:t>
            </a:r>
            <a:r>
              <a:rPr lang="en-US" dirty="0"/>
              <a:t> chart and explain that there are different tones and shades in each </a:t>
            </a:r>
            <a:r>
              <a:rPr lang="en-US" dirty="0" err="1"/>
              <a:t>colour</a:t>
            </a:r>
            <a:r>
              <a:rPr lang="en-US" dirty="0"/>
              <a:t>. We can create these </a:t>
            </a:r>
            <a:r>
              <a:rPr lang="en-US" dirty="0" err="1"/>
              <a:t>colours</a:t>
            </a:r>
            <a:r>
              <a:rPr lang="en-US" dirty="0"/>
              <a:t> by mixing different shades of </a:t>
            </a:r>
            <a:r>
              <a:rPr lang="en-US" dirty="0" err="1"/>
              <a:t>colours</a:t>
            </a:r>
            <a:r>
              <a:rPr lang="en-US" dirty="0"/>
              <a:t> together. Do any chn have a </a:t>
            </a:r>
            <a:r>
              <a:rPr lang="en-US" dirty="0" err="1"/>
              <a:t>favourite</a:t>
            </a:r>
            <a:r>
              <a:rPr lang="en-US" dirty="0"/>
              <a:t> shade that they can see on the board? Are there any shades that they recognize? Any new ones? Some chn to share their </a:t>
            </a:r>
            <a:r>
              <a:rPr lang="en-US" dirty="0" err="1"/>
              <a:t>favourite</a:t>
            </a:r>
            <a:r>
              <a:rPr lang="en-US" dirty="0"/>
              <a:t> </a:t>
            </a:r>
            <a:r>
              <a:rPr lang="en-US" dirty="0" err="1"/>
              <a:t>colours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21393-8615-4A34-9275-1C9940BFC7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74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21393-8615-4A34-9275-1C9940BFC7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65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908F1-C94F-4F3D-BE13-3572EDA6D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FD0DC5-8C7F-493B-9FE0-1BDAFDC84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BBC29-9192-437F-A518-97C93367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A7E73-EB24-4424-816E-528D7D49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7CCB5-AC55-4630-8825-B172775DC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6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6D4C0-FF79-46EB-8EBD-1DFF8743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B60B45-1FC7-4177-A9E9-051FC9644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82B79-C816-4CE0-BE52-B54A3110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FB895-6A28-482F-815D-CE42FCCD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58164-EDF5-4494-810C-C952EF80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8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785F7C-E9C3-4902-8F64-DE3F9B27A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5B7DE4-E4D5-4B9E-B22E-1E5C2D425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4A54E-0E21-4BF1-BE2B-6A2882F1E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0161E-71DE-48B6-9AB2-8C2CFBD68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0FF9-3BDB-4376-8684-29D487EC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22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0BE76-2F5B-4D09-AFAD-DFF15B8D3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11D8-669B-4537-A111-4E7E827E0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6F2C6-5523-4A0D-A50C-65862157F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5DFCD-DFE7-4BF9-84D7-F7C831A00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A1759-B4EF-40E7-A22E-41DEAF45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20BA5-3894-4723-BF41-058D2343E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CB6B4-DC5E-40BA-B844-F36E03F9E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A3606-BC0B-47D5-BFF1-03976EAF5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295D6-3864-4954-B2A6-B9C5F622D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32204-3246-4D3B-9340-463E7044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2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B64BB-BC3E-4478-AC39-A940CAB7E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FEB30-424A-4F78-9CBC-FCBA40EB25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2260D-9BFD-4BDA-A630-EF66AAD6A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CE859-3019-45A7-8E29-60525F182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4CD93-40A3-457D-82B8-CF336268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D461A-0D2A-4496-9684-837B3CEDA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3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18AC5-C359-4EB7-8880-FEE918D56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05665-C165-4087-8D50-09F65EED0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539DF-FBE5-41D0-AFCF-04024748C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65449C-8777-4355-84B0-66D024DC05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3FF02-39A7-4ABD-B988-6786F01645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249047-FF81-429C-B884-68C3B7110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048577-8762-4DE0-9424-5898849D6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873444-0F97-41D7-8E58-AD0F766A3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1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65F9-3682-43F2-9D45-B824CD09E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E4BBC6-F885-489D-AEE9-2346110C3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FA6C3-E1F1-416D-B8F3-AF9CEF5D8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0699C5-517D-4114-AB1D-EB110312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5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0D537-5623-4099-98E4-ACDB014F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BDA37-C25C-49A1-AF16-138745D5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928796-158D-4C9C-9A03-15D4052D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5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5AB93-B766-4003-98A3-EB489959D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EB948-5E4E-4A21-9809-863C94012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46BA0-2D80-4F79-9E43-A3DC002C8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3CBC5-D337-4286-832B-AC79FE6CD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1FD49E-C05C-44FC-A072-292BE47CB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2735E-2A0D-4051-BBFF-975196ADB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61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6BA-C386-449C-8461-2FA870DB7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579AA1-D57C-4762-B7BD-4E34DBC44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74BFF7-4C56-485B-BF1E-D0FD32C51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6B287-C8C3-4DCF-916A-3F0421256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101E9-8634-49EE-BF73-33EFF2B2D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D475F-7975-40E9-84B0-829989D60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5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F5248A-CB30-4202-9B3E-AADA6B494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9599E-B269-44A6-9C3F-6205D613E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F3CB4-B405-4D7A-9603-762383229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9D547-5CC2-491E-98F0-2A50C8670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4CAFC-239B-4F46-9D9F-AD993CA7A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A66DF-A0BA-42F0-9A40-DDB274EC0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r>
              <a:rPr lang="en-US" sz="7200">
                <a:latin typeface="Comic Sans MS" panose="030F0702030302020204" pitchFamily="66" charset="0"/>
              </a:rPr>
              <a:t>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38897-397D-4FDB-A09C-AC701555D4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r>
              <a:rPr lang="en-US" sz="3200">
                <a:latin typeface="Comic Sans MS" panose="030F0702030302020204" pitchFamily="66" charset="0"/>
              </a:rPr>
              <a:t>Antoni Gaudi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2FEBCD8D-35CA-4E10-A700-BE2CB8F09A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79" b="9391"/>
          <a:stretch/>
        </p:blipFill>
        <p:spPr bwMode="auto"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5094378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e the source image">
            <a:extLst>
              <a:ext uri="{FF2B5EF4-FFF2-40B4-BE49-F238E27FC236}">
                <a16:creationId xmlns:a16="http://schemas.microsoft.com/office/drawing/2014/main" id="{7C049F76-289E-4F14-904C-26A481F35C2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17294" y="-2017298"/>
            <a:ext cx="8069181" cy="121037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4243A8-B071-418D-AD10-F4931CF2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>
                <a:latin typeface="Comic Sans MS" panose="030F0702030302020204" pitchFamily="66" charset="0"/>
              </a:rPr>
              <a:t>LO: To use pattern to create a piece of artwork in the style of Antoni Gaudi.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DB487-4D5D-43E3-9F9D-55E718D27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3600" dirty="0">
                <a:latin typeface="Comic Sans MS" panose="030F0702030302020204" pitchFamily="66" charset="0"/>
              </a:rPr>
              <a:t>I understand what pattern is.</a:t>
            </a:r>
          </a:p>
          <a:p>
            <a:pPr>
              <a:buFontTx/>
              <a:buChar char="-"/>
            </a:pPr>
            <a:r>
              <a:rPr lang="en-US" sz="3600" dirty="0">
                <a:latin typeface="Comic Sans MS" panose="030F0702030302020204" pitchFamily="66" charset="0"/>
              </a:rPr>
              <a:t>I can mix </a:t>
            </a:r>
            <a:r>
              <a:rPr lang="en-US" sz="3600" dirty="0" err="1">
                <a:latin typeface="Comic Sans MS" panose="030F0702030302020204" pitchFamily="66" charset="0"/>
              </a:rPr>
              <a:t>colours</a:t>
            </a:r>
            <a:r>
              <a:rPr lang="en-US" sz="3600" dirty="0">
                <a:latin typeface="Comic Sans MS" panose="030F0702030302020204" pitchFamily="66" charset="0"/>
              </a:rPr>
              <a:t> to create different shades.</a:t>
            </a:r>
          </a:p>
          <a:p>
            <a:pPr>
              <a:buFontTx/>
              <a:buChar char="-"/>
            </a:pPr>
            <a:r>
              <a:rPr lang="en-US" sz="3600" dirty="0">
                <a:latin typeface="Comic Sans MS" panose="030F0702030302020204" pitchFamily="66" charset="0"/>
              </a:rPr>
              <a:t>I can copy and replicate patterns used by Gaudi.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677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26F365C-0C12-4962-8BA0-2DD30CDC9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400">
                <a:latin typeface="Comic Sans MS" panose="030F0702030302020204" pitchFamily="66" charset="0"/>
              </a:rPr>
              <a:t>What do we know about Antoni Gaudi?</a:t>
            </a:r>
          </a:p>
        </p:txBody>
      </p:sp>
      <p:sp>
        <p:nvSpPr>
          <p:cNvPr id="7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2C51EC-C7AA-448A-BE98-16C72EE6B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900" dirty="0">
                <a:latin typeface="Comic Sans MS" panose="030F0702030302020204" pitchFamily="66" charset="0"/>
              </a:rPr>
              <a:t>He was born in 1852 and died in 1926.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900" dirty="0">
                <a:latin typeface="Comic Sans MS" panose="030F0702030302020204" pitchFamily="66" charset="0"/>
              </a:rPr>
              <a:t>His name is Spanish, and he was from 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Catalonia 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900" b="0" i="0" dirty="0" err="1">
                <a:effectLst/>
                <a:latin typeface="Comic Sans MS" panose="030F0702030302020204" pitchFamily="66" charset="0"/>
              </a:rPr>
              <a:t>Gaudí's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 work was influenced by his passions in life: architecture, nature, and religion.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900" b="0" i="0" dirty="0">
                <a:effectLst/>
                <a:latin typeface="Comic Sans MS" panose="030F0702030302020204" pitchFamily="66" charset="0"/>
              </a:rPr>
              <a:t>He considered every detail of his creations and joined into his architecture such crafts as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ceramics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,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stained glass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,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wrought ironwork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forging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 and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carpentry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. </a:t>
            </a:r>
            <a:endParaRPr lang="en-US" sz="22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Image result for antoni gaudi">
            <a:extLst>
              <a:ext uri="{FF2B5EF4-FFF2-40B4-BE49-F238E27FC236}">
                <a16:creationId xmlns:a16="http://schemas.microsoft.com/office/drawing/2014/main" id="{9C7177CC-8A51-4291-BC4D-D1522FD04C87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56" b="4950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989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A5291279-1F25-4D9A-A1D0-1EA67048ED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277" y="0"/>
            <a:ext cx="4595446" cy="68931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9585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9532477-0B3F-458F-945F-AB892E56DC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674" t="17895" r="14743" b="13684"/>
          <a:stretch/>
        </p:blipFill>
        <p:spPr>
          <a:xfrm>
            <a:off x="12032" y="-1"/>
            <a:ext cx="12151255" cy="653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459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D1392A09-0CDB-462C-9948-16F06F7D3BD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17294" y="-2017298"/>
            <a:ext cx="8069181" cy="121037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F1B148-1CF6-4E13-8363-D734E9C24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u="sng" dirty="0">
                <a:latin typeface="Comic Sans MS" panose="030F0702030302020204" pitchFamily="66" charset="0"/>
              </a:rPr>
              <a:t>Task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1CAB-2EE8-4F26-89A8-3C560B4F7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In your art book, pick three primary (yellow, blue or red) or secondary (green, orange or purple) </a:t>
            </a:r>
            <a:r>
              <a:rPr lang="en-US" sz="3200" b="1" dirty="0" err="1"/>
              <a:t>colours</a:t>
            </a:r>
            <a:r>
              <a:rPr lang="en-US" sz="3200" b="1" dirty="0"/>
              <a:t>. For each </a:t>
            </a:r>
            <a:r>
              <a:rPr lang="en-US" sz="3200" b="1" dirty="0" err="1"/>
              <a:t>colour</a:t>
            </a:r>
            <a:r>
              <a:rPr lang="en-US" sz="3200" b="1" dirty="0"/>
              <a:t>, can you mix different </a:t>
            </a:r>
            <a:r>
              <a:rPr lang="en-US" sz="3200" b="1" dirty="0" err="1"/>
              <a:t>colouring</a:t>
            </a:r>
            <a:r>
              <a:rPr lang="en-US" sz="3200" b="1" dirty="0"/>
              <a:t> pencils together to make new shades of your </a:t>
            </a:r>
            <a:r>
              <a:rPr lang="en-US" sz="3200" b="1" dirty="0" err="1"/>
              <a:t>colour</a:t>
            </a:r>
            <a:r>
              <a:rPr lang="en-US" sz="3200" b="1" dirty="0"/>
              <a:t>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Once you have finished, can you use the </a:t>
            </a:r>
            <a:r>
              <a:rPr lang="en-US" sz="3200" b="1" dirty="0" err="1"/>
              <a:t>colour</a:t>
            </a:r>
            <a:r>
              <a:rPr lang="en-US" sz="3200" b="1" dirty="0"/>
              <a:t> chart to see if you can match a shade that you have created and write the name underneath. </a:t>
            </a:r>
          </a:p>
        </p:txBody>
      </p:sp>
    </p:spTree>
    <p:extLst>
      <p:ext uri="{BB962C8B-B14F-4D97-AF65-F5344CB8AC3E}">
        <p14:creationId xmlns:p14="http://schemas.microsoft.com/office/powerpoint/2010/main" val="1009294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0AE11-3460-4D27-8140-71DF6E5D0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5910" y="539039"/>
            <a:ext cx="4640179" cy="5779921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b="1" u="sng" dirty="0"/>
              <a:t>Red</a:t>
            </a:r>
            <a:r>
              <a:rPr lang="en-US" b="1" dirty="0"/>
              <a:t>                                   </a:t>
            </a:r>
            <a:r>
              <a:rPr lang="en-US" b="1" u="sng" dirty="0"/>
              <a:t> Blue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  <a:p>
            <a:pPr marL="0" indent="0" algn="ctr">
              <a:buNone/>
            </a:pPr>
            <a:r>
              <a:rPr lang="en-US" b="1" u="sng" dirty="0"/>
              <a:t>Purple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164AF5-AF07-4183-90F2-589290B0CDF0}"/>
              </a:ext>
            </a:extLst>
          </p:cNvPr>
          <p:cNvSpPr/>
          <p:nvPr/>
        </p:nvSpPr>
        <p:spPr>
          <a:xfrm>
            <a:off x="3874168" y="1070811"/>
            <a:ext cx="481264" cy="385010"/>
          </a:xfrm>
          <a:prstGeom prst="rect">
            <a:avLst/>
          </a:prstGeom>
          <a:solidFill>
            <a:srgbClr val="FE0A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BE0272-7458-4871-A933-E923868DD56D}"/>
              </a:ext>
            </a:extLst>
          </p:cNvPr>
          <p:cNvSpPr/>
          <p:nvPr/>
        </p:nvSpPr>
        <p:spPr>
          <a:xfrm>
            <a:off x="4866774" y="1072003"/>
            <a:ext cx="481264" cy="385010"/>
          </a:xfrm>
          <a:prstGeom prst="rect">
            <a:avLst/>
          </a:prstGeom>
          <a:solidFill>
            <a:srgbClr val="B701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A4D256-F27C-41DE-868C-37736A8051EB}"/>
              </a:ext>
            </a:extLst>
          </p:cNvPr>
          <p:cNvSpPr/>
          <p:nvPr/>
        </p:nvSpPr>
        <p:spPr>
          <a:xfrm>
            <a:off x="4385510" y="1989977"/>
            <a:ext cx="481264" cy="385010"/>
          </a:xfrm>
          <a:prstGeom prst="rect">
            <a:avLst/>
          </a:prstGeom>
          <a:solidFill>
            <a:srgbClr val="FF89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741874-8970-46C8-8321-0EC8705209BA}"/>
              </a:ext>
            </a:extLst>
          </p:cNvPr>
          <p:cNvSpPr/>
          <p:nvPr/>
        </p:nvSpPr>
        <p:spPr>
          <a:xfrm>
            <a:off x="6709610" y="1070811"/>
            <a:ext cx="481264" cy="38501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220920-2346-4918-AC79-5BDB23791F2B}"/>
              </a:ext>
            </a:extLst>
          </p:cNvPr>
          <p:cNvSpPr/>
          <p:nvPr/>
        </p:nvSpPr>
        <p:spPr>
          <a:xfrm>
            <a:off x="7702216" y="1072003"/>
            <a:ext cx="481264" cy="3850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E78263-7A0B-4E4F-A903-79F9BFA9E372}"/>
              </a:ext>
            </a:extLst>
          </p:cNvPr>
          <p:cNvSpPr/>
          <p:nvPr/>
        </p:nvSpPr>
        <p:spPr>
          <a:xfrm>
            <a:off x="7220952" y="1989977"/>
            <a:ext cx="481264" cy="3850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AD2BBE-C297-40DE-A262-236A70B58233}"/>
              </a:ext>
            </a:extLst>
          </p:cNvPr>
          <p:cNvSpPr/>
          <p:nvPr/>
        </p:nvSpPr>
        <p:spPr>
          <a:xfrm>
            <a:off x="5344026" y="4303295"/>
            <a:ext cx="481264" cy="385010"/>
          </a:xfrm>
          <a:prstGeom prst="rect">
            <a:avLst/>
          </a:prstGeom>
          <a:solidFill>
            <a:srgbClr val="E424B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6897305-37E6-431E-A251-ED984022947E}"/>
              </a:ext>
            </a:extLst>
          </p:cNvPr>
          <p:cNvSpPr/>
          <p:nvPr/>
        </p:nvSpPr>
        <p:spPr>
          <a:xfrm>
            <a:off x="6336632" y="4304487"/>
            <a:ext cx="481264" cy="385010"/>
          </a:xfrm>
          <a:prstGeom prst="rect">
            <a:avLst/>
          </a:prstGeom>
          <a:solidFill>
            <a:srgbClr val="9B1D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1031D3-A28A-4D7A-B424-DDE84620505E}"/>
              </a:ext>
            </a:extLst>
          </p:cNvPr>
          <p:cNvSpPr/>
          <p:nvPr/>
        </p:nvSpPr>
        <p:spPr>
          <a:xfrm>
            <a:off x="5855368" y="5222461"/>
            <a:ext cx="481264" cy="385010"/>
          </a:xfrm>
          <a:prstGeom prst="rect">
            <a:avLst/>
          </a:prstGeom>
          <a:solidFill>
            <a:srgbClr val="BE9C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896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7976D7A7-86C6-42FA-9F58-B8F4E7D07A9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17294" y="-2017298"/>
            <a:ext cx="8069181" cy="121037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A38C80-C8D5-4137-B6EC-23B9726E0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u="sng" dirty="0">
                <a:latin typeface="Comic Sans MS" panose="030F0702030302020204" pitchFamily="66" charset="0"/>
              </a:rPr>
              <a:t>Task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27FA7-1B3C-45BF-B671-AA9EB79E8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Using a viewfinder, we are going to focus on a small part of the sculpture. Can you copy out the pattern into your sketch books and </a:t>
            </a:r>
            <a:r>
              <a:rPr lang="en-US" sz="3200" b="1" dirty="0" err="1">
                <a:latin typeface="Comic Sans MS" panose="030F0702030302020204" pitchFamily="66" charset="0"/>
              </a:rPr>
              <a:t>colour</a:t>
            </a:r>
            <a:r>
              <a:rPr lang="en-US" sz="3200" b="1" dirty="0">
                <a:latin typeface="Comic Sans MS" panose="030F0702030302020204" pitchFamily="66" charset="0"/>
              </a:rPr>
              <a:t> in the patterns using your new knowledge of shades.</a:t>
            </a:r>
          </a:p>
        </p:txBody>
      </p:sp>
    </p:spTree>
    <p:extLst>
      <p:ext uri="{BB962C8B-B14F-4D97-AF65-F5344CB8AC3E}">
        <p14:creationId xmlns:p14="http://schemas.microsoft.com/office/powerpoint/2010/main" val="2001377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7FAF10-35CB-422F-B6CE-892D769E687E}"/>
</file>

<file path=customXml/itemProps2.xml><?xml version="1.0" encoding="utf-8"?>
<ds:datastoreItem xmlns:ds="http://schemas.openxmlformats.org/officeDocument/2006/customXml" ds:itemID="{05AF8358-B49B-4EF6-AF96-902958A11AF6}"/>
</file>

<file path=customXml/itemProps3.xml><?xml version="1.0" encoding="utf-8"?>
<ds:datastoreItem xmlns:ds="http://schemas.openxmlformats.org/officeDocument/2006/customXml" ds:itemID="{D95E199F-ED8F-4276-913E-AB185E8F4EC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Widescreen</PresentationFormat>
  <Paragraphs>29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Pattern</vt:lpstr>
      <vt:lpstr>LO: To use pattern to create a piece of artwork in the style of Antoni Gaudi. </vt:lpstr>
      <vt:lpstr>What do we know about Antoni Gaudi?</vt:lpstr>
      <vt:lpstr>PowerPoint Presentation</vt:lpstr>
      <vt:lpstr>PowerPoint Presentation</vt:lpstr>
      <vt:lpstr>Task One</vt:lpstr>
      <vt:lpstr>PowerPoint Presentation</vt:lpstr>
      <vt:lpstr>Task Two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Pattern</dc:title>
  <dc:creator>A Chhibber</dc:creator>
  <cp:lastModifiedBy>A Chhibber</cp:lastModifiedBy>
  <cp:revision>9</cp:revision>
  <dcterms:created xsi:type="dcterms:W3CDTF">2021-11-28T15:18:22Z</dcterms:created>
  <dcterms:modified xsi:type="dcterms:W3CDTF">2021-11-28T15:46:05Z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