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82" r:id="rId3"/>
    <p:sldId id="276" r:id="rId4"/>
    <p:sldId id="277" r:id="rId5"/>
    <p:sldId id="278" r:id="rId6"/>
    <p:sldId id="279" r:id="rId7"/>
    <p:sldId id="283" r:id="rId8"/>
    <p:sldId id="281" r:id="rId9"/>
    <p:sldId id="267" r:id="rId10"/>
  </p:sldIdLst>
  <p:sldSz cx="9144000" cy="6858000" type="screen4x3"/>
  <p:notesSz cx="6858000" cy="9144000"/>
  <p:embeddedFontLst>
    <p:embeddedFont>
      <p:font typeface="Twinkl" panose="020B0604020202020204" charset="0"/>
      <p:regular r:id="rId13"/>
      <p:bold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8A0DB"/>
    <a:srgbClr val="DE1E5A"/>
    <a:srgbClr val="BC0105"/>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showGuides="1">
      <p:cViewPr varScale="1">
        <p:scale>
          <a:sx n="76" d="100"/>
          <a:sy n="76" d="100"/>
        </p:scale>
        <p:origin x="1218" y="9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66" d="100"/>
          <a:sy n="66" d="100"/>
        </p:scale>
        <p:origin x="3134" y="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582923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38146" y="438151"/>
            <a:ext cx="8220075" cy="5957887"/>
          </a:xfrm>
          <a:prstGeom prst="roundRect">
            <a:avLst>
              <a:gd name="adj" fmla="val 2649"/>
            </a:avLst>
          </a:prstGeom>
          <a:solidFill>
            <a:schemeClr val="bg1">
              <a:alpha val="98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13047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p9Fw1CsYxA&amp;feature=emb_logo"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youtube.com/watch?v=8p9Fw1CsYxA"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50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b="1" dirty="0">
                <a:latin typeface="Twinkl" pitchFamily="2" charset="0"/>
              </a:rPr>
              <a:t>National Storytelling Week</a:t>
            </a:r>
          </a:p>
        </p:txBody>
      </p:sp>
      <p:sp>
        <p:nvSpPr>
          <p:cNvPr id="4" name="Rounded Rectangle 3"/>
          <p:cNvSpPr/>
          <p:nvPr/>
        </p:nvSpPr>
        <p:spPr>
          <a:xfrm>
            <a:off x="755650" y="1473200"/>
            <a:ext cx="4592638" cy="4343400"/>
          </a:xfrm>
          <a:prstGeom prst="roundRect">
            <a:avLst>
              <a:gd name="adj" fmla="val 102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6" name="Content Placeholder 21"/>
          <p:cNvSpPr>
            <a:spLocks noGrp="1"/>
          </p:cNvSpPr>
          <p:nvPr>
            <p:ph idx="1"/>
          </p:nvPr>
        </p:nvSpPr>
        <p:spPr>
          <a:xfrm>
            <a:off x="1020763" y="1878013"/>
            <a:ext cx="3949700" cy="4579937"/>
          </a:xfrm>
        </p:spPr>
        <p:txBody>
          <a:bodyPr/>
          <a:lstStyle/>
          <a:p>
            <a:r>
              <a:rPr lang="en-GB" b="1" dirty="0"/>
              <a:t>30</a:t>
            </a:r>
            <a:r>
              <a:rPr lang="en-GB" b="1" baseline="30000" dirty="0"/>
              <a:t>th</a:t>
            </a:r>
            <a:r>
              <a:rPr lang="en-GB" b="1" dirty="0"/>
              <a:t> January - 6</a:t>
            </a:r>
            <a:r>
              <a:rPr lang="en-GB" b="1" baseline="30000" dirty="0"/>
              <a:t>th</a:t>
            </a:r>
            <a:r>
              <a:rPr lang="en-GB" b="1" dirty="0"/>
              <a:t> February 2022</a:t>
            </a:r>
          </a:p>
          <a:p>
            <a:r>
              <a:rPr lang="en-GB" altLang="en-US" b="1" dirty="0">
                <a:solidFill>
                  <a:schemeClr val="tx1"/>
                </a:solidFill>
                <a:latin typeface="Twinkl" pitchFamily="2" charset="0"/>
              </a:rPr>
              <a:t>What is National Storytelling Week?</a:t>
            </a:r>
          </a:p>
          <a:p>
            <a:pPr eaLnBrk="1" hangingPunct="1"/>
            <a:r>
              <a:rPr lang="en-GB" altLang="en-US" dirty="0">
                <a:latin typeface="Twinkl" pitchFamily="2" charset="0"/>
              </a:rPr>
              <a:t>National Storytelling Week is a week for celebrating storytelling and encouraging people to tell their own stories. </a:t>
            </a:r>
          </a:p>
          <a:p>
            <a:pPr eaLnBrk="1" hangingPunct="1"/>
            <a:r>
              <a:rPr lang="en-GB" altLang="en-US" dirty="0">
                <a:latin typeface="Twinkl" pitchFamily="2" charset="0"/>
              </a:rPr>
              <a:t>National Storytelling Week takes place in lots of places, such as storytelling clubs, theatres, museums, schools and hospitals. </a:t>
            </a:r>
          </a:p>
          <a:p>
            <a:pPr algn="ctr" eaLnBrk="1" hangingPunct="1"/>
            <a:endParaRPr lang="en-GB" altLang="en-US" sz="2400" dirty="0">
              <a:solidFill>
                <a:schemeClr val="tx1"/>
              </a:solidFill>
            </a:endParaRPr>
          </a:p>
        </p:txBody>
      </p:sp>
      <p:pic>
        <p:nvPicPr>
          <p:cNvPr id="184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3225" y="3878321"/>
            <a:ext cx="30654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15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fade">
                                      <p:cBhvr>
                                        <p:cTn id="17" dur="500"/>
                                        <p:tgtEl>
                                          <p:spTgt spid="18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6">
                                            <p:txEl>
                                              <p:pRg st="3" end="3"/>
                                            </p:txEl>
                                          </p:spTgt>
                                        </p:tgtEl>
                                        <p:attrNameLst>
                                          <p:attrName>style.visibility</p:attrName>
                                        </p:attrNameLst>
                                      </p:cBhvr>
                                      <p:to>
                                        <p:strVal val="visible"/>
                                      </p:to>
                                    </p:set>
                                    <p:animEffect transition="in" filter="fade">
                                      <p:cBhvr>
                                        <p:cTn id="22" dur="500"/>
                                        <p:tgtEl>
                                          <p:spTgt spid="184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46113" y="1473200"/>
            <a:ext cx="4592637" cy="584200"/>
          </a:xfrm>
          <a:prstGeom prst="roundRect">
            <a:avLst>
              <a:gd name="adj" fmla="val 102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59" name="Title 1"/>
          <p:cNvSpPr>
            <a:spLocks noGrp="1"/>
          </p:cNvSpPr>
          <p:nvPr>
            <p:ph type="title"/>
          </p:nvPr>
        </p:nvSpPr>
        <p:spPr>
          <a:xfrm>
            <a:off x="457200" y="479425"/>
            <a:ext cx="8220075" cy="993775"/>
          </a:xfrm>
        </p:spPr>
        <p:txBody>
          <a:bodyPr/>
          <a:lstStyle/>
          <a:p>
            <a:pPr eaLnBrk="1" hangingPunct="1"/>
            <a:r>
              <a:rPr lang="en-GB" altLang="en-US" b="1">
                <a:latin typeface="Twinkl" pitchFamily="2" charset="0"/>
              </a:rPr>
              <a:t>What Are Stories?</a:t>
            </a:r>
          </a:p>
        </p:txBody>
      </p:sp>
      <p:sp>
        <p:nvSpPr>
          <p:cNvPr id="3" name="Content Placeholder 2"/>
          <p:cNvSpPr>
            <a:spLocks noGrp="1"/>
          </p:cNvSpPr>
          <p:nvPr>
            <p:ph idx="1"/>
          </p:nvPr>
        </p:nvSpPr>
        <p:spPr>
          <a:xfrm>
            <a:off x="750888" y="1671638"/>
            <a:ext cx="7632700" cy="444500"/>
          </a:xfrm>
        </p:spPr>
        <p:txBody>
          <a:bodyPr/>
          <a:lstStyle/>
          <a:p>
            <a:pPr eaLnBrk="1" hangingPunct="1"/>
            <a:r>
              <a:rPr lang="en-GB" altLang="en-US">
                <a:latin typeface="Twinkl" pitchFamily="2" charset="0"/>
                <a:cs typeface="Arial" panose="020B0604020202020204" pitchFamily="34" charset="0"/>
              </a:rPr>
              <a:t>What do you think stories are?</a:t>
            </a:r>
          </a:p>
          <a:p>
            <a:pPr eaLnBrk="1" hangingPunct="1"/>
            <a:endParaRPr lang="en-GB" altLang="en-US">
              <a:latin typeface="Twinkl" pitchFamily="2" charset="0"/>
              <a:cs typeface="Arial" panose="020B0604020202020204" pitchFamily="34" charset="0"/>
            </a:endParaRPr>
          </a:p>
        </p:txBody>
      </p:sp>
      <p:pic>
        <p:nvPicPr>
          <p:cNvPr id="194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3168650"/>
            <a:ext cx="309403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646113" y="2197100"/>
            <a:ext cx="4630737" cy="584200"/>
            <a:chOff x="645583" y="2197100"/>
            <a:chExt cx="4630722" cy="584200"/>
          </a:xfrm>
        </p:grpSpPr>
        <p:sp>
          <p:nvSpPr>
            <p:cNvPr id="8" name="Rounded Rectangle 7"/>
            <p:cNvSpPr/>
            <p:nvPr/>
          </p:nvSpPr>
          <p:spPr>
            <a:xfrm>
              <a:off x="645583" y="2197100"/>
              <a:ext cx="4592622" cy="584200"/>
            </a:xfrm>
            <a:prstGeom prst="roundRect">
              <a:avLst>
                <a:gd name="adj" fmla="val 102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7" name="Rectangle 4"/>
            <p:cNvSpPr>
              <a:spLocks noChangeArrowheads="1"/>
            </p:cNvSpPr>
            <p:nvPr/>
          </p:nvSpPr>
          <p:spPr bwMode="auto">
            <a:xfrm>
              <a:off x="704305" y="2313284"/>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pitchFamily="2" charset="0"/>
                  <a:cs typeface="Arial" panose="020B0604020202020204" pitchFamily="34" charset="0"/>
                </a:rPr>
                <a:t>Are stories always written down?</a:t>
              </a:r>
            </a:p>
          </p:txBody>
        </p:sp>
      </p:grpSp>
      <p:grpSp>
        <p:nvGrpSpPr>
          <p:cNvPr id="10" name="Group 9"/>
          <p:cNvGrpSpPr>
            <a:grpSpLocks/>
          </p:cNvGrpSpPr>
          <p:nvPr/>
        </p:nvGrpSpPr>
        <p:grpSpPr bwMode="auto">
          <a:xfrm>
            <a:off x="646113" y="2921000"/>
            <a:ext cx="4592637" cy="584200"/>
            <a:chOff x="645583" y="2921000"/>
            <a:chExt cx="4592638" cy="584200"/>
          </a:xfrm>
        </p:grpSpPr>
        <p:sp>
          <p:nvSpPr>
            <p:cNvPr id="9" name="Rounded Rectangle 8"/>
            <p:cNvSpPr/>
            <p:nvPr/>
          </p:nvSpPr>
          <p:spPr>
            <a:xfrm>
              <a:off x="645583" y="2921000"/>
              <a:ext cx="4592638" cy="584200"/>
            </a:xfrm>
            <a:prstGeom prst="roundRect">
              <a:avLst>
                <a:gd name="adj" fmla="val 102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5" name="Rectangle 5"/>
            <p:cNvSpPr>
              <a:spLocks noChangeArrowheads="1"/>
            </p:cNvSpPr>
            <p:nvPr/>
          </p:nvSpPr>
          <p:spPr bwMode="auto">
            <a:xfrm>
              <a:off x="750888" y="3028434"/>
              <a:ext cx="3350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pitchFamily="2" charset="0"/>
                  <a:cs typeface="Arial" panose="020B0604020202020204" pitchFamily="34" charset="0"/>
                </a:rPr>
                <a:t>Who do you think tells stories?</a:t>
              </a:r>
            </a:p>
          </p:txBody>
        </p:sp>
      </p:grpSp>
    </p:spTree>
    <p:extLst>
      <p:ext uri="{BB962C8B-B14F-4D97-AF65-F5344CB8AC3E}">
        <p14:creationId xmlns:p14="http://schemas.microsoft.com/office/powerpoint/2010/main" val="3545248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1175" y="787400"/>
            <a:ext cx="8112125" cy="130651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p:cNvSpPr>
            <a:spLocks noGrp="1"/>
          </p:cNvSpPr>
          <p:nvPr>
            <p:ph type="title"/>
          </p:nvPr>
        </p:nvSpPr>
        <p:spPr>
          <a:xfrm>
            <a:off x="511175" y="911225"/>
            <a:ext cx="8220075" cy="995363"/>
          </a:xfrm>
        </p:spPr>
        <p:txBody>
          <a:bodyPr/>
          <a:lstStyle/>
          <a:p>
            <a:pPr eaLnBrk="1" hangingPunct="1"/>
            <a:r>
              <a:rPr lang="en-GB" altLang="en-US" sz="3600" b="1">
                <a:latin typeface="Twinkl" pitchFamily="2" charset="0"/>
              </a:rPr>
              <a:t>What Are Your Favourite Stories?</a:t>
            </a: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7075" y="2625725"/>
            <a:ext cx="5211763"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21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pPr eaLnBrk="1" hangingPunct="1"/>
            <a:r>
              <a:rPr lang="en-GB" altLang="en-US" b="1">
                <a:latin typeface="Twinkl" pitchFamily="2" charset="0"/>
              </a:rPr>
              <a:t>Why Do We Tell Stories?</a:t>
            </a:r>
          </a:p>
        </p:txBody>
      </p:sp>
      <p:sp>
        <p:nvSpPr>
          <p:cNvPr id="3" name="Content Placeholder 2"/>
          <p:cNvSpPr>
            <a:spLocks noGrp="1"/>
          </p:cNvSpPr>
          <p:nvPr>
            <p:ph idx="1"/>
          </p:nvPr>
        </p:nvSpPr>
        <p:spPr>
          <a:xfrm>
            <a:off x="690563" y="4240213"/>
            <a:ext cx="7632700" cy="4578350"/>
          </a:xfrm>
        </p:spPr>
        <p:txBody>
          <a:bodyPr/>
          <a:lstStyle/>
          <a:p>
            <a:pPr algn="ctr" eaLnBrk="1" hangingPunct="1"/>
            <a:r>
              <a:rPr lang="en-GB" altLang="en-US" sz="2400">
                <a:latin typeface="Twinkl" pitchFamily="2" charset="0"/>
              </a:rPr>
              <a:t>  </a:t>
            </a:r>
          </a:p>
          <a:p>
            <a:pPr eaLnBrk="1" hangingPunct="1"/>
            <a:endParaRPr lang="en-GB" altLang="en-US" sz="2400" b="1">
              <a:latin typeface="Twinkl" pitchFamily="2" charset="0"/>
            </a:endParaRPr>
          </a:p>
          <a:p>
            <a:pPr algn="ctr" eaLnBrk="1" hangingPunct="1"/>
            <a:r>
              <a:rPr lang="en-GB" altLang="en-US" sz="2400" b="1">
                <a:latin typeface="Twinkl" pitchFamily="2" charset="0"/>
              </a:rPr>
              <a:t> Everyone is a storyteller!</a:t>
            </a:r>
          </a:p>
          <a:p>
            <a:pPr eaLnBrk="1" hangingPunct="1"/>
            <a:endParaRPr lang="en-GB" altLang="en-US">
              <a:latin typeface="Twinkl" pitchFamily="2" charset="0"/>
            </a:endParaRPr>
          </a:p>
        </p:txBody>
      </p:sp>
      <p:grpSp>
        <p:nvGrpSpPr>
          <p:cNvPr id="2" name="Group 1">
            <a:extLst>
              <a:ext uri="{FF2B5EF4-FFF2-40B4-BE49-F238E27FC236}">
                <a16:creationId xmlns:a16="http://schemas.microsoft.com/office/drawing/2014/main" id="{0EF3A216-EE69-4485-89BF-6B74D6BFE00C}"/>
              </a:ext>
            </a:extLst>
          </p:cNvPr>
          <p:cNvGrpSpPr/>
          <p:nvPr/>
        </p:nvGrpSpPr>
        <p:grpSpPr>
          <a:xfrm>
            <a:off x="615950" y="2168525"/>
            <a:ext cx="2541588" cy="2511425"/>
            <a:chOff x="615950" y="2168525"/>
            <a:chExt cx="2541588" cy="2511425"/>
          </a:xfrm>
        </p:grpSpPr>
        <p:sp>
          <p:nvSpPr>
            <p:cNvPr id="4" name="Rounded Rectangle 3"/>
            <p:cNvSpPr/>
            <p:nvPr/>
          </p:nvSpPr>
          <p:spPr>
            <a:xfrm>
              <a:off x="615950" y="2168525"/>
              <a:ext cx="2541588" cy="25114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9" name="TextBox 4"/>
            <p:cNvSpPr txBox="1">
              <a:spLocks noChangeArrowheads="1"/>
            </p:cNvSpPr>
            <p:nvPr/>
          </p:nvSpPr>
          <p:spPr bwMode="auto">
            <a:xfrm>
              <a:off x="866775" y="2381250"/>
              <a:ext cx="2035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700" dirty="0">
                  <a:solidFill>
                    <a:schemeClr val="tx1"/>
                  </a:solidFill>
                  <a:latin typeface="Twinkl" pitchFamily="2" charset="0"/>
                </a:rPr>
                <a:t>People have used stories for thousands of years to communicate. We all tell stories every day. </a:t>
              </a:r>
            </a:p>
            <a:p>
              <a:pPr eaLnBrk="1" hangingPunct="1">
                <a:lnSpc>
                  <a:spcPct val="100000"/>
                </a:lnSpc>
                <a:spcBef>
                  <a:spcPct val="0"/>
                </a:spcBef>
                <a:buFontTx/>
                <a:buNone/>
              </a:pPr>
              <a:endParaRPr lang="en-GB" altLang="en-US" dirty="0">
                <a:solidFill>
                  <a:schemeClr val="tx1"/>
                </a:solidFill>
                <a:latin typeface="Twinkl" pitchFamily="2" charset="0"/>
              </a:endParaRPr>
            </a:p>
          </p:txBody>
        </p:sp>
      </p:grpSp>
      <p:grpSp>
        <p:nvGrpSpPr>
          <p:cNvPr id="5" name="Group 4">
            <a:extLst>
              <a:ext uri="{FF2B5EF4-FFF2-40B4-BE49-F238E27FC236}">
                <a16:creationId xmlns:a16="http://schemas.microsoft.com/office/drawing/2014/main" id="{DB28BF0E-A64C-400E-B6C2-5F1563980E0B}"/>
              </a:ext>
            </a:extLst>
          </p:cNvPr>
          <p:cNvGrpSpPr/>
          <p:nvPr/>
        </p:nvGrpSpPr>
        <p:grpSpPr>
          <a:xfrm>
            <a:off x="3300413" y="2150269"/>
            <a:ext cx="2540000" cy="2738437"/>
            <a:chOff x="3300413" y="2150269"/>
            <a:chExt cx="2540000" cy="2738437"/>
          </a:xfrm>
        </p:grpSpPr>
        <p:sp>
          <p:nvSpPr>
            <p:cNvPr id="6" name="Rounded Rectangle 5"/>
            <p:cNvSpPr/>
            <p:nvPr/>
          </p:nvSpPr>
          <p:spPr>
            <a:xfrm>
              <a:off x="3300413" y="2179638"/>
              <a:ext cx="2540000" cy="250031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1" name="TextBox 6"/>
            <p:cNvSpPr txBox="1">
              <a:spLocks noChangeArrowheads="1"/>
            </p:cNvSpPr>
            <p:nvPr/>
          </p:nvSpPr>
          <p:spPr bwMode="auto">
            <a:xfrm>
              <a:off x="3368676" y="2150269"/>
              <a:ext cx="2433637"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endParaRPr lang="en-GB" altLang="en-US" dirty="0">
                <a:solidFill>
                  <a:schemeClr val="tx1"/>
                </a:solidFill>
                <a:latin typeface="Twinkl" pitchFamily="2" charset="0"/>
              </a:endParaRPr>
            </a:p>
            <a:p>
              <a:pPr algn="ctr" eaLnBrk="1" hangingPunct="1">
                <a:lnSpc>
                  <a:spcPct val="100000"/>
                </a:lnSpc>
                <a:spcBef>
                  <a:spcPct val="0"/>
                </a:spcBef>
                <a:buFontTx/>
                <a:buNone/>
              </a:pPr>
              <a:r>
                <a:rPr lang="en-GB" altLang="en-US" sz="1700" dirty="0">
                  <a:solidFill>
                    <a:schemeClr val="tx1"/>
                  </a:solidFill>
                  <a:latin typeface="Twinkl" pitchFamily="2" charset="0"/>
                </a:rPr>
                <a:t>We tell stories about what we have been doing at school, stories about funny or scary things that have happened to us or even stories about what we have seen on TV.</a:t>
              </a:r>
            </a:p>
            <a:p>
              <a:pPr eaLnBrk="1" hangingPunct="1">
                <a:lnSpc>
                  <a:spcPct val="100000"/>
                </a:lnSpc>
                <a:spcBef>
                  <a:spcPct val="0"/>
                </a:spcBef>
                <a:buFontTx/>
                <a:buNone/>
              </a:pPr>
              <a:endParaRPr lang="en-GB" altLang="en-US" dirty="0">
                <a:solidFill>
                  <a:schemeClr val="tx1"/>
                </a:solidFill>
                <a:latin typeface="Twinkl" pitchFamily="2" charset="0"/>
              </a:endParaRPr>
            </a:p>
          </p:txBody>
        </p:sp>
      </p:grpSp>
      <p:grpSp>
        <p:nvGrpSpPr>
          <p:cNvPr id="7" name="Group 6">
            <a:extLst>
              <a:ext uri="{FF2B5EF4-FFF2-40B4-BE49-F238E27FC236}">
                <a16:creationId xmlns:a16="http://schemas.microsoft.com/office/drawing/2014/main" id="{46043C73-AF05-433C-BFDA-D2B6D4143BE9}"/>
              </a:ext>
            </a:extLst>
          </p:cNvPr>
          <p:cNvGrpSpPr/>
          <p:nvPr/>
        </p:nvGrpSpPr>
        <p:grpSpPr>
          <a:xfrm>
            <a:off x="5983288" y="2193925"/>
            <a:ext cx="2540000" cy="2611438"/>
            <a:chOff x="5983288" y="2193925"/>
            <a:chExt cx="2540000" cy="2611438"/>
          </a:xfrm>
        </p:grpSpPr>
        <p:sp>
          <p:nvSpPr>
            <p:cNvPr id="8" name="Rounded Rectangle 7"/>
            <p:cNvSpPr/>
            <p:nvPr/>
          </p:nvSpPr>
          <p:spPr>
            <a:xfrm>
              <a:off x="5983288" y="2193925"/>
              <a:ext cx="2540000" cy="251142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3" name="TextBox 8"/>
            <p:cNvSpPr txBox="1">
              <a:spLocks noChangeArrowheads="1"/>
            </p:cNvSpPr>
            <p:nvPr/>
          </p:nvSpPr>
          <p:spPr bwMode="auto">
            <a:xfrm>
              <a:off x="6153150" y="2343150"/>
              <a:ext cx="21891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700" dirty="0">
                  <a:solidFill>
                    <a:schemeClr val="tx1"/>
                  </a:solidFill>
                  <a:latin typeface="Twinkl" pitchFamily="2" charset="0"/>
                </a:rPr>
                <a:t>Many stories we know have been told for hundreds of years. Fairy tales and myths were told by people long before they were written down.</a:t>
              </a:r>
            </a:p>
            <a:p>
              <a:pPr eaLnBrk="1" hangingPunct="1">
                <a:lnSpc>
                  <a:spcPct val="100000"/>
                </a:lnSpc>
                <a:spcBef>
                  <a:spcPct val="0"/>
                </a:spcBef>
                <a:buFontTx/>
                <a:buNone/>
              </a:pPr>
              <a:endParaRPr lang="en-GB" altLang="en-US" dirty="0">
                <a:solidFill>
                  <a:schemeClr val="tx1"/>
                </a:solidFill>
                <a:latin typeface="Twinkl" pitchFamily="2" charset="0"/>
              </a:endParaRPr>
            </a:p>
          </p:txBody>
        </p:sp>
      </p:grpSp>
    </p:spTree>
    <p:extLst>
      <p:ext uri="{BB962C8B-B14F-4D97-AF65-F5344CB8AC3E}">
        <p14:creationId xmlns:p14="http://schemas.microsoft.com/office/powerpoint/2010/main" val="3122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95313"/>
            <a:ext cx="8220075" cy="993775"/>
          </a:xfrm>
        </p:spPr>
        <p:txBody>
          <a:bodyPr/>
          <a:lstStyle/>
          <a:p>
            <a:pPr algn="ctr" eaLnBrk="1" hangingPunct="1"/>
            <a:r>
              <a:rPr lang="en-GB" altLang="en-US" sz="3600" b="1">
                <a:latin typeface="Twinkl" pitchFamily="2" charset="0"/>
              </a:rPr>
              <a:t>Why Are Stories and </a:t>
            </a:r>
            <a:br>
              <a:rPr lang="en-GB" altLang="en-US" sz="3600" b="1">
                <a:latin typeface="Twinkl" pitchFamily="2" charset="0"/>
              </a:rPr>
            </a:br>
            <a:r>
              <a:rPr lang="en-GB" altLang="en-US" sz="3600" b="1">
                <a:latin typeface="Twinkl" pitchFamily="2" charset="0"/>
              </a:rPr>
              <a:t>Storytelling Important?</a:t>
            </a:r>
          </a:p>
        </p:txBody>
      </p:sp>
      <p:sp>
        <p:nvSpPr>
          <p:cNvPr id="6" name="Rectangle 5"/>
          <p:cNvSpPr/>
          <p:nvPr/>
        </p:nvSpPr>
        <p:spPr>
          <a:xfrm>
            <a:off x="446088" y="2200275"/>
            <a:ext cx="8242300" cy="289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 name="Group 1">
            <a:extLst>
              <a:ext uri="{FF2B5EF4-FFF2-40B4-BE49-F238E27FC236}">
                <a16:creationId xmlns:a16="http://schemas.microsoft.com/office/drawing/2014/main" id="{42EC2418-212F-4514-BFC1-9274D19309FF}"/>
              </a:ext>
            </a:extLst>
          </p:cNvPr>
          <p:cNvGrpSpPr/>
          <p:nvPr/>
        </p:nvGrpSpPr>
        <p:grpSpPr>
          <a:xfrm>
            <a:off x="690563" y="2519363"/>
            <a:ext cx="3022600" cy="2586037"/>
            <a:chOff x="690563" y="2519363"/>
            <a:chExt cx="3022600" cy="2586037"/>
          </a:xfrm>
        </p:grpSpPr>
        <p:sp>
          <p:nvSpPr>
            <p:cNvPr id="7" name="Rounded Rectangle 6"/>
            <p:cNvSpPr/>
            <p:nvPr/>
          </p:nvSpPr>
          <p:spPr>
            <a:xfrm>
              <a:off x="690563" y="2519363"/>
              <a:ext cx="3022600" cy="2328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3" name="TextBox 7"/>
            <p:cNvSpPr txBox="1">
              <a:spLocks noChangeArrowheads="1"/>
            </p:cNvSpPr>
            <p:nvPr/>
          </p:nvSpPr>
          <p:spPr bwMode="auto">
            <a:xfrm>
              <a:off x="777875" y="2519363"/>
              <a:ext cx="265906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Storytelling helps people to feel close to each other and to become friends. Storytelling helps people to understand the things that happen in the world. </a:t>
              </a:r>
            </a:p>
            <a:p>
              <a:pPr eaLnBrk="1" hangingPunct="1">
                <a:lnSpc>
                  <a:spcPct val="100000"/>
                </a:lnSpc>
                <a:spcBef>
                  <a:spcPct val="0"/>
                </a:spcBef>
                <a:buFontTx/>
                <a:buNone/>
              </a:pPr>
              <a:endParaRPr lang="en-GB" altLang="en-US" dirty="0">
                <a:solidFill>
                  <a:schemeClr val="tx1"/>
                </a:solidFill>
                <a:latin typeface="Twinkl" pitchFamily="2" charset="0"/>
              </a:endParaRPr>
            </a:p>
          </p:txBody>
        </p:sp>
      </p:grpSp>
      <p:grpSp>
        <p:nvGrpSpPr>
          <p:cNvPr id="3" name="Group 2">
            <a:extLst>
              <a:ext uri="{FF2B5EF4-FFF2-40B4-BE49-F238E27FC236}">
                <a16:creationId xmlns:a16="http://schemas.microsoft.com/office/drawing/2014/main" id="{091A82B9-6880-4312-BDC4-7FAAD20E9904}"/>
              </a:ext>
            </a:extLst>
          </p:cNvPr>
          <p:cNvGrpSpPr/>
          <p:nvPr/>
        </p:nvGrpSpPr>
        <p:grpSpPr>
          <a:xfrm>
            <a:off x="3851275" y="2514600"/>
            <a:ext cx="3021013" cy="2586038"/>
            <a:chOff x="3851275" y="2514600"/>
            <a:chExt cx="3021013" cy="2586038"/>
          </a:xfrm>
        </p:grpSpPr>
        <p:sp>
          <p:nvSpPr>
            <p:cNvPr id="9" name="Rounded Rectangle 8"/>
            <p:cNvSpPr/>
            <p:nvPr/>
          </p:nvSpPr>
          <p:spPr>
            <a:xfrm>
              <a:off x="3851275" y="2519363"/>
              <a:ext cx="3021013" cy="23288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5" name="TextBox 9"/>
            <p:cNvSpPr txBox="1">
              <a:spLocks noChangeArrowheads="1"/>
            </p:cNvSpPr>
            <p:nvPr/>
          </p:nvSpPr>
          <p:spPr bwMode="auto">
            <a:xfrm>
              <a:off x="3948113" y="2514600"/>
              <a:ext cx="26574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Stories can teach us lessons (a moral), they can be warnings, and they can be funny, scary or explain things to us. They can be fairy tales and myths. Storytelling is also fun!  </a:t>
              </a:r>
            </a:p>
            <a:p>
              <a:pPr eaLnBrk="1" hangingPunct="1">
                <a:lnSpc>
                  <a:spcPct val="100000"/>
                </a:lnSpc>
                <a:spcBef>
                  <a:spcPct val="0"/>
                </a:spcBef>
                <a:buFontTx/>
                <a:buNone/>
              </a:pPr>
              <a:endParaRPr lang="en-GB" altLang="en-US" dirty="0">
                <a:solidFill>
                  <a:schemeClr val="tx1"/>
                </a:solidFill>
                <a:latin typeface="Twinkl" pitchFamily="2" charset="0"/>
              </a:endParaRPr>
            </a:p>
          </p:txBody>
        </p:sp>
      </p:grpSp>
      <p:pic>
        <p:nvPicPr>
          <p:cNvPr id="2253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5675" y="3827463"/>
            <a:ext cx="25066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38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79425"/>
            <a:ext cx="7848600" cy="993775"/>
          </a:xfrm>
        </p:spPr>
        <p:txBody>
          <a:bodyPr/>
          <a:lstStyle/>
          <a:p>
            <a:pPr eaLnBrk="1" hangingPunct="1"/>
            <a:r>
              <a:rPr lang="en-GB" altLang="en-US" b="1">
                <a:latin typeface="Twinkl" pitchFamily="2" charset="0"/>
              </a:rPr>
              <a:t>Story Time</a:t>
            </a:r>
          </a:p>
        </p:txBody>
      </p:sp>
      <p:sp>
        <p:nvSpPr>
          <p:cNvPr id="5" name="Rounded Rectangle 4"/>
          <p:cNvSpPr/>
          <p:nvPr/>
        </p:nvSpPr>
        <p:spPr>
          <a:xfrm>
            <a:off x="2228850" y="1336675"/>
            <a:ext cx="4592638" cy="615950"/>
          </a:xfrm>
          <a:prstGeom prst="roundRect">
            <a:avLst>
              <a:gd name="adj" fmla="val 7505"/>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56" name="Content Placeholder 2"/>
          <p:cNvSpPr>
            <a:spLocks noGrp="1"/>
          </p:cNvSpPr>
          <p:nvPr>
            <p:ph idx="1"/>
          </p:nvPr>
        </p:nvSpPr>
        <p:spPr>
          <a:xfrm>
            <a:off x="2341563" y="1528763"/>
            <a:ext cx="4352925" cy="423862"/>
          </a:xfrm>
        </p:spPr>
        <p:txBody>
          <a:bodyPr/>
          <a:lstStyle/>
          <a:p>
            <a:pPr eaLnBrk="1" hangingPunct="1">
              <a:spcAft>
                <a:spcPts val="1200"/>
              </a:spcAft>
            </a:pPr>
            <a:r>
              <a:rPr lang="en-GB" altLang="en-US">
                <a:latin typeface="Twinkl" pitchFamily="2" charset="0"/>
              </a:rPr>
              <a:t>You are now going to watch a story teller. </a:t>
            </a:r>
          </a:p>
        </p:txBody>
      </p:sp>
      <p:sp>
        <p:nvSpPr>
          <p:cNvPr id="7" name="Rounded Rectangle 6"/>
          <p:cNvSpPr/>
          <p:nvPr/>
        </p:nvSpPr>
        <p:spPr>
          <a:xfrm>
            <a:off x="755650" y="5173663"/>
            <a:ext cx="7626350" cy="985837"/>
          </a:xfrm>
          <a:prstGeom prst="roundRect">
            <a:avLst>
              <a:gd name="adj" fmla="val 7505"/>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58" name="Rectangle 1"/>
          <p:cNvSpPr>
            <a:spLocks noChangeArrowheads="1"/>
          </p:cNvSpPr>
          <p:nvPr/>
        </p:nvSpPr>
        <p:spPr bwMode="auto">
          <a:xfrm>
            <a:off x="868363" y="5257800"/>
            <a:ext cx="7124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1200"/>
              </a:spcAft>
              <a:buFontTx/>
              <a:buNone/>
            </a:pPr>
            <a:r>
              <a:rPr lang="en-GB" altLang="en-US" dirty="0">
                <a:solidFill>
                  <a:schemeClr val="tx1"/>
                </a:solidFill>
                <a:latin typeface="Twinkl" pitchFamily="2" charset="0"/>
              </a:rPr>
              <a:t>What do you like about how the story has been told?</a:t>
            </a:r>
          </a:p>
          <a:p>
            <a:pPr eaLnBrk="1" hangingPunct="1">
              <a:lnSpc>
                <a:spcPct val="100000"/>
              </a:lnSpc>
              <a:spcBef>
                <a:spcPct val="0"/>
              </a:spcBef>
              <a:spcAft>
                <a:spcPts val="1200"/>
              </a:spcAft>
              <a:buFontTx/>
              <a:buNone/>
            </a:pPr>
            <a:r>
              <a:rPr lang="en-GB" altLang="en-US" dirty="0">
                <a:solidFill>
                  <a:schemeClr val="tx1"/>
                </a:solidFill>
                <a:latin typeface="Twinkl" pitchFamily="2" charset="0"/>
              </a:rPr>
              <a:t>What makes a good storyteller?</a:t>
            </a:r>
          </a:p>
        </p:txBody>
      </p:sp>
      <p:pic>
        <p:nvPicPr>
          <p:cNvPr id="3" name="Picture 2">
            <a:hlinkClick r:id="rId3" action="ppaction://hlinkfile"/>
          </p:cNvPr>
          <p:cNvPicPr>
            <a:picLocks noChangeAspect="1"/>
          </p:cNvPicPr>
          <p:nvPr/>
        </p:nvPicPr>
        <p:blipFill rotWithShape="1">
          <a:blip r:embed="rId4">
            <a:extLst>
              <a:ext uri="{28A0092B-C50C-407E-A947-70E740481C1C}">
                <a14:useLocalDpi xmlns:a14="http://schemas.microsoft.com/office/drawing/2010/main" val="0"/>
              </a:ext>
            </a:extLst>
          </a:blip>
          <a:srcRect l="1189" r="1189"/>
          <a:stretch/>
        </p:blipFill>
        <p:spPr>
          <a:xfrm>
            <a:off x="2457566" y="2036762"/>
            <a:ext cx="4236922" cy="3047759"/>
          </a:xfrm>
          <a:prstGeom prst="rect">
            <a:avLst/>
          </a:prstGeom>
        </p:spPr>
      </p:pic>
      <p:grpSp>
        <p:nvGrpSpPr>
          <p:cNvPr id="10" name="Group 9"/>
          <p:cNvGrpSpPr/>
          <p:nvPr/>
        </p:nvGrpSpPr>
        <p:grpSpPr>
          <a:xfrm>
            <a:off x="4217717" y="3252751"/>
            <a:ext cx="614904" cy="620786"/>
            <a:chOff x="3953921" y="3181281"/>
            <a:chExt cx="614904" cy="620786"/>
          </a:xfrm>
        </p:grpSpPr>
        <p:sp>
          <p:nvSpPr>
            <p:cNvPr id="8" name="Rounded Rectangle 7"/>
            <p:cNvSpPr/>
            <p:nvPr/>
          </p:nvSpPr>
          <p:spPr>
            <a:xfrm>
              <a:off x="3953921" y="3181281"/>
              <a:ext cx="614904" cy="62078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ction Button: Forward or Next 3">
              <a:hlinkClick r:id="rId5" highlightClick="1"/>
            </p:cNvPr>
            <p:cNvSpPr/>
            <p:nvPr/>
          </p:nvSpPr>
          <p:spPr>
            <a:xfrm>
              <a:off x="4019947" y="3250248"/>
              <a:ext cx="482852" cy="482852"/>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408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fade">
                                      <p:cBhvr>
                                        <p:cTn id="7" dur="500"/>
                                        <p:tgtEl>
                                          <p:spTgt spid="23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fade">
                                      <p:cBhvr>
                                        <p:cTn id="12" dur="500"/>
                                        <p:tgtEl>
                                          <p:spTgt spid="235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8963" y="1062038"/>
            <a:ext cx="7818437" cy="20732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79" name="Title 1"/>
          <p:cNvSpPr>
            <a:spLocks noGrp="1"/>
          </p:cNvSpPr>
          <p:nvPr>
            <p:ph type="title"/>
          </p:nvPr>
        </p:nvSpPr>
        <p:spPr>
          <a:xfrm>
            <a:off x="368300" y="1284288"/>
            <a:ext cx="8220075" cy="995362"/>
          </a:xfrm>
        </p:spPr>
        <p:txBody>
          <a:bodyPr/>
          <a:lstStyle/>
          <a:p>
            <a:pPr eaLnBrk="1" hangingPunct="1"/>
            <a:r>
              <a:rPr lang="en-GB" altLang="en-US" b="1">
                <a:latin typeface="Twinkl" pitchFamily="2" charset="0"/>
              </a:rPr>
              <a:t>Happy Storytelling!</a:t>
            </a:r>
          </a:p>
        </p:txBody>
      </p:sp>
      <p:sp>
        <p:nvSpPr>
          <p:cNvPr id="24580" name="Content Placeholder 2"/>
          <p:cNvSpPr>
            <a:spLocks noGrp="1"/>
          </p:cNvSpPr>
          <p:nvPr>
            <p:ph idx="1"/>
          </p:nvPr>
        </p:nvSpPr>
        <p:spPr>
          <a:xfrm>
            <a:off x="652463" y="2279650"/>
            <a:ext cx="7632700" cy="4578350"/>
          </a:xfrm>
        </p:spPr>
        <p:txBody>
          <a:bodyPr/>
          <a:lstStyle/>
          <a:p>
            <a:pPr algn="ctr" eaLnBrk="1" hangingPunct="1"/>
            <a:r>
              <a:rPr lang="en-GB" altLang="en-US" sz="2400">
                <a:latin typeface="Twinkl" pitchFamily="2" charset="0"/>
              </a:rPr>
              <a:t>Remember, everyone is a storyteller!</a:t>
            </a:r>
          </a:p>
          <a:p>
            <a:pPr eaLnBrk="1" hangingPunct="1"/>
            <a:endParaRPr lang="en-GB" altLang="en-US">
              <a:latin typeface="Twinkl" pitchFamily="2" charset="0"/>
            </a:endParaRPr>
          </a:p>
        </p:txBody>
      </p:sp>
      <p:pic>
        <p:nvPicPr>
          <p:cNvPr id="245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3349625"/>
            <a:ext cx="3576637"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19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0</TotalTime>
  <Words>290</Words>
  <Application>Microsoft Office PowerPoint</Application>
  <PresentationFormat>On-screen Show (4:3)</PresentationFormat>
  <Paragraphs>28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Twinkl</vt:lpstr>
      <vt:lpstr>Sassoon Infant Rg</vt:lpstr>
      <vt:lpstr>Calibri</vt:lpstr>
      <vt:lpstr>Office Theme</vt:lpstr>
      <vt:lpstr>PowerPoint Presentation</vt:lpstr>
      <vt:lpstr>National Storytelling Week</vt:lpstr>
      <vt:lpstr>What Are Stories?</vt:lpstr>
      <vt:lpstr>What Are Your Favourite Stories?</vt:lpstr>
      <vt:lpstr>Why Do We Tell Stories?</vt:lpstr>
      <vt:lpstr>Why Are Stories and  Storytelling Important?</vt:lpstr>
      <vt:lpstr>Story Time</vt:lpstr>
      <vt:lpstr>Happy Storytelling!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Becker</dc:creator>
  <cp:lastModifiedBy>Duncan Nelson</cp:lastModifiedBy>
  <cp:revision>8</cp:revision>
  <dcterms:created xsi:type="dcterms:W3CDTF">2020-02-06T15:18:23Z</dcterms:created>
  <dcterms:modified xsi:type="dcterms:W3CDTF">2022-01-28T11:53:31Z</dcterms:modified>
</cp:coreProperties>
</file>