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258" r:id="rId2"/>
    <p:sldId id="263" r:id="rId3"/>
    <p:sldId id="290" r:id="rId4"/>
    <p:sldId id="280" r:id="rId5"/>
    <p:sldId id="315" r:id="rId6"/>
    <p:sldId id="327" r:id="rId7"/>
    <p:sldId id="328" r:id="rId8"/>
    <p:sldId id="329" r:id="rId9"/>
    <p:sldId id="330" r:id="rId10"/>
    <p:sldId id="331" r:id="rId11"/>
    <p:sldId id="332" r:id="rId12"/>
    <p:sldId id="333" r:id="rId13"/>
    <p:sldId id="334" r:id="rId14"/>
    <p:sldId id="335" r:id="rId15"/>
    <p:sldId id="336" r:id="rId16"/>
    <p:sldId id="337" r:id="rId17"/>
    <p:sldId id="279" r:id="rId18"/>
  </p:sldIdLst>
  <p:sldSz cx="9144000" cy="6858000" type="screen4x3"/>
  <p:notesSz cx="6858000" cy="9144000"/>
  <p:embeddedFontLst>
    <p:embeddedFont>
      <p:font typeface="BPreplay" panose="02000503000000020004" charset="0"/>
      <p:regular r:id="rId21"/>
      <p:bold r:id="rId22"/>
      <p:italic r:id="rId23"/>
      <p:bold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omic Sans MS" panose="030F0702030302020204" pitchFamily="66" charset="0"/>
      <p:regular r:id="rId29"/>
      <p:bold r:id="rId30"/>
      <p:italic r:id="rId31"/>
      <p:boldItalic r:id="rId32"/>
    </p:embeddedFont>
    <p:embeddedFont>
      <p:font typeface="Sassoon Infant Rg" panose="02000503030000020003" charset="0"/>
      <p:regular r:id="rId33"/>
      <p:bold r:id="rId34"/>
    </p:embeddedFont>
    <p:embeddedFont>
      <p:font typeface="Tuffy" panose="020B0603060100000000" charset="0"/>
      <p:regular r:id="rId35"/>
      <p:bold r:id="rId36"/>
      <p:italic r:id="rId37"/>
      <p:boldItalic r:id="rId38"/>
    </p:embeddedFont>
    <p:embeddedFont>
      <p:font typeface="Twinkl" panose="020B0604020202020204" charset="0"/>
      <p:regular r:id="rId39"/>
      <p:bold r:id="rId40"/>
    </p:embeddedFont>
    <p:embeddedFont>
      <p:font typeface="Twinkl SemiBold" charset="0"/>
      <p:bold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" pos="317" userDrawn="1">
          <p15:clr>
            <a:srgbClr val="A4A3A4"/>
          </p15:clr>
        </p15:guide>
        <p15:guide id="5" orient="horz" pos="3997" userDrawn="1">
          <p15:clr>
            <a:srgbClr val="A4A3A4"/>
          </p15:clr>
        </p15:guide>
        <p15:guide id="6" pos="5443" userDrawn="1">
          <p15:clr>
            <a:srgbClr val="A4A3A4"/>
          </p15:clr>
        </p15:guide>
        <p15:guide id="7" orient="horz" pos="323" userDrawn="1">
          <p15:clr>
            <a:srgbClr val="A4A3A4"/>
          </p15:clr>
        </p15:guide>
        <p15:guide id="8" pos="480" userDrawn="1">
          <p15:clr>
            <a:srgbClr val="A4A3A4"/>
          </p15:clr>
        </p15:guide>
        <p15:guide id="9" orient="horz" pos="459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  <p15:guide id="12" orient="horz" pos="124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mma Canlin" initials="EC" lastIdx="1" clrIdx="0">
    <p:extLst>
      <p:ext uri="{19B8F6BF-5375-455C-9EA6-DF929625EA0E}">
        <p15:presenceInfo xmlns:p15="http://schemas.microsoft.com/office/powerpoint/2012/main" userId="S-1-5-21-1651119330-1013474095-91958013-270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CCCBF"/>
    <a:srgbClr val="EA516C"/>
    <a:srgbClr val="E0F8F2"/>
    <a:srgbClr val="F08215"/>
    <a:srgbClr val="85BD33"/>
    <a:srgbClr val="8C368C"/>
    <a:srgbClr val="95713D"/>
    <a:srgbClr val="B9D36E"/>
    <a:srgbClr val="009640"/>
    <a:srgbClr val="E5C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69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1386" y="60"/>
      </p:cViewPr>
      <p:guideLst>
        <p:guide pos="317"/>
        <p:guide orient="horz" pos="3997"/>
        <p:guide pos="5443"/>
        <p:guide orient="horz" pos="323"/>
        <p:guide pos="480"/>
        <p:guide orient="horz" pos="459"/>
        <p:guide orient="horz" pos="3838"/>
        <p:guide pos="5284"/>
        <p:guide orient="horz" pos="124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296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41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16/06/2021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BF938A-AC38-4FD8-8CDA-459214AF3834}" type="datetimeFigureOut">
              <a:rPr lang="en-GB" smtClean="0"/>
              <a:t>16/06/2021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128D35-979B-429F-AFC5-34A277F939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5143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28D35-979B-429F-AFC5-34A277F9397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66353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28D35-979B-429F-AFC5-34A277F93974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28041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28D35-979B-429F-AFC5-34A277F93974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44309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28D35-979B-429F-AFC5-34A277F93974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14869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28D35-979B-429F-AFC5-34A277F93974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0442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28D35-979B-429F-AFC5-34A277F93974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40765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28D35-979B-429F-AFC5-34A277F93974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6195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28D35-979B-429F-AFC5-34A277F9397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053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28D35-979B-429F-AFC5-34A277F9397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9687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28D35-979B-429F-AFC5-34A277F9397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71647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28D35-979B-429F-AFC5-34A277F9397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06954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28D35-979B-429F-AFC5-34A277F9397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01252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28D35-979B-429F-AFC5-34A277F9397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39623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28D35-979B-429F-AFC5-34A277F9397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63931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28D35-979B-429F-AFC5-34A277F9397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496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B7159B-B79D-41EB-BBA2-C4B62D3CF5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ounded Rectangle 10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 anchor="ctr" anchorCtr="1">
            <a:normAutofit/>
          </a:bodyPr>
          <a:lstStyle>
            <a:lvl1pPr algn="ctr">
              <a:defRPr sz="4000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Twinkl" pitchFamily="2" charset="0"/>
                <a:ea typeface="Twinkl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D7BE55-B7CE-4EA8-8960-0078803608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AE87EA-8421-4BDE-9785-05101C7A5E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Twinkl" pitchFamily="2" charset="0"/>
                <a:ea typeface="Twinkl" pitchFamily="2" charset="0"/>
              </a:defRPr>
            </a:lvl1pPr>
            <a:lvl2pPr>
              <a:defRPr sz="1600">
                <a:latin typeface="Twinkl" pitchFamily="2" charset="0"/>
                <a:ea typeface="Twinkl" pitchFamily="2" charset="0"/>
              </a:defRPr>
            </a:lvl2pPr>
            <a:lvl3pPr>
              <a:defRPr sz="1400">
                <a:latin typeface="Twinkl" pitchFamily="2" charset="0"/>
                <a:ea typeface="Twinkl" pitchFamily="2" charset="0"/>
              </a:defRPr>
            </a:lvl3pPr>
            <a:lvl4pPr>
              <a:defRPr sz="1400">
                <a:latin typeface="Twinkl" pitchFamily="2" charset="0"/>
                <a:ea typeface="Twinkl" pitchFamily="2" charset="0"/>
              </a:defRPr>
            </a:lvl4pPr>
            <a:lvl5pPr>
              <a:defRPr sz="1400">
                <a:latin typeface="Twinkl" pitchFamily="2" charset="0"/>
                <a:ea typeface="Twinkl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1C37AB-7281-47E8-AFF3-30EA7FC999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648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05F3A1-14E8-4C84-8855-F1125F3D2D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72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1C1C1C"/>
          </a:solidFill>
          <a:latin typeface="Twinkl SemiBold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2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2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53089" y="2086319"/>
            <a:ext cx="7556409" cy="3202308"/>
          </a:xfrm>
          <a:prstGeom prst="rect">
            <a:avLst/>
          </a:prstGeom>
          <a:solidFill>
            <a:srgbClr val="E0F8F2"/>
          </a:solidFill>
          <a:ln w="28575">
            <a:solidFill>
              <a:srgbClr val="7CCC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432F32B9-3294-4A2F-B40F-BF8743C1F961}"/>
              </a:ext>
            </a:extLst>
          </p:cNvPr>
          <p:cNvSpPr/>
          <p:nvPr/>
        </p:nvSpPr>
        <p:spPr>
          <a:xfrm>
            <a:off x="500433" y="5482648"/>
            <a:ext cx="7632700" cy="637849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3200" b="1" dirty="0">
                <a:solidFill>
                  <a:srgbClr val="7CCCBF"/>
                </a:solidFill>
                <a:latin typeface="Twinkl" pitchFamily="2" charset="0"/>
              </a:rPr>
              <a:t>…un short.</a:t>
            </a:r>
            <a:endParaRPr lang="en-GB" altLang="en-US" sz="3200" b="1" dirty="0">
              <a:ln>
                <a:solidFill>
                  <a:sysClr val="windowText" lastClr="000000"/>
                </a:solidFill>
              </a:ln>
              <a:solidFill>
                <a:srgbClr val="7CCCBF"/>
              </a:solidFill>
              <a:latin typeface="Twinkl" pitchFamily="2" charset="0"/>
            </a:endParaRPr>
          </a:p>
        </p:txBody>
      </p:sp>
      <p:pic>
        <p:nvPicPr>
          <p:cNvPr id="17" name="PLAY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050" y="5697632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DBC0062-880D-449E-BD7B-B7E1FD6A5ED6}"/>
              </a:ext>
            </a:extLst>
          </p:cNvPr>
          <p:cNvSpPr/>
          <p:nvPr/>
        </p:nvSpPr>
        <p:spPr>
          <a:xfrm>
            <a:off x="753089" y="675541"/>
            <a:ext cx="7626350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altLang="en-US" sz="3200" b="1" dirty="0">
                <a:latin typeface="Twinkl" pitchFamily="2" charset="0"/>
              </a:rPr>
              <a:t>Qu’est-ce qu’il y </a:t>
            </a:r>
            <a:br>
              <a:rPr lang="fr-FR" altLang="en-US" sz="3200" b="1" dirty="0">
                <a:latin typeface="Twinkl" pitchFamily="2" charset="0"/>
              </a:rPr>
            </a:br>
            <a:r>
              <a:rPr lang="fr-FR" altLang="en-US" sz="3200" b="1" dirty="0">
                <a:latin typeface="Twinkl" pitchFamily="2" charset="0"/>
              </a:rPr>
              <a:t>a dans l’armoire?</a:t>
            </a:r>
            <a:endParaRPr lang="en-GB" sz="3200" b="1" dirty="0">
              <a:latin typeface="Twinkl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38" y="1848264"/>
            <a:ext cx="2477633" cy="380600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352583" y="2645747"/>
            <a:ext cx="2932165" cy="781034"/>
            <a:chOff x="2352583" y="2645747"/>
            <a:chExt cx="2932165" cy="78103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32F32B9-3294-4A2F-B40F-BF8743C1F961}"/>
                </a:ext>
              </a:extLst>
            </p:cNvPr>
            <p:cNvSpPr/>
            <p:nvPr/>
          </p:nvSpPr>
          <p:spPr>
            <a:xfrm>
              <a:off x="3042655" y="2645747"/>
              <a:ext cx="2242093" cy="51473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GB" altLang="en-US" sz="2400" dirty="0">
                  <a:latin typeface="Twinkl" pitchFamily="2" charset="0"/>
                </a:rPr>
                <a:t>Il y a…</a:t>
              </a:r>
              <a:endParaRPr lang="en-GB" altLang="en-US" sz="2400" dirty="0">
                <a:ln>
                  <a:solidFill>
                    <a:sysClr val="windowText" lastClr="000000"/>
                  </a:solidFill>
                </a:ln>
                <a:latin typeface="Twinkl" pitchFamily="2" charset="0"/>
              </a:endParaRPr>
            </a:p>
          </p:txBody>
        </p:sp>
        <p:sp>
          <p:nvSpPr>
            <p:cNvPr id="7" name="Right Arrow 6"/>
            <p:cNvSpPr/>
            <p:nvPr/>
          </p:nvSpPr>
          <p:spPr>
            <a:xfrm>
              <a:off x="2352583" y="3116062"/>
              <a:ext cx="2441359" cy="310719"/>
            </a:xfrm>
            <a:prstGeom prst="rightArrow">
              <a:avLst/>
            </a:prstGeom>
            <a:solidFill>
              <a:srgbClr val="7CC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0313">
            <a:off x="4900256" y="2318298"/>
            <a:ext cx="3141267" cy="3025824"/>
          </a:xfrm>
          <a:prstGeom prst="rect">
            <a:avLst/>
          </a:prstGeom>
        </p:spPr>
      </p:pic>
      <p:pic>
        <p:nvPicPr>
          <p:cNvPr id="5" name="Pictur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468438" y="26717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110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9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53089" y="2086319"/>
            <a:ext cx="7556409" cy="3202308"/>
          </a:xfrm>
          <a:prstGeom prst="rect">
            <a:avLst/>
          </a:prstGeom>
          <a:solidFill>
            <a:srgbClr val="E0F8F2"/>
          </a:solidFill>
          <a:ln w="28575">
            <a:solidFill>
              <a:srgbClr val="7CCC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432F32B9-3294-4A2F-B40F-BF8743C1F961}"/>
              </a:ext>
            </a:extLst>
          </p:cNvPr>
          <p:cNvSpPr/>
          <p:nvPr/>
        </p:nvSpPr>
        <p:spPr>
          <a:xfrm>
            <a:off x="500433" y="5482648"/>
            <a:ext cx="7632700" cy="637849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3200" b="1" dirty="0">
                <a:solidFill>
                  <a:srgbClr val="EA516C"/>
                </a:solidFill>
                <a:latin typeface="Twinkl" pitchFamily="2" charset="0"/>
              </a:rPr>
              <a:t>…</a:t>
            </a:r>
            <a:r>
              <a:rPr lang="en-GB" altLang="en-US" sz="3200" b="1" dirty="0" err="1">
                <a:solidFill>
                  <a:srgbClr val="EA516C"/>
                </a:solidFill>
                <a:latin typeface="Twinkl" pitchFamily="2" charset="0"/>
              </a:rPr>
              <a:t>une</a:t>
            </a:r>
            <a:r>
              <a:rPr lang="en-GB" altLang="en-US" sz="3200" b="1" dirty="0">
                <a:solidFill>
                  <a:srgbClr val="EA516C"/>
                </a:solidFill>
                <a:latin typeface="Twinkl" pitchFamily="2" charset="0"/>
              </a:rPr>
              <a:t> robe.</a:t>
            </a:r>
            <a:endParaRPr lang="en-GB" altLang="en-US" sz="3200" b="1" dirty="0">
              <a:ln>
                <a:solidFill>
                  <a:sysClr val="windowText" lastClr="000000"/>
                </a:solidFill>
              </a:ln>
              <a:solidFill>
                <a:srgbClr val="EA516C"/>
              </a:solidFill>
              <a:latin typeface="Twinkl" pitchFamily="2" charset="0"/>
            </a:endParaRPr>
          </a:p>
        </p:txBody>
      </p:sp>
      <p:pic>
        <p:nvPicPr>
          <p:cNvPr id="17" name="PLAY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050" y="5697632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DBC0062-880D-449E-BD7B-B7E1FD6A5ED6}"/>
              </a:ext>
            </a:extLst>
          </p:cNvPr>
          <p:cNvSpPr/>
          <p:nvPr/>
        </p:nvSpPr>
        <p:spPr>
          <a:xfrm>
            <a:off x="753089" y="675541"/>
            <a:ext cx="7626350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altLang="en-US" sz="3200" b="1" dirty="0">
                <a:latin typeface="Twinkl" pitchFamily="2" charset="0"/>
              </a:rPr>
              <a:t>Qu’est-ce qu’il y </a:t>
            </a:r>
            <a:br>
              <a:rPr lang="fr-FR" altLang="en-US" sz="3200" b="1" dirty="0">
                <a:latin typeface="Twinkl" pitchFamily="2" charset="0"/>
              </a:rPr>
            </a:br>
            <a:r>
              <a:rPr lang="fr-FR" altLang="en-US" sz="3200" b="1" dirty="0">
                <a:latin typeface="Twinkl" pitchFamily="2" charset="0"/>
              </a:rPr>
              <a:t>a dans l’armoire?</a:t>
            </a:r>
            <a:endParaRPr lang="en-GB" sz="3200" b="1" dirty="0">
              <a:latin typeface="Twinkl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38" y="1848264"/>
            <a:ext cx="2477633" cy="380600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352583" y="2645747"/>
            <a:ext cx="2932165" cy="781034"/>
            <a:chOff x="2352583" y="2645747"/>
            <a:chExt cx="2932165" cy="78103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32F32B9-3294-4A2F-B40F-BF8743C1F961}"/>
                </a:ext>
              </a:extLst>
            </p:cNvPr>
            <p:cNvSpPr/>
            <p:nvPr/>
          </p:nvSpPr>
          <p:spPr>
            <a:xfrm>
              <a:off x="3042655" y="2645747"/>
              <a:ext cx="2242093" cy="51473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GB" altLang="en-US" sz="2400" dirty="0">
                  <a:latin typeface="Twinkl" pitchFamily="2" charset="0"/>
                </a:rPr>
                <a:t>Il y a…</a:t>
              </a:r>
              <a:endParaRPr lang="en-GB" altLang="en-US" sz="2400" dirty="0">
                <a:ln>
                  <a:solidFill>
                    <a:sysClr val="windowText" lastClr="000000"/>
                  </a:solidFill>
                </a:ln>
                <a:latin typeface="Twinkl" pitchFamily="2" charset="0"/>
              </a:endParaRPr>
            </a:p>
          </p:txBody>
        </p:sp>
        <p:sp>
          <p:nvSpPr>
            <p:cNvPr id="7" name="Right Arrow 6"/>
            <p:cNvSpPr/>
            <p:nvPr/>
          </p:nvSpPr>
          <p:spPr>
            <a:xfrm>
              <a:off x="2352583" y="3116062"/>
              <a:ext cx="2441359" cy="310719"/>
            </a:xfrm>
            <a:prstGeom prst="rightArrow">
              <a:avLst/>
            </a:prstGeom>
            <a:solidFill>
              <a:srgbClr val="7CC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365" y="1985037"/>
            <a:ext cx="2539903" cy="3546905"/>
          </a:xfrm>
          <a:prstGeom prst="rect">
            <a:avLst/>
          </a:prstGeom>
        </p:spPr>
      </p:pic>
      <p:pic>
        <p:nvPicPr>
          <p:cNvPr id="2" name="Pictur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795463" y="1404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814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2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53089" y="2086319"/>
            <a:ext cx="7556409" cy="3202308"/>
          </a:xfrm>
          <a:prstGeom prst="rect">
            <a:avLst/>
          </a:prstGeom>
          <a:solidFill>
            <a:srgbClr val="E0F8F2"/>
          </a:solidFill>
          <a:ln w="28575">
            <a:solidFill>
              <a:srgbClr val="7CCC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432F32B9-3294-4A2F-B40F-BF8743C1F961}"/>
              </a:ext>
            </a:extLst>
          </p:cNvPr>
          <p:cNvSpPr/>
          <p:nvPr/>
        </p:nvSpPr>
        <p:spPr>
          <a:xfrm>
            <a:off x="500433" y="5482648"/>
            <a:ext cx="7632700" cy="637849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3200" b="1" dirty="0">
                <a:solidFill>
                  <a:srgbClr val="7CCCBF"/>
                </a:solidFill>
                <a:latin typeface="Twinkl" pitchFamily="2" charset="0"/>
              </a:rPr>
              <a:t>…un maillot de corps.</a:t>
            </a:r>
            <a:endParaRPr lang="en-GB" altLang="en-US" sz="3200" b="1" dirty="0">
              <a:ln>
                <a:solidFill>
                  <a:sysClr val="windowText" lastClr="000000"/>
                </a:solidFill>
              </a:ln>
              <a:solidFill>
                <a:srgbClr val="7CCCBF"/>
              </a:solidFill>
              <a:latin typeface="Twinkl" pitchFamily="2" charset="0"/>
            </a:endParaRPr>
          </a:p>
        </p:txBody>
      </p:sp>
      <p:pic>
        <p:nvPicPr>
          <p:cNvPr id="17" name="PLAY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410" y="5697632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DBC0062-880D-449E-BD7B-B7E1FD6A5ED6}"/>
              </a:ext>
            </a:extLst>
          </p:cNvPr>
          <p:cNvSpPr/>
          <p:nvPr/>
        </p:nvSpPr>
        <p:spPr>
          <a:xfrm>
            <a:off x="753089" y="675541"/>
            <a:ext cx="7626350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altLang="en-US" sz="3200" b="1" dirty="0">
                <a:latin typeface="Twinkl" pitchFamily="2" charset="0"/>
              </a:rPr>
              <a:t>Qu’est-ce qu’il y </a:t>
            </a:r>
            <a:br>
              <a:rPr lang="fr-FR" altLang="en-US" sz="3200" b="1" dirty="0">
                <a:latin typeface="Twinkl" pitchFamily="2" charset="0"/>
              </a:rPr>
            </a:br>
            <a:r>
              <a:rPr lang="fr-FR" altLang="en-US" sz="3200" b="1" dirty="0">
                <a:latin typeface="Twinkl" pitchFamily="2" charset="0"/>
              </a:rPr>
              <a:t>a dans l’armoire?</a:t>
            </a:r>
            <a:endParaRPr lang="en-GB" sz="3200" b="1" dirty="0">
              <a:latin typeface="Twinkl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38" y="1848264"/>
            <a:ext cx="2477633" cy="380600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352583" y="2645747"/>
            <a:ext cx="2932165" cy="781034"/>
            <a:chOff x="2352583" y="2645747"/>
            <a:chExt cx="2932165" cy="78103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32F32B9-3294-4A2F-B40F-BF8743C1F961}"/>
                </a:ext>
              </a:extLst>
            </p:cNvPr>
            <p:cNvSpPr/>
            <p:nvPr/>
          </p:nvSpPr>
          <p:spPr>
            <a:xfrm>
              <a:off x="3042655" y="2645747"/>
              <a:ext cx="2242093" cy="51473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GB" altLang="en-US" sz="2400" dirty="0">
                  <a:latin typeface="Twinkl" pitchFamily="2" charset="0"/>
                </a:rPr>
                <a:t>Il y a…</a:t>
              </a:r>
              <a:endParaRPr lang="en-GB" altLang="en-US" sz="2400" dirty="0">
                <a:ln>
                  <a:solidFill>
                    <a:sysClr val="windowText" lastClr="000000"/>
                  </a:solidFill>
                </a:ln>
                <a:latin typeface="Twinkl" pitchFamily="2" charset="0"/>
              </a:endParaRPr>
            </a:p>
          </p:txBody>
        </p:sp>
        <p:sp>
          <p:nvSpPr>
            <p:cNvPr id="7" name="Right Arrow 6"/>
            <p:cNvSpPr/>
            <p:nvPr/>
          </p:nvSpPr>
          <p:spPr>
            <a:xfrm>
              <a:off x="2352583" y="3116062"/>
              <a:ext cx="2441359" cy="310719"/>
            </a:xfrm>
            <a:prstGeom prst="rightArrow">
              <a:avLst/>
            </a:prstGeom>
            <a:solidFill>
              <a:srgbClr val="7CC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6831">
            <a:off x="5494461" y="1961938"/>
            <a:ext cx="1821898" cy="3413217"/>
          </a:xfrm>
          <a:prstGeom prst="rect">
            <a:avLst/>
          </a:prstGeom>
        </p:spPr>
      </p:pic>
      <p:pic>
        <p:nvPicPr>
          <p:cNvPr id="5" name="Pictur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390650" y="16144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717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7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53089" y="2086319"/>
            <a:ext cx="7556409" cy="3202308"/>
          </a:xfrm>
          <a:prstGeom prst="rect">
            <a:avLst/>
          </a:prstGeom>
          <a:solidFill>
            <a:srgbClr val="E0F8F2"/>
          </a:solidFill>
          <a:ln w="28575">
            <a:solidFill>
              <a:srgbClr val="7CCC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432F32B9-3294-4A2F-B40F-BF8743C1F961}"/>
              </a:ext>
            </a:extLst>
          </p:cNvPr>
          <p:cNvSpPr/>
          <p:nvPr/>
        </p:nvSpPr>
        <p:spPr>
          <a:xfrm>
            <a:off x="500433" y="5482648"/>
            <a:ext cx="7632700" cy="637849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3200" b="1" dirty="0">
                <a:solidFill>
                  <a:srgbClr val="7CCCBF"/>
                </a:solidFill>
                <a:latin typeface="Twinkl" pitchFamily="2" charset="0"/>
              </a:rPr>
              <a:t>…un sweat.</a:t>
            </a:r>
            <a:endParaRPr lang="en-GB" altLang="en-US" sz="3200" b="1" dirty="0">
              <a:ln>
                <a:solidFill>
                  <a:sysClr val="windowText" lastClr="000000"/>
                </a:solidFill>
              </a:ln>
              <a:solidFill>
                <a:srgbClr val="7CCCBF"/>
              </a:solidFill>
              <a:latin typeface="Twinkl" pitchFamily="2" charset="0"/>
            </a:endParaRPr>
          </a:p>
        </p:txBody>
      </p:sp>
      <p:pic>
        <p:nvPicPr>
          <p:cNvPr id="17" name="PLAY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499" y="5697632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DBC0062-880D-449E-BD7B-B7E1FD6A5ED6}"/>
              </a:ext>
            </a:extLst>
          </p:cNvPr>
          <p:cNvSpPr/>
          <p:nvPr/>
        </p:nvSpPr>
        <p:spPr>
          <a:xfrm>
            <a:off x="753089" y="675541"/>
            <a:ext cx="7626350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altLang="en-US" sz="3200" b="1" dirty="0">
                <a:latin typeface="Twinkl" pitchFamily="2" charset="0"/>
              </a:rPr>
              <a:t>Qu’est-ce qu’il y </a:t>
            </a:r>
            <a:br>
              <a:rPr lang="fr-FR" altLang="en-US" sz="3200" b="1" dirty="0">
                <a:latin typeface="Twinkl" pitchFamily="2" charset="0"/>
              </a:rPr>
            </a:br>
            <a:r>
              <a:rPr lang="fr-FR" altLang="en-US" sz="3200" b="1" dirty="0">
                <a:latin typeface="Twinkl" pitchFamily="2" charset="0"/>
              </a:rPr>
              <a:t>a dans l’armoire?</a:t>
            </a:r>
            <a:endParaRPr lang="en-GB" sz="3200" b="1" dirty="0">
              <a:latin typeface="Twinkl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38" y="1848264"/>
            <a:ext cx="2477633" cy="380600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352583" y="2645747"/>
            <a:ext cx="2932165" cy="781034"/>
            <a:chOff x="2352583" y="2645747"/>
            <a:chExt cx="2932165" cy="78103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32F32B9-3294-4A2F-B40F-BF8743C1F961}"/>
                </a:ext>
              </a:extLst>
            </p:cNvPr>
            <p:cNvSpPr/>
            <p:nvPr/>
          </p:nvSpPr>
          <p:spPr>
            <a:xfrm>
              <a:off x="3042655" y="2645747"/>
              <a:ext cx="2242093" cy="51473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GB" altLang="en-US" sz="2400" dirty="0">
                  <a:latin typeface="Twinkl" pitchFamily="2" charset="0"/>
                </a:rPr>
                <a:t>Il y a…</a:t>
              </a:r>
              <a:endParaRPr lang="en-GB" altLang="en-US" sz="2400" dirty="0">
                <a:ln>
                  <a:solidFill>
                    <a:sysClr val="windowText" lastClr="000000"/>
                  </a:solidFill>
                </a:ln>
                <a:latin typeface="Twinkl" pitchFamily="2" charset="0"/>
              </a:endParaRPr>
            </a:p>
          </p:txBody>
        </p:sp>
        <p:sp>
          <p:nvSpPr>
            <p:cNvPr id="7" name="Right Arrow 6"/>
            <p:cNvSpPr/>
            <p:nvPr/>
          </p:nvSpPr>
          <p:spPr>
            <a:xfrm>
              <a:off x="2352583" y="3116062"/>
              <a:ext cx="2441359" cy="310719"/>
            </a:xfrm>
            <a:prstGeom prst="rightArrow">
              <a:avLst/>
            </a:prstGeom>
            <a:solidFill>
              <a:srgbClr val="7CC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1098">
            <a:off x="4980266" y="2067534"/>
            <a:ext cx="2829061" cy="3221092"/>
          </a:xfrm>
          <a:prstGeom prst="rect">
            <a:avLst/>
          </a:prstGeom>
        </p:spPr>
      </p:pic>
      <p:pic>
        <p:nvPicPr>
          <p:cNvPr id="2" name="Pictur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795463" y="14827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96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7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53089" y="2086319"/>
            <a:ext cx="7556409" cy="3202308"/>
          </a:xfrm>
          <a:prstGeom prst="rect">
            <a:avLst/>
          </a:prstGeom>
          <a:solidFill>
            <a:srgbClr val="E0F8F2"/>
          </a:solidFill>
          <a:ln w="28575">
            <a:solidFill>
              <a:srgbClr val="7CCC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432F32B9-3294-4A2F-B40F-BF8743C1F961}"/>
              </a:ext>
            </a:extLst>
          </p:cNvPr>
          <p:cNvSpPr/>
          <p:nvPr/>
        </p:nvSpPr>
        <p:spPr>
          <a:xfrm>
            <a:off x="500433" y="5482648"/>
            <a:ext cx="7632700" cy="637849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3200" b="1" dirty="0">
                <a:solidFill>
                  <a:srgbClr val="7CCCBF"/>
                </a:solidFill>
                <a:latin typeface="Twinkl" pitchFamily="2" charset="0"/>
              </a:rPr>
              <a:t>…un slip.</a:t>
            </a:r>
            <a:endParaRPr lang="en-GB" altLang="en-US" sz="3200" b="1" dirty="0">
              <a:ln>
                <a:solidFill>
                  <a:sysClr val="windowText" lastClr="000000"/>
                </a:solidFill>
              </a:ln>
              <a:solidFill>
                <a:srgbClr val="7CCCBF"/>
              </a:solidFill>
              <a:latin typeface="Twinkl" pitchFamily="2" charset="0"/>
            </a:endParaRPr>
          </a:p>
        </p:txBody>
      </p:sp>
      <p:pic>
        <p:nvPicPr>
          <p:cNvPr id="17" name="PLAY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308" y="5697632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DBC0062-880D-449E-BD7B-B7E1FD6A5ED6}"/>
              </a:ext>
            </a:extLst>
          </p:cNvPr>
          <p:cNvSpPr/>
          <p:nvPr/>
        </p:nvSpPr>
        <p:spPr>
          <a:xfrm>
            <a:off x="753089" y="675541"/>
            <a:ext cx="7626350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altLang="en-US" sz="3200" b="1" dirty="0">
                <a:latin typeface="Twinkl" pitchFamily="2" charset="0"/>
              </a:rPr>
              <a:t>Qu’est-ce qu’il y </a:t>
            </a:r>
            <a:br>
              <a:rPr lang="fr-FR" altLang="en-US" sz="3200" b="1" dirty="0">
                <a:latin typeface="Twinkl" pitchFamily="2" charset="0"/>
              </a:rPr>
            </a:br>
            <a:r>
              <a:rPr lang="fr-FR" altLang="en-US" sz="3200" b="1" dirty="0">
                <a:latin typeface="Twinkl" pitchFamily="2" charset="0"/>
              </a:rPr>
              <a:t>a dans l’armoire?</a:t>
            </a:r>
            <a:endParaRPr lang="en-GB" sz="3200" b="1" dirty="0">
              <a:latin typeface="Twinkl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38" y="1848264"/>
            <a:ext cx="2477633" cy="380600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352583" y="2645747"/>
            <a:ext cx="2932165" cy="781034"/>
            <a:chOff x="2352583" y="2645747"/>
            <a:chExt cx="2932165" cy="78103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32F32B9-3294-4A2F-B40F-BF8743C1F961}"/>
                </a:ext>
              </a:extLst>
            </p:cNvPr>
            <p:cNvSpPr/>
            <p:nvPr/>
          </p:nvSpPr>
          <p:spPr>
            <a:xfrm>
              <a:off x="3042655" y="2645747"/>
              <a:ext cx="2242093" cy="51473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GB" altLang="en-US" sz="2400" dirty="0">
                  <a:latin typeface="Twinkl" pitchFamily="2" charset="0"/>
                </a:rPr>
                <a:t>Il y a…</a:t>
              </a:r>
              <a:endParaRPr lang="en-GB" altLang="en-US" sz="2400" dirty="0">
                <a:ln>
                  <a:solidFill>
                    <a:sysClr val="windowText" lastClr="000000"/>
                  </a:solidFill>
                </a:ln>
                <a:latin typeface="Twinkl" pitchFamily="2" charset="0"/>
              </a:endParaRPr>
            </a:p>
          </p:txBody>
        </p:sp>
        <p:sp>
          <p:nvSpPr>
            <p:cNvPr id="7" name="Right Arrow 6"/>
            <p:cNvSpPr/>
            <p:nvPr/>
          </p:nvSpPr>
          <p:spPr>
            <a:xfrm>
              <a:off x="2352583" y="3116062"/>
              <a:ext cx="2441359" cy="310719"/>
            </a:xfrm>
            <a:prstGeom prst="rightArrow">
              <a:avLst/>
            </a:prstGeom>
            <a:solidFill>
              <a:srgbClr val="7CC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9174">
            <a:off x="5149003" y="2823221"/>
            <a:ext cx="2622457" cy="1982644"/>
          </a:xfrm>
          <a:prstGeom prst="rect">
            <a:avLst/>
          </a:prstGeom>
        </p:spPr>
      </p:pic>
      <p:pic>
        <p:nvPicPr>
          <p:cNvPr id="5" name="Pictur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443038" y="248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10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53089" y="2086319"/>
            <a:ext cx="7556409" cy="3202308"/>
          </a:xfrm>
          <a:prstGeom prst="rect">
            <a:avLst/>
          </a:prstGeom>
          <a:solidFill>
            <a:srgbClr val="E0F8F2"/>
          </a:solidFill>
          <a:ln w="28575">
            <a:solidFill>
              <a:srgbClr val="7CCC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432F32B9-3294-4A2F-B40F-BF8743C1F961}"/>
              </a:ext>
            </a:extLst>
          </p:cNvPr>
          <p:cNvSpPr/>
          <p:nvPr/>
        </p:nvSpPr>
        <p:spPr>
          <a:xfrm>
            <a:off x="500433" y="5482648"/>
            <a:ext cx="7632700" cy="637849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3200" b="1" dirty="0">
                <a:solidFill>
                  <a:srgbClr val="EA516C"/>
                </a:solidFill>
                <a:latin typeface="Twinkl" pitchFamily="2" charset="0"/>
              </a:rPr>
              <a:t>…des </a:t>
            </a:r>
            <a:r>
              <a:rPr lang="en-GB" altLang="en-US" sz="3200" b="1" dirty="0" err="1">
                <a:solidFill>
                  <a:srgbClr val="EA516C"/>
                </a:solidFill>
                <a:latin typeface="Twinkl" pitchFamily="2" charset="0"/>
              </a:rPr>
              <a:t>chaussures</a:t>
            </a:r>
            <a:r>
              <a:rPr lang="en-GB" altLang="en-US" sz="3200" b="1" dirty="0">
                <a:solidFill>
                  <a:srgbClr val="EA516C"/>
                </a:solidFill>
                <a:latin typeface="Twinkl" pitchFamily="2" charset="0"/>
              </a:rPr>
              <a:t>.</a:t>
            </a:r>
            <a:endParaRPr lang="en-GB" altLang="en-US" sz="3200" b="1" dirty="0">
              <a:ln>
                <a:solidFill>
                  <a:sysClr val="windowText" lastClr="000000"/>
                </a:solidFill>
              </a:ln>
              <a:solidFill>
                <a:srgbClr val="EA516C"/>
              </a:solidFill>
              <a:latin typeface="Twinkl" pitchFamily="2" charset="0"/>
            </a:endParaRPr>
          </a:p>
        </p:txBody>
      </p:sp>
      <p:pic>
        <p:nvPicPr>
          <p:cNvPr id="17" name="PLAY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270" y="5697632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DBC0062-880D-449E-BD7B-B7E1FD6A5ED6}"/>
              </a:ext>
            </a:extLst>
          </p:cNvPr>
          <p:cNvSpPr/>
          <p:nvPr/>
        </p:nvSpPr>
        <p:spPr>
          <a:xfrm>
            <a:off x="753089" y="675541"/>
            <a:ext cx="7626350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altLang="en-US" sz="3200" b="1" dirty="0">
                <a:latin typeface="Twinkl" pitchFamily="2" charset="0"/>
              </a:rPr>
              <a:t>Qu’est-ce qu’il y </a:t>
            </a:r>
            <a:br>
              <a:rPr lang="fr-FR" altLang="en-US" sz="3200" b="1" dirty="0">
                <a:latin typeface="Twinkl" pitchFamily="2" charset="0"/>
              </a:rPr>
            </a:br>
            <a:r>
              <a:rPr lang="fr-FR" altLang="en-US" sz="3200" b="1" dirty="0">
                <a:latin typeface="Twinkl" pitchFamily="2" charset="0"/>
              </a:rPr>
              <a:t>a dans l’armoire?</a:t>
            </a:r>
            <a:endParaRPr lang="en-GB" sz="3200" b="1" dirty="0">
              <a:latin typeface="Twinkl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38" y="1848264"/>
            <a:ext cx="2477633" cy="380600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352583" y="2645747"/>
            <a:ext cx="2932165" cy="781034"/>
            <a:chOff x="2352583" y="2645747"/>
            <a:chExt cx="2932165" cy="78103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32F32B9-3294-4A2F-B40F-BF8743C1F961}"/>
                </a:ext>
              </a:extLst>
            </p:cNvPr>
            <p:cNvSpPr/>
            <p:nvPr/>
          </p:nvSpPr>
          <p:spPr>
            <a:xfrm>
              <a:off x="3042655" y="2645747"/>
              <a:ext cx="2242093" cy="51473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GB" altLang="en-US" sz="2400" dirty="0">
                  <a:latin typeface="Twinkl" pitchFamily="2" charset="0"/>
                </a:rPr>
                <a:t>Il y a…</a:t>
              </a:r>
              <a:endParaRPr lang="en-GB" altLang="en-US" sz="2400" dirty="0">
                <a:ln>
                  <a:solidFill>
                    <a:sysClr val="windowText" lastClr="000000"/>
                  </a:solidFill>
                </a:ln>
                <a:latin typeface="Twinkl" pitchFamily="2" charset="0"/>
              </a:endParaRPr>
            </a:p>
          </p:txBody>
        </p:sp>
        <p:sp>
          <p:nvSpPr>
            <p:cNvPr id="7" name="Right Arrow 6"/>
            <p:cNvSpPr/>
            <p:nvPr/>
          </p:nvSpPr>
          <p:spPr>
            <a:xfrm>
              <a:off x="2352583" y="3116062"/>
              <a:ext cx="2441359" cy="310719"/>
            </a:xfrm>
            <a:prstGeom prst="rightArrow">
              <a:avLst/>
            </a:prstGeom>
            <a:solidFill>
              <a:srgbClr val="7CC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693" y="3027253"/>
            <a:ext cx="3506681" cy="1578051"/>
          </a:xfrm>
          <a:prstGeom prst="rect">
            <a:avLst/>
          </a:prstGeom>
        </p:spPr>
      </p:pic>
      <p:pic>
        <p:nvPicPr>
          <p:cNvPr id="2" name="Pictur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468438" y="30241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48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5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53089" y="2086319"/>
            <a:ext cx="7556409" cy="3202308"/>
          </a:xfrm>
          <a:prstGeom prst="rect">
            <a:avLst/>
          </a:prstGeom>
          <a:solidFill>
            <a:srgbClr val="E0F8F2"/>
          </a:solidFill>
          <a:ln w="28575">
            <a:solidFill>
              <a:srgbClr val="7CCC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432F32B9-3294-4A2F-B40F-BF8743C1F961}"/>
              </a:ext>
            </a:extLst>
          </p:cNvPr>
          <p:cNvSpPr/>
          <p:nvPr/>
        </p:nvSpPr>
        <p:spPr>
          <a:xfrm>
            <a:off x="500433" y="5482648"/>
            <a:ext cx="7632700" cy="637849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3200" b="1" dirty="0">
                <a:solidFill>
                  <a:srgbClr val="EA516C"/>
                </a:solidFill>
                <a:latin typeface="Twinkl" pitchFamily="2" charset="0"/>
              </a:rPr>
              <a:t>…des </a:t>
            </a:r>
            <a:r>
              <a:rPr lang="en-GB" altLang="en-US" sz="3200" b="1" dirty="0" err="1">
                <a:solidFill>
                  <a:srgbClr val="EA516C"/>
                </a:solidFill>
                <a:latin typeface="Twinkl" pitchFamily="2" charset="0"/>
              </a:rPr>
              <a:t>chaussettes</a:t>
            </a:r>
            <a:r>
              <a:rPr lang="en-GB" altLang="en-US" sz="3200" b="1" dirty="0">
                <a:solidFill>
                  <a:srgbClr val="EA516C"/>
                </a:solidFill>
                <a:latin typeface="Twinkl" pitchFamily="2" charset="0"/>
              </a:rPr>
              <a:t>.</a:t>
            </a:r>
            <a:endParaRPr lang="en-GB" altLang="en-US" sz="3200" b="1" dirty="0">
              <a:ln>
                <a:solidFill>
                  <a:sysClr val="windowText" lastClr="000000"/>
                </a:solidFill>
              </a:ln>
              <a:solidFill>
                <a:srgbClr val="EA516C"/>
              </a:solidFill>
              <a:latin typeface="Twinkl" pitchFamily="2" charset="0"/>
            </a:endParaRPr>
          </a:p>
        </p:txBody>
      </p:sp>
      <p:pic>
        <p:nvPicPr>
          <p:cNvPr id="17" name="PLAY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270" y="5697632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DBC0062-880D-449E-BD7B-B7E1FD6A5ED6}"/>
              </a:ext>
            </a:extLst>
          </p:cNvPr>
          <p:cNvSpPr/>
          <p:nvPr/>
        </p:nvSpPr>
        <p:spPr>
          <a:xfrm>
            <a:off x="753089" y="675541"/>
            <a:ext cx="7626350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altLang="en-US" sz="3200" b="1" dirty="0">
                <a:latin typeface="Twinkl" pitchFamily="2" charset="0"/>
              </a:rPr>
              <a:t>Qu’est-ce qu’il y </a:t>
            </a:r>
            <a:br>
              <a:rPr lang="fr-FR" altLang="en-US" sz="3200" b="1" dirty="0">
                <a:latin typeface="Twinkl" pitchFamily="2" charset="0"/>
              </a:rPr>
            </a:br>
            <a:r>
              <a:rPr lang="fr-FR" altLang="en-US" sz="3200" b="1" dirty="0">
                <a:latin typeface="Twinkl" pitchFamily="2" charset="0"/>
              </a:rPr>
              <a:t>a dans l’armoire?</a:t>
            </a:r>
            <a:endParaRPr lang="en-GB" sz="3200" b="1" dirty="0">
              <a:latin typeface="Twinkl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38" y="1848264"/>
            <a:ext cx="2477633" cy="380600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352583" y="2645747"/>
            <a:ext cx="2932165" cy="781034"/>
            <a:chOff x="2352583" y="2645747"/>
            <a:chExt cx="2932165" cy="78103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32F32B9-3294-4A2F-B40F-BF8743C1F961}"/>
                </a:ext>
              </a:extLst>
            </p:cNvPr>
            <p:cNvSpPr/>
            <p:nvPr/>
          </p:nvSpPr>
          <p:spPr>
            <a:xfrm>
              <a:off x="3042655" y="2645747"/>
              <a:ext cx="2242093" cy="51473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GB" altLang="en-US" sz="2400" dirty="0">
                  <a:latin typeface="Twinkl" pitchFamily="2" charset="0"/>
                </a:rPr>
                <a:t>Il y a…</a:t>
              </a:r>
              <a:endParaRPr lang="en-GB" altLang="en-US" sz="2400" dirty="0">
                <a:ln>
                  <a:solidFill>
                    <a:sysClr val="windowText" lastClr="000000"/>
                  </a:solidFill>
                </a:ln>
                <a:latin typeface="Twinkl" pitchFamily="2" charset="0"/>
              </a:endParaRPr>
            </a:p>
          </p:txBody>
        </p:sp>
        <p:sp>
          <p:nvSpPr>
            <p:cNvPr id="7" name="Right Arrow 6"/>
            <p:cNvSpPr/>
            <p:nvPr/>
          </p:nvSpPr>
          <p:spPr>
            <a:xfrm>
              <a:off x="2352583" y="3116062"/>
              <a:ext cx="2441359" cy="310719"/>
            </a:xfrm>
            <a:prstGeom prst="rightArrow">
              <a:avLst/>
            </a:prstGeom>
            <a:solidFill>
              <a:srgbClr val="7CC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748" y="2315714"/>
            <a:ext cx="2289175" cy="2853351"/>
          </a:xfrm>
          <a:prstGeom prst="rect">
            <a:avLst/>
          </a:prstGeom>
        </p:spPr>
      </p:pic>
      <p:pic>
        <p:nvPicPr>
          <p:cNvPr id="5" name="Pictur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397125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57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1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7700" y="1690321"/>
            <a:ext cx="7884500" cy="4481880"/>
          </a:xfrm>
          <a:prstGeom prst="rect">
            <a:avLst/>
          </a:prstGeom>
          <a:solidFill>
            <a:srgbClr val="7CCC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6DBC0062-880D-449E-BD7B-B7E1FD6A5ED6}"/>
              </a:ext>
            </a:extLst>
          </p:cNvPr>
          <p:cNvSpPr/>
          <p:nvPr/>
        </p:nvSpPr>
        <p:spPr>
          <a:xfrm>
            <a:off x="762001" y="697112"/>
            <a:ext cx="762635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b="1" dirty="0" err="1">
                <a:latin typeface="Twinkl" pitchFamily="2" charset="0"/>
              </a:rPr>
              <a:t>Allez</a:t>
            </a:r>
            <a:r>
              <a:rPr lang="en-GB" altLang="en-US" sz="4000" b="1" dirty="0">
                <a:latin typeface="Twinkl" pitchFamily="2" charset="0"/>
              </a:rPr>
              <a:t>-y!</a:t>
            </a:r>
            <a:endParaRPr lang="en-GB" sz="4000" b="1" dirty="0">
              <a:latin typeface="Twinkl" pitchFamily="2" charset="0"/>
            </a:endParaRP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3A81CE94-BD3D-4413-99DF-23B13C1BB608}"/>
              </a:ext>
            </a:extLst>
          </p:cNvPr>
          <p:cNvSpPr/>
          <p:nvPr/>
        </p:nvSpPr>
        <p:spPr>
          <a:xfrm>
            <a:off x="755650" y="1267915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Off you go!</a:t>
            </a:r>
          </a:p>
        </p:txBody>
      </p:sp>
      <p:pic>
        <p:nvPicPr>
          <p:cNvPr id="153" name="Individual Work">
            <a:extLst>
              <a:ext uri="{FF2B5EF4-FFF2-40B4-BE49-F238E27FC236}">
                <a16:creationId xmlns:a16="http://schemas.microsoft.com/office/drawing/2014/main" id="{30CBF868-E328-41A8-A8DA-616410F116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200" y="612000"/>
            <a:ext cx="864000" cy="86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08" y="1848632"/>
            <a:ext cx="4680480" cy="33099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587" y="2283607"/>
            <a:ext cx="4680072" cy="33099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291" y="2718582"/>
            <a:ext cx="4677828" cy="33083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1988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2" charset="0"/>
              </a:rPr>
              <a:t>Success Criteria: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2" charset="0"/>
              </a:rPr>
              <a:t>LO: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/>
          </a:bodyPr>
          <a:lstStyle/>
          <a:p>
            <a:r>
              <a:rPr lang="en-GB" sz="18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LO:  To be able to understand and discuss clothing items. 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1064748" y="3752137"/>
            <a:ext cx="7886700" cy="2817751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800" kern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800" kern="12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can ask what’s in the wardrobe and answer questions. </a:t>
            </a:r>
            <a:endParaRPr lang="en-GB" dirty="0">
              <a:solidFill>
                <a:srgbClr val="000000"/>
              </a:solidFill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800" kern="12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can name clothes in French. </a:t>
            </a:r>
          </a:p>
          <a:p>
            <a:r>
              <a:rPr lang="en-GB" sz="1800" kern="12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can understand that un and </a:t>
            </a:r>
            <a:r>
              <a:rPr lang="en-GB" sz="1800" kern="1200" dirty="0" err="1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une</a:t>
            </a:r>
            <a:r>
              <a:rPr lang="en-GB" sz="1800" kern="12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mean masculine or feminine nouns.</a:t>
            </a:r>
            <a:r>
              <a:rPr lang="en-GB" dirty="0"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4728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49338" y="697112"/>
            <a:ext cx="1487850" cy="678842"/>
          </a:xfrm>
          <a:prstGeom prst="rect">
            <a:avLst/>
          </a:prstGeom>
          <a:solidFill>
            <a:srgbClr val="FF7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78013C-BA43-4C9A-AA88-838F6759B0E2}"/>
              </a:ext>
            </a:extLst>
          </p:cNvPr>
          <p:cNvSpPr/>
          <p:nvPr/>
        </p:nvSpPr>
        <p:spPr>
          <a:xfrm>
            <a:off x="1199395" y="697112"/>
            <a:ext cx="7626350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altLang="en-US" sz="3200" b="1" dirty="0">
                <a:latin typeface="Twinkl" pitchFamily="2" charset="0"/>
              </a:rPr>
              <a:t>Qu’est-ce qu’il y </a:t>
            </a:r>
            <a:br>
              <a:rPr lang="fr-FR" altLang="en-US" sz="3200" b="1" dirty="0">
                <a:latin typeface="Twinkl" pitchFamily="2" charset="0"/>
              </a:rPr>
            </a:br>
            <a:r>
              <a:rPr lang="fr-FR" altLang="en-US" sz="3200" b="1" dirty="0">
                <a:latin typeface="Twinkl" pitchFamily="2" charset="0"/>
              </a:rPr>
              <a:t>a dans l’armoire?</a:t>
            </a:r>
            <a:endParaRPr lang="en-GB" sz="3200" b="1" dirty="0">
              <a:latin typeface="Twinkl" pitchFamily="2" charset="0"/>
            </a:endParaRPr>
          </a:p>
        </p:txBody>
      </p:sp>
      <p:pic>
        <p:nvPicPr>
          <p:cNvPr id="22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Oval 22"/>
          <p:cNvSpPr/>
          <p:nvPr/>
        </p:nvSpPr>
        <p:spPr>
          <a:xfrm>
            <a:off x="2197767" y="697112"/>
            <a:ext cx="678842" cy="678842"/>
          </a:xfrm>
          <a:prstGeom prst="ellipse">
            <a:avLst/>
          </a:prstGeom>
          <a:solidFill>
            <a:srgbClr val="FF7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10"/>
          <p:cNvSpPr txBox="1">
            <a:spLocks noChangeArrowheads="1"/>
          </p:cNvSpPr>
          <p:nvPr/>
        </p:nvSpPr>
        <p:spPr bwMode="auto">
          <a:xfrm>
            <a:off x="1456554" y="755024"/>
            <a:ext cx="128646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000" dirty="0">
                <a:solidFill>
                  <a:schemeClr val="bg1"/>
                </a:solidFill>
                <a:latin typeface="Twinkl" pitchFamily="2" charset="0"/>
              </a:rPr>
              <a:t>Click play buttons throughout to hear phrases and words.</a:t>
            </a:r>
          </a:p>
        </p:txBody>
      </p:sp>
      <p:pic>
        <p:nvPicPr>
          <p:cNvPr id="26" name="Whole Clas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" t="1343" r="2449" b="1310"/>
          <a:stretch/>
        </p:blipFill>
        <p:spPr>
          <a:xfrm>
            <a:off x="3421080" y="1815549"/>
            <a:ext cx="3200399" cy="409231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extBox 21"/>
          <p:cNvSpPr txBox="1">
            <a:spLocks noChangeArrowheads="1"/>
          </p:cNvSpPr>
          <p:nvPr/>
        </p:nvSpPr>
        <p:spPr bwMode="auto">
          <a:xfrm>
            <a:off x="3266320" y="6238875"/>
            <a:ext cx="34925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500" dirty="0">
                <a:solidFill>
                  <a:schemeClr val="tx1"/>
                </a:solidFill>
                <a:latin typeface="BPreplay" panose="02000503000000020004" pitchFamily="50" charset="0"/>
              </a:rPr>
              <a:t>Photo courtesy of </a:t>
            </a:r>
            <a:r>
              <a:rPr lang="en-GB" altLang="en-US" sz="500" dirty="0" err="1">
                <a:solidFill>
                  <a:schemeClr val="tx1"/>
                </a:solidFill>
                <a:latin typeface="BPreplay" panose="02000503000000020004" pitchFamily="50" charset="0"/>
              </a:rPr>
              <a:t>newspace</a:t>
            </a:r>
            <a:r>
              <a:rPr lang="en-GB" altLang="en-US" sz="500" dirty="0">
                <a:solidFill>
                  <a:schemeClr val="tx1"/>
                </a:solidFill>
                <a:latin typeface="BPreplay" panose="02000503000000020004" pitchFamily="50" charset="0"/>
              </a:rPr>
              <a:t> (@flickr.com) - granted under creative commons licence - attribution</a:t>
            </a:r>
          </a:p>
        </p:txBody>
      </p:sp>
      <p:pic>
        <p:nvPicPr>
          <p:cNvPr id="29" name="Qu’est-ce Qu’il y 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628" y="1333455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90600" y="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0284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3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Rectangle 149">
            <a:extLst>
              <a:ext uri="{FF2B5EF4-FFF2-40B4-BE49-F238E27FC236}">
                <a16:creationId xmlns:a16="http://schemas.microsoft.com/office/drawing/2014/main" id="{6DBC0062-880D-449E-BD7B-B7E1FD6A5ED6}"/>
              </a:ext>
            </a:extLst>
          </p:cNvPr>
          <p:cNvSpPr/>
          <p:nvPr/>
        </p:nvSpPr>
        <p:spPr>
          <a:xfrm>
            <a:off x="753089" y="697112"/>
            <a:ext cx="762635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3200" b="1" dirty="0" err="1">
                <a:latin typeface="Twinkl" pitchFamily="2" charset="0"/>
              </a:rPr>
              <a:t>Allez</a:t>
            </a:r>
            <a:r>
              <a:rPr lang="en-GB" altLang="en-US" sz="3200" b="1" dirty="0">
                <a:latin typeface="Twinkl" pitchFamily="2" charset="0"/>
              </a:rPr>
              <a:t>-y!</a:t>
            </a:r>
            <a:endParaRPr lang="en-GB" sz="3200" b="1" dirty="0">
              <a:latin typeface="Twinkl" pitchFamily="2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4C116BB4-3E50-42F5-A6EA-3DDB89BED426}"/>
              </a:ext>
            </a:extLst>
          </p:cNvPr>
          <p:cNvSpPr/>
          <p:nvPr/>
        </p:nvSpPr>
        <p:spPr>
          <a:xfrm>
            <a:off x="755650" y="1173622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(Off You Go!)</a:t>
            </a:r>
          </a:p>
        </p:txBody>
      </p:sp>
      <p:pic>
        <p:nvPicPr>
          <p:cNvPr id="3" name="Pictur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83287" y="2134517"/>
            <a:ext cx="609600" cy="609600"/>
          </a:xfrm>
          <a:prstGeom prst="rect">
            <a:avLst/>
          </a:prstGeom>
        </p:spPr>
      </p:pic>
      <p:pic>
        <p:nvPicPr>
          <p:cNvPr id="21" name="Talking Partner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923278" y="1766656"/>
            <a:ext cx="7456161" cy="5091343"/>
            <a:chOff x="923278" y="1766656"/>
            <a:chExt cx="7456161" cy="5091343"/>
          </a:xfrm>
        </p:grpSpPr>
        <p:grpSp>
          <p:nvGrpSpPr>
            <p:cNvPr id="23" name="Group 22"/>
            <p:cNvGrpSpPr/>
            <p:nvPr/>
          </p:nvGrpSpPr>
          <p:grpSpPr>
            <a:xfrm>
              <a:off x="923278" y="1766656"/>
              <a:ext cx="7261934" cy="1065321"/>
              <a:chOff x="923278" y="1766656"/>
              <a:chExt cx="7261934" cy="1065321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923278" y="1766656"/>
                <a:ext cx="7261934" cy="1065321"/>
              </a:xfrm>
              <a:prstGeom prst="rect">
                <a:avLst/>
              </a:prstGeom>
              <a:solidFill>
                <a:srgbClr val="E0F8F2"/>
              </a:solidFill>
              <a:ln w="28575">
                <a:solidFill>
                  <a:srgbClr val="7CCCB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1268843" y="2091808"/>
                <a:ext cx="64273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dirty="0">
                    <a:latin typeface="Twinkl" pitchFamily="2" charset="0"/>
                  </a:rPr>
                  <a:t>How many items of clothing can you think of in 1 minute?</a:t>
                </a:r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9398" y="3244364"/>
              <a:ext cx="2780041" cy="3613635"/>
            </a:xfrm>
            <a:prstGeom prst="rect">
              <a:avLst/>
            </a:prstGeom>
          </p:spPr>
        </p:pic>
        <p:sp>
          <p:nvSpPr>
            <p:cNvPr id="9" name="Cloud Callout 8"/>
            <p:cNvSpPr/>
            <p:nvPr/>
          </p:nvSpPr>
          <p:spPr>
            <a:xfrm>
              <a:off x="985422" y="3029240"/>
              <a:ext cx="4083728" cy="3014393"/>
            </a:xfrm>
            <a:prstGeom prst="cloudCallout">
              <a:avLst>
                <a:gd name="adj1" fmla="val 78950"/>
                <a:gd name="adj2" fmla="val -28209"/>
              </a:avLst>
            </a:prstGeom>
            <a:solidFill>
              <a:schemeClr val="bg1"/>
            </a:solidFill>
            <a:ln w="28575">
              <a:solidFill>
                <a:srgbClr val="7CCC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48468">
              <a:off x="1620155" y="3935402"/>
              <a:ext cx="1357295" cy="132760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846" y="3567422"/>
              <a:ext cx="1633634" cy="123843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3205" y="4313190"/>
              <a:ext cx="879609" cy="10963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555626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53089" y="2086319"/>
            <a:ext cx="7556409" cy="3202308"/>
          </a:xfrm>
          <a:prstGeom prst="rect">
            <a:avLst/>
          </a:prstGeom>
          <a:solidFill>
            <a:srgbClr val="E0F8F2"/>
          </a:solidFill>
          <a:ln w="28575">
            <a:solidFill>
              <a:srgbClr val="7CCC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432F32B9-3294-4A2F-B40F-BF8743C1F961}"/>
              </a:ext>
            </a:extLst>
          </p:cNvPr>
          <p:cNvSpPr/>
          <p:nvPr/>
        </p:nvSpPr>
        <p:spPr>
          <a:xfrm>
            <a:off x="500433" y="5482648"/>
            <a:ext cx="7632700" cy="637849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3200" b="1" dirty="0">
                <a:solidFill>
                  <a:srgbClr val="EA516C"/>
                </a:solidFill>
                <a:latin typeface="Twinkl" pitchFamily="2" charset="0"/>
              </a:rPr>
              <a:t>…</a:t>
            </a:r>
            <a:r>
              <a:rPr lang="en-GB" altLang="en-US" sz="3200" b="1" dirty="0" err="1">
                <a:solidFill>
                  <a:srgbClr val="EA516C"/>
                </a:solidFill>
                <a:latin typeface="Twinkl" pitchFamily="2" charset="0"/>
              </a:rPr>
              <a:t>une</a:t>
            </a:r>
            <a:r>
              <a:rPr lang="en-GB" altLang="en-US" sz="3200" b="1" dirty="0">
                <a:solidFill>
                  <a:srgbClr val="EA516C"/>
                </a:solidFill>
                <a:latin typeface="Twinkl" pitchFamily="2" charset="0"/>
              </a:rPr>
              <a:t> </a:t>
            </a:r>
            <a:r>
              <a:rPr lang="en-GB" altLang="en-US" sz="3200" b="1" dirty="0" err="1">
                <a:solidFill>
                  <a:srgbClr val="EA516C"/>
                </a:solidFill>
                <a:latin typeface="Twinkl" pitchFamily="2" charset="0"/>
              </a:rPr>
              <a:t>jupe</a:t>
            </a:r>
            <a:r>
              <a:rPr lang="en-GB" altLang="en-US" sz="3200" b="1" dirty="0">
                <a:solidFill>
                  <a:srgbClr val="EA516C"/>
                </a:solidFill>
                <a:latin typeface="Twinkl" pitchFamily="2" charset="0"/>
              </a:rPr>
              <a:t>.</a:t>
            </a:r>
            <a:endParaRPr lang="en-GB" altLang="en-US" sz="3200" b="1" dirty="0">
              <a:ln>
                <a:solidFill>
                  <a:sysClr val="windowText" lastClr="000000"/>
                </a:solidFill>
              </a:ln>
              <a:solidFill>
                <a:srgbClr val="EA516C"/>
              </a:solidFill>
              <a:latin typeface="Twinkl" pitchFamily="2" charset="0"/>
            </a:endParaRPr>
          </a:p>
        </p:txBody>
      </p:sp>
      <p:pic>
        <p:nvPicPr>
          <p:cNvPr id="17" name="PLAY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70" y="5697632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DBC0062-880D-449E-BD7B-B7E1FD6A5ED6}"/>
              </a:ext>
            </a:extLst>
          </p:cNvPr>
          <p:cNvSpPr/>
          <p:nvPr/>
        </p:nvSpPr>
        <p:spPr>
          <a:xfrm>
            <a:off x="753089" y="675541"/>
            <a:ext cx="7626350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altLang="en-US" sz="3200" b="1" dirty="0">
                <a:latin typeface="Twinkl" pitchFamily="2" charset="0"/>
              </a:rPr>
              <a:t>Qu’est-ce qu’il y </a:t>
            </a:r>
            <a:br>
              <a:rPr lang="fr-FR" altLang="en-US" sz="3200" b="1" dirty="0">
                <a:latin typeface="Twinkl" pitchFamily="2" charset="0"/>
              </a:rPr>
            </a:br>
            <a:r>
              <a:rPr lang="fr-FR" altLang="en-US" sz="3200" b="1" dirty="0">
                <a:latin typeface="Twinkl" pitchFamily="2" charset="0"/>
              </a:rPr>
              <a:t>a dans l’armoire?</a:t>
            </a:r>
            <a:endParaRPr lang="en-GB" sz="3200" b="1" dirty="0">
              <a:latin typeface="Twinkl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38" y="1848264"/>
            <a:ext cx="2477633" cy="38060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6741">
            <a:off x="4422541" y="2323047"/>
            <a:ext cx="3802333" cy="288249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352583" y="2645747"/>
            <a:ext cx="2932165" cy="781034"/>
            <a:chOff x="2352583" y="2645747"/>
            <a:chExt cx="2932165" cy="78103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32F32B9-3294-4A2F-B40F-BF8743C1F961}"/>
                </a:ext>
              </a:extLst>
            </p:cNvPr>
            <p:cNvSpPr/>
            <p:nvPr/>
          </p:nvSpPr>
          <p:spPr>
            <a:xfrm>
              <a:off x="3042655" y="2645747"/>
              <a:ext cx="2242093" cy="51473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GB" altLang="en-US" sz="2400" dirty="0">
                  <a:latin typeface="Twinkl" pitchFamily="2" charset="0"/>
                </a:rPr>
                <a:t>Il y a…</a:t>
              </a:r>
              <a:endParaRPr lang="en-GB" altLang="en-US" sz="2400" dirty="0">
                <a:ln>
                  <a:solidFill>
                    <a:sysClr val="windowText" lastClr="000000"/>
                  </a:solidFill>
                </a:ln>
                <a:latin typeface="Twinkl" pitchFamily="2" charset="0"/>
              </a:endParaRPr>
            </a:p>
          </p:txBody>
        </p:sp>
        <p:sp>
          <p:nvSpPr>
            <p:cNvPr id="7" name="Right Arrow 6"/>
            <p:cNvSpPr/>
            <p:nvPr/>
          </p:nvSpPr>
          <p:spPr>
            <a:xfrm>
              <a:off x="2352583" y="3116062"/>
              <a:ext cx="2441359" cy="310719"/>
            </a:xfrm>
            <a:prstGeom prst="rightArrow">
              <a:avLst/>
            </a:prstGeom>
            <a:solidFill>
              <a:srgbClr val="7CC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" name="Pictur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874294" y="1981200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274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53089" y="2086319"/>
            <a:ext cx="7556409" cy="3202308"/>
          </a:xfrm>
          <a:prstGeom prst="rect">
            <a:avLst/>
          </a:prstGeom>
          <a:solidFill>
            <a:srgbClr val="E0F8F2"/>
          </a:solidFill>
          <a:ln w="28575">
            <a:solidFill>
              <a:srgbClr val="7CCC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432F32B9-3294-4A2F-B40F-BF8743C1F961}"/>
              </a:ext>
            </a:extLst>
          </p:cNvPr>
          <p:cNvSpPr/>
          <p:nvPr/>
        </p:nvSpPr>
        <p:spPr>
          <a:xfrm>
            <a:off x="500433" y="5482648"/>
            <a:ext cx="7632700" cy="637849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3200" b="1" dirty="0">
                <a:solidFill>
                  <a:srgbClr val="7CCCBF"/>
                </a:solidFill>
                <a:latin typeface="Twinkl" pitchFamily="2" charset="0"/>
              </a:rPr>
              <a:t>…un </a:t>
            </a:r>
            <a:r>
              <a:rPr lang="en-GB" altLang="en-US" sz="3200" b="1" dirty="0" err="1">
                <a:solidFill>
                  <a:srgbClr val="7CCCBF"/>
                </a:solidFill>
                <a:latin typeface="Twinkl" pitchFamily="2" charset="0"/>
              </a:rPr>
              <a:t>pantalon</a:t>
            </a:r>
            <a:r>
              <a:rPr lang="en-GB" altLang="en-US" sz="3200" b="1" dirty="0">
                <a:solidFill>
                  <a:srgbClr val="7CCCBF"/>
                </a:solidFill>
                <a:latin typeface="Twinkl" pitchFamily="2" charset="0"/>
              </a:rPr>
              <a:t>.</a:t>
            </a:r>
            <a:endParaRPr lang="en-GB" altLang="en-US" sz="3200" b="1" dirty="0">
              <a:ln>
                <a:solidFill>
                  <a:sysClr val="windowText" lastClr="000000"/>
                </a:solidFill>
              </a:ln>
              <a:solidFill>
                <a:srgbClr val="7CCCBF"/>
              </a:solidFill>
              <a:latin typeface="Twinkl" pitchFamily="2" charset="0"/>
            </a:endParaRPr>
          </a:p>
        </p:txBody>
      </p:sp>
      <p:pic>
        <p:nvPicPr>
          <p:cNvPr id="17" name="PLAY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891" y="5697632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DBC0062-880D-449E-BD7B-B7E1FD6A5ED6}"/>
              </a:ext>
            </a:extLst>
          </p:cNvPr>
          <p:cNvSpPr/>
          <p:nvPr/>
        </p:nvSpPr>
        <p:spPr>
          <a:xfrm>
            <a:off x="753089" y="675541"/>
            <a:ext cx="7626350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altLang="en-US" sz="3200" b="1" dirty="0">
                <a:latin typeface="Twinkl" pitchFamily="2" charset="0"/>
              </a:rPr>
              <a:t>Qu’est-ce qu’il y </a:t>
            </a:r>
            <a:br>
              <a:rPr lang="fr-FR" altLang="en-US" sz="3200" b="1" dirty="0">
                <a:latin typeface="Twinkl" pitchFamily="2" charset="0"/>
              </a:rPr>
            </a:br>
            <a:r>
              <a:rPr lang="fr-FR" altLang="en-US" sz="3200" b="1" dirty="0">
                <a:latin typeface="Twinkl" pitchFamily="2" charset="0"/>
              </a:rPr>
              <a:t>a dans l’armoire?</a:t>
            </a:r>
            <a:endParaRPr lang="en-GB" sz="3200" b="1" dirty="0">
              <a:latin typeface="Twinkl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38" y="1848264"/>
            <a:ext cx="2477633" cy="380600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352583" y="2645747"/>
            <a:ext cx="2932165" cy="781034"/>
            <a:chOff x="2352583" y="2645747"/>
            <a:chExt cx="2932165" cy="78103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32F32B9-3294-4A2F-B40F-BF8743C1F961}"/>
                </a:ext>
              </a:extLst>
            </p:cNvPr>
            <p:cNvSpPr/>
            <p:nvPr/>
          </p:nvSpPr>
          <p:spPr>
            <a:xfrm>
              <a:off x="3042655" y="2645747"/>
              <a:ext cx="2242093" cy="51473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GB" altLang="en-US" sz="2400" dirty="0">
                  <a:latin typeface="Twinkl" pitchFamily="2" charset="0"/>
                </a:rPr>
                <a:t>Il y a…</a:t>
              </a:r>
              <a:endParaRPr lang="en-GB" altLang="en-US" sz="2400" dirty="0">
                <a:ln>
                  <a:solidFill>
                    <a:sysClr val="windowText" lastClr="000000"/>
                  </a:solidFill>
                </a:ln>
                <a:latin typeface="Twinkl" pitchFamily="2" charset="0"/>
              </a:endParaRPr>
            </a:p>
          </p:txBody>
        </p:sp>
        <p:sp>
          <p:nvSpPr>
            <p:cNvPr id="7" name="Right Arrow 6"/>
            <p:cNvSpPr/>
            <p:nvPr/>
          </p:nvSpPr>
          <p:spPr>
            <a:xfrm>
              <a:off x="2352583" y="3116062"/>
              <a:ext cx="2441359" cy="310719"/>
            </a:xfrm>
            <a:prstGeom prst="rightArrow">
              <a:avLst/>
            </a:prstGeom>
            <a:solidFill>
              <a:srgbClr val="7CC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054" y="1886155"/>
            <a:ext cx="2428266" cy="3602635"/>
          </a:xfrm>
          <a:prstGeom prst="rect">
            <a:avLst/>
          </a:prstGeom>
        </p:spPr>
      </p:pic>
      <p:pic>
        <p:nvPicPr>
          <p:cNvPr id="5" name="Pictur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547813" y="3468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55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8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53089" y="2086319"/>
            <a:ext cx="7556409" cy="3202308"/>
          </a:xfrm>
          <a:prstGeom prst="rect">
            <a:avLst/>
          </a:prstGeom>
          <a:solidFill>
            <a:srgbClr val="E0F8F2"/>
          </a:solidFill>
          <a:ln w="28575">
            <a:solidFill>
              <a:srgbClr val="7CCC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432F32B9-3294-4A2F-B40F-BF8743C1F961}"/>
              </a:ext>
            </a:extLst>
          </p:cNvPr>
          <p:cNvSpPr/>
          <p:nvPr/>
        </p:nvSpPr>
        <p:spPr>
          <a:xfrm>
            <a:off x="500433" y="5482648"/>
            <a:ext cx="7632700" cy="637849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3200" b="1" dirty="0">
                <a:solidFill>
                  <a:srgbClr val="7CCCBF"/>
                </a:solidFill>
                <a:latin typeface="Twinkl" pitchFamily="2" charset="0"/>
              </a:rPr>
              <a:t>…un pull.</a:t>
            </a:r>
            <a:endParaRPr lang="en-GB" altLang="en-US" sz="3200" b="1" dirty="0">
              <a:ln>
                <a:solidFill>
                  <a:sysClr val="windowText" lastClr="000000"/>
                </a:solidFill>
              </a:ln>
              <a:solidFill>
                <a:srgbClr val="7CCCBF"/>
              </a:solidFill>
              <a:latin typeface="Twinkl" pitchFamily="2" charset="0"/>
            </a:endParaRPr>
          </a:p>
        </p:txBody>
      </p:sp>
      <p:pic>
        <p:nvPicPr>
          <p:cNvPr id="17" name="PLAY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891" y="5697632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DBC0062-880D-449E-BD7B-B7E1FD6A5ED6}"/>
              </a:ext>
            </a:extLst>
          </p:cNvPr>
          <p:cNvSpPr/>
          <p:nvPr/>
        </p:nvSpPr>
        <p:spPr>
          <a:xfrm>
            <a:off x="753089" y="675541"/>
            <a:ext cx="7626350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altLang="en-US" sz="3200" b="1" dirty="0">
                <a:latin typeface="Twinkl" pitchFamily="2" charset="0"/>
              </a:rPr>
              <a:t>Qu’est-ce qu’il y </a:t>
            </a:r>
            <a:br>
              <a:rPr lang="fr-FR" altLang="en-US" sz="3200" b="1" dirty="0">
                <a:latin typeface="Twinkl" pitchFamily="2" charset="0"/>
              </a:rPr>
            </a:br>
            <a:r>
              <a:rPr lang="fr-FR" altLang="en-US" sz="3200" b="1" dirty="0">
                <a:latin typeface="Twinkl" pitchFamily="2" charset="0"/>
              </a:rPr>
              <a:t>a dans l’armoire?</a:t>
            </a:r>
            <a:endParaRPr lang="en-GB" sz="3200" b="1" dirty="0">
              <a:latin typeface="Twinkl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38" y="1848264"/>
            <a:ext cx="2477633" cy="380600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352583" y="2645747"/>
            <a:ext cx="2932165" cy="781034"/>
            <a:chOff x="2352583" y="2645747"/>
            <a:chExt cx="2932165" cy="78103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32F32B9-3294-4A2F-B40F-BF8743C1F961}"/>
                </a:ext>
              </a:extLst>
            </p:cNvPr>
            <p:cNvSpPr/>
            <p:nvPr/>
          </p:nvSpPr>
          <p:spPr>
            <a:xfrm>
              <a:off x="3042655" y="2645747"/>
              <a:ext cx="2242093" cy="51473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GB" altLang="en-US" sz="2400" dirty="0">
                  <a:latin typeface="Twinkl" pitchFamily="2" charset="0"/>
                </a:rPr>
                <a:t>Il y a…</a:t>
              </a:r>
              <a:endParaRPr lang="en-GB" altLang="en-US" sz="2400" dirty="0">
                <a:ln>
                  <a:solidFill>
                    <a:sysClr val="windowText" lastClr="000000"/>
                  </a:solidFill>
                </a:ln>
                <a:latin typeface="Twinkl" pitchFamily="2" charset="0"/>
              </a:endParaRPr>
            </a:p>
          </p:txBody>
        </p:sp>
        <p:sp>
          <p:nvSpPr>
            <p:cNvPr id="7" name="Right Arrow 6"/>
            <p:cNvSpPr/>
            <p:nvPr/>
          </p:nvSpPr>
          <p:spPr>
            <a:xfrm>
              <a:off x="2352583" y="3116062"/>
              <a:ext cx="2441359" cy="310719"/>
            </a:xfrm>
            <a:prstGeom prst="rightArrow">
              <a:avLst/>
            </a:prstGeom>
            <a:solidFill>
              <a:srgbClr val="7CC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4425">
            <a:off x="4924162" y="1981449"/>
            <a:ext cx="2764312" cy="3412046"/>
          </a:xfrm>
          <a:prstGeom prst="rect">
            <a:avLst/>
          </a:prstGeom>
        </p:spPr>
      </p:pic>
      <p:pic>
        <p:nvPicPr>
          <p:cNvPr id="2" name="Pictur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382838" y="1495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744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9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53089" y="2086319"/>
            <a:ext cx="7556409" cy="3202308"/>
          </a:xfrm>
          <a:prstGeom prst="rect">
            <a:avLst/>
          </a:prstGeom>
          <a:solidFill>
            <a:srgbClr val="E0F8F2"/>
          </a:solidFill>
          <a:ln w="28575">
            <a:solidFill>
              <a:srgbClr val="7CCC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432F32B9-3294-4A2F-B40F-BF8743C1F961}"/>
              </a:ext>
            </a:extLst>
          </p:cNvPr>
          <p:cNvSpPr/>
          <p:nvPr/>
        </p:nvSpPr>
        <p:spPr>
          <a:xfrm>
            <a:off x="500433" y="5482648"/>
            <a:ext cx="7632700" cy="637849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3200" b="1" dirty="0">
                <a:solidFill>
                  <a:srgbClr val="7CCCBF"/>
                </a:solidFill>
                <a:latin typeface="Twinkl" pitchFamily="2" charset="0"/>
              </a:rPr>
              <a:t>…un tee-shirt.</a:t>
            </a:r>
            <a:endParaRPr lang="en-GB" altLang="en-US" sz="3200" b="1" dirty="0">
              <a:ln>
                <a:solidFill>
                  <a:sysClr val="windowText" lastClr="000000"/>
                </a:solidFill>
              </a:ln>
              <a:solidFill>
                <a:srgbClr val="7CCCBF"/>
              </a:solidFill>
              <a:latin typeface="Twinkl" pitchFamily="2" charset="0"/>
            </a:endParaRPr>
          </a:p>
        </p:txBody>
      </p:sp>
      <p:pic>
        <p:nvPicPr>
          <p:cNvPr id="17" name="PLAY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891" y="5697632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DBC0062-880D-449E-BD7B-B7E1FD6A5ED6}"/>
              </a:ext>
            </a:extLst>
          </p:cNvPr>
          <p:cNvSpPr/>
          <p:nvPr/>
        </p:nvSpPr>
        <p:spPr>
          <a:xfrm>
            <a:off x="753089" y="675541"/>
            <a:ext cx="7626350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altLang="en-US" sz="3200" b="1" dirty="0">
                <a:latin typeface="Twinkl" pitchFamily="2" charset="0"/>
              </a:rPr>
              <a:t>Qu’est-ce qu’il y </a:t>
            </a:r>
            <a:br>
              <a:rPr lang="fr-FR" altLang="en-US" sz="3200" b="1" dirty="0">
                <a:latin typeface="Twinkl" pitchFamily="2" charset="0"/>
              </a:rPr>
            </a:br>
            <a:r>
              <a:rPr lang="fr-FR" altLang="en-US" sz="3200" b="1" dirty="0">
                <a:latin typeface="Twinkl" pitchFamily="2" charset="0"/>
              </a:rPr>
              <a:t>a dans l’armoire?</a:t>
            </a:r>
            <a:endParaRPr lang="en-GB" sz="3200" b="1" dirty="0">
              <a:latin typeface="Twinkl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38" y="1848264"/>
            <a:ext cx="2477633" cy="380600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352583" y="2645747"/>
            <a:ext cx="2932165" cy="781034"/>
            <a:chOff x="2352583" y="2645747"/>
            <a:chExt cx="2932165" cy="78103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32F32B9-3294-4A2F-B40F-BF8743C1F961}"/>
                </a:ext>
              </a:extLst>
            </p:cNvPr>
            <p:cNvSpPr/>
            <p:nvPr/>
          </p:nvSpPr>
          <p:spPr>
            <a:xfrm>
              <a:off x="3042655" y="2645747"/>
              <a:ext cx="2242093" cy="51473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GB" altLang="en-US" sz="2400" dirty="0">
                  <a:latin typeface="Twinkl" pitchFamily="2" charset="0"/>
                </a:rPr>
                <a:t>Il y a…</a:t>
              </a:r>
              <a:endParaRPr lang="en-GB" altLang="en-US" sz="2400" dirty="0">
                <a:ln>
                  <a:solidFill>
                    <a:sysClr val="windowText" lastClr="000000"/>
                  </a:solidFill>
                </a:ln>
                <a:latin typeface="Twinkl" pitchFamily="2" charset="0"/>
              </a:endParaRPr>
            </a:p>
          </p:txBody>
        </p:sp>
        <p:sp>
          <p:nvSpPr>
            <p:cNvPr id="7" name="Right Arrow 6"/>
            <p:cNvSpPr/>
            <p:nvPr/>
          </p:nvSpPr>
          <p:spPr>
            <a:xfrm>
              <a:off x="2352583" y="3116062"/>
              <a:ext cx="2441359" cy="310719"/>
            </a:xfrm>
            <a:prstGeom prst="rightArrow">
              <a:avLst/>
            </a:prstGeom>
            <a:solidFill>
              <a:srgbClr val="7CC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4920">
            <a:off x="4755589" y="1979241"/>
            <a:ext cx="3450428" cy="3374947"/>
          </a:xfrm>
          <a:prstGeom prst="rect">
            <a:avLst/>
          </a:prstGeom>
        </p:spPr>
      </p:pic>
      <p:pic>
        <p:nvPicPr>
          <p:cNvPr id="5" name="Pictur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162175" y="18748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681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1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53089" y="2086319"/>
            <a:ext cx="7556409" cy="3202308"/>
          </a:xfrm>
          <a:prstGeom prst="rect">
            <a:avLst/>
          </a:prstGeom>
          <a:solidFill>
            <a:srgbClr val="E0F8F2"/>
          </a:solidFill>
          <a:ln w="28575">
            <a:solidFill>
              <a:srgbClr val="7CCC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432F32B9-3294-4A2F-B40F-BF8743C1F961}"/>
              </a:ext>
            </a:extLst>
          </p:cNvPr>
          <p:cNvSpPr/>
          <p:nvPr/>
        </p:nvSpPr>
        <p:spPr>
          <a:xfrm>
            <a:off x="500433" y="5482648"/>
            <a:ext cx="7632700" cy="637849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3200" b="1" dirty="0">
                <a:solidFill>
                  <a:srgbClr val="EA516C"/>
                </a:solidFill>
                <a:latin typeface="Twinkl" pitchFamily="2" charset="0"/>
              </a:rPr>
              <a:t>…</a:t>
            </a:r>
            <a:r>
              <a:rPr lang="en-GB" altLang="en-US" sz="3200" b="1" dirty="0" err="1">
                <a:solidFill>
                  <a:srgbClr val="EA516C"/>
                </a:solidFill>
                <a:latin typeface="Twinkl" pitchFamily="2" charset="0"/>
              </a:rPr>
              <a:t>une</a:t>
            </a:r>
            <a:r>
              <a:rPr lang="en-GB" altLang="en-US" sz="3200" b="1" dirty="0">
                <a:solidFill>
                  <a:srgbClr val="EA516C"/>
                </a:solidFill>
                <a:latin typeface="Twinkl" pitchFamily="2" charset="0"/>
              </a:rPr>
              <a:t> chemise.</a:t>
            </a:r>
            <a:endParaRPr lang="en-GB" altLang="en-US" sz="3200" b="1" dirty="0">
              <a:ln>
                <a:solidFill>
                  <a:sysClr val="windowText" lastClr="000000"/>
                </a:solidFill>
              </a:ln>
              <a:solidFill>
                <a:srgbClr val="EA516C"/>
              </a:solidFill>
              <a:latin typeface="Twinkl" pitchFamily="2" charset="0"/>
            </a:endParaRPr>
          </a:p>
        </p:txBody>
      </p:sp>
      <p:pic>
        <p:nvPicPr>
          <p:cNvPr id="17" name="PLAY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891" y="5697632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DBC0062-880D-449E-BD7B-B7E1FD6A5ED6}"/>
              </a:ext>
            </a:extLst>
          </p:cNvPr>
          <p:cNvSpPr/>
          <p:nvPr/>
        </p:nvSpPr>
        <p:spPr>
          <a:xfrm>
            <a:off x="753089" y="675541"/>
            <a:ext cx="7626350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altLang="en-US" sz="3200" b="1" dirty="0">
                <a:latin typeface="Twinkl" pitchFamily="2" charset="0"/>
              </a:rPr>
              <a:t>Qu’est-ce qu’il y </a:t>
            </a:r>
            <a:br>
              <a:rPr lang="fr-FR" altLang="en-US" sz="3200" b="1" dirty="0">
                <a:latin typeface="Twinkl" pitchFamily="2" charset="0"/>
              </a:rPr>
            </a:br>
            <a:r>
              <a:rPr lang="fr-FR" altLang="en-US" sz="3200" b="1" dirty="0">
                <a:latin typeface="Twinkl" pitchFamily="2" charset="0"/>
              </a:rPr>
              <a:t>a dans l’armoire?</a:t>
            </a:r>
            <a:endParaRPr lang="en-GB" sz="3200" b="1" dirty="0">
              <a:latin typeface="Twinkl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38" y="1848264"/>
            <a:ext cx="2477633" cy="380600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352583" y="2645747"/>
            <a:ext cx="2932165" cy="781034"/>
            <a:chOff x="2352583" y="2645747"/>
            <a:chExt cx="2932165" cy="78103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32F32B9-3294-4A2F-B40F-BF8743C1F961}"/>
                </a:ext>
              </a:extLst>
            </p:cNvPr>
            <p:cNvSpPr/>
            <p:nvPr/>
          </p:nvSpPr>
          <p:spPr>
            <a:xfrm>
              <a:off x="3042655" y="2645747"/>
              <a:ext cx="2242093" cy="51473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GB" altLang="en-US" sz="2400" dirty="0">
                  <a:latin typeface="Twinkl" pitchFamily="2" charset="0"/>
                </a:rPr>
                <a:t>Il y a…</a:t>
              </a:r>
              <a:endParaRPr lang="en-GB" altLang="en-US" sz="2400" dirty="0">
                <a:ln>
                  <a:solidFill>
                    <a:sysClr val="windowText" lastClr="000000"/>
                  </a:solidFill>
                </a:ln>
                <a:latin typeface="Twinkl" pitchFamily="2" charset="0"/>
              </a:endParaRPr>
            </a:p>
          </p:txBody>
        </p:sp>
        <p:sp>
          <p:nvSpPr>
            <p:cNvPr id="7" name="Right Arrow 6"/>
            <p:cNvSpPr/>
            <p:nvPr/>
          </p:nvSpPr>
          <p:spPr>
            <a:xfrm>
              <a:off x="2352583" y="3116062"/>
              <a:ext cx="2441359" cy="310719"/>
            </a:xfrm>
            <a:prstGeom prst="rightArrow">
              <a:avLst/>
            </a:prstGeom>
            <a:solidFill>
              <a:srgbClr val="7CC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227" y="1961081"/>
            <a:ext cx="2641734" cy="3452784"/>
          </a:xfrm>
          <a:prstGeom prst="rect">
            <a:avLst/>
          </a:prstGeom>
        </p:spPr>
      </p:pic>
      <p:pic>
        <p:nvPicPr>
          <p:cNvPr id="2" name="Pictur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390650" y="2149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968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1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theme/theme1.xml><?xml version="1.0" encoding="utf-8"?>
<a:theme xmlns:a="http://schemas.openxmlformats.org/drawingml/2006/main" name="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Twinkl Planit">
      <a:majorFont>
        <a:latin typeface="Sassoon Infant Md"/>
        <a:ea typeface=""/>
        <a:cs typeface=""/>
      </a:majorFont>
      <a:minorFont>
        <a:latin typeface="Sassoon Infant Rg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sson Presentation Template French" id="{2533E00D-CEA6-4D8F-A2D4-5EEF09725C3F}" vid="{6A452DBE-0FDB-4F60-8923-D977FF03470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Lesson Presentation Template French</Template>
  <TotalTime>1563</TotalTime>
  <Words>320</Words>
  <Application>Microsoft Office PowerPoint</Application>
  <PresentationFormat>On-screen Show (4:3)</PresentationFormat>
  <Paragraphs>68</Paragraphs>
  <Slides>17</Slides>
  <Notes>15</Notes>
  <HiddenSlides>0</HiddenSlides>
  <MMClips>14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Twinkl</vt:lpstr>
      <vt:lpstr>Sassoon Infant Rg</vt:lpstr>
      <vt:lpstr>Comic Sans MS</vt:lpstr>
      <vt:lpstr>Calibri</vt:lpstr>
      <vt:lpstr>Tuffy</vt:lpstr>
      <vt:lpstr>Arial</vt:lpstr>
      <vt:lpstr>BPreplay</vt:lpstr>
      <vt:lpstr>Twinkl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Twinkl PlanIt</dc:title>
  <dc:creator>Maurice Stubbs</dc:creator>
  <cp:lastModifiedBy>M Smith</cp:lastModifiedBy>
  <cp:revision>150</cp:revision>
  <dcterms:created xsi:type="dcterms:W3CDTF">2019-04-03T12:39:20Z</dcterms:created>
  <dcterms:modified xsi:type="dcterms:W3CDTF">2021-06-16T11:14:45Z</dcterms:modified>
</cp:coreProperties>
</file>