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6" r:id="rId14"/>
    <p:sldId id="281" r:id="rId15"/>
    <p:sldId id="282" r:id="rId16"/>
    <p:sldId id="283" r:id="rId17"/>
    <p:sldId id="284" r:id="rId18"/>
    <p:sldId id="285" r:id="rId19"/>
    <p:sldId id="267" r:id="rId20"/>
  </p:sldIdLst>
  <p:sldSz cx="9144000" cy="6858000" type="screen4x3"/>
  <p:notesSz cx="6858000" cy="9144000"/>
  <p:embeddedFontLst>
    <p:embeddedFont>
      <p:font typeface="Twinkl" pitchFamily="2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9335"/>
    <a:srgbClr val="9CDCF9"/>
    <a:srgbClr val="AFDEF8"/>
    <a:srgbClr val="DE1E5A"/>
    <a:srgbClr val="18A0DB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2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368" y="6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Roboto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>
                <a:latin typeface="Roboto" pitchFamily="2" charset="0"/>
              </a:rPr>
              <a:t>18/03/2022</a:t>
            </a:fld>
            <a:endParaRPr lang="en-GB" dirty="0">
              <a:latin typeface="Roboto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Roboto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>
                <a:latin typeface="Roboto" pitchFamily="2" charset="0"/>
              </a:rPr>
              <a:t>‹#›</a:t>
            </a:fld>
            <a:endParaRPr lang="en-GB" dirty="0">
              <a:latin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" pitchFamily="2" charset="0"/>
              </a:defRPr>
            </a:lvl1pPr>
          </a:lstStyle>
          <a:p>
            <a:fld id="{3D02C5D1-7818-41B5-ABAD-5E4B38A5388F}" type="datetimeFigureOut">
              <a:rPr lang="en-GB" smtClean="0"/>
              <a:pPr/>
              <a:t>18/03/2022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" pitchFamily="2" charset="0"/>
              </a:defRPr>
            </a:lvl1pPr>
          </a:lstStyle>
          <a:p>
            <a:fld id="{FA521341-850D-40E1-BB3D-87946DC9B06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" pitchFamily="2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wellbeing-eylf-australia/australian-resources-eylf-social-and-emotional-development-safety/protective-behaviours-and-stranger-safety-safety-wellbeing-eylf-australia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wellbeing-eylf-australia/australian-resources-eylf-social-and-emotional-development-safety/protective-behaviours-and-stranger-safety-safety-wellbeing-eylf-australia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CB576717-8A17-4645-83F9-1A2786B163C0}"/>
              </a:ext>
            </a:extLst>
          </p:cNvPr>
          <p:cNvSpPr/>
          <p:nvPr userDrawn="1"/>
        </p:nvSpPr>
        <p:spPr>
          <a:xfrm>
            <a:off x="4010025" y="5457825"/>
            <a:ext cx="1104900" cy="73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68D718CB-740B-4C05-BB50-6634999E22E1}"/>
              </a:ext>
            </a:extLst>
          </p:cNvPr>
          <p:cNvSpPr/>
          <p:nvPr userDrawn="1"/>
        </p:nvSpPr>
        <p:spPr>
          <a:xfrm>
            <a:off x="4019550" y="3059850"/>
            <a:ext cx="1104900" cy="73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Keeping Safe Around Strangers</a:t>
            </a:r>
          </a:p>
        </p:txBody>
      </p:sp>
      <p:sp>
        <p:nvSpPr>
          <p:cNvPr id="5" name="Speech Bubble: Rectangle with Corners Rounded 4"/>
          <p:cNvSpPr/>
          <p:nvPr/>
        </p:nvSpPr>
        <p:spPr>
          <a:xfrm>
            <a:off x="4291612" y="2623780"/>
            <a:ext cx="4096738" cy="1610440"/>
          </a:xfrm>
          <a:prstGeom prst="wedgeRoundRectCallout">
            <a:avLst>
              <a:gd name="adj1" fmla="val -56232"/>
              <a:gd name="adj2" fmla="val -19074"/>
              <a:gd name="adj3" fmla="val 16667"/>
            </a:avLst>
          </a:prstGeom>
          <a:solidFill>
            <a:srgbClr val="5C9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Never get in a car with a stranger.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0B9C3E-8379-45C0-874A-CC97FD9650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7" t="10015" r="25212" b="56727"/>
          <a:stretch/>
        </p:blipFill>
        <p:spPr>
          <a:xfrm>
            <a:off x="755650" y="2115756"/>
            <a:ext cx="3105240" cy="3019425"/>
          </a:xfrm>
          <a:prstGeom prst="ellipse">
            <a:avLst/>
          </a:prstGeom>
          <a:solidFill>
            <a:srgbClr val="5C9335"/>
          </a:solidFill>
        </p:spPr>
      </p:pic>
    </p:spTree>
    <p:extLst>
      <p:ext uri="{BB962C8B-B14F-4D97-AF65-F5344CB8AC3E}">
        <p14:creationId xmlns:p14="http://schemas.microsoft.com/office/powerpoint/2010/main" val="8431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peech Bubble: Rectangle with Corners Rounded 25"/>
          <p:cNvSpPr/>
          <p:nvPr/>
        </p:nvSpPr>
        <p:spPr>
          <a:xfrm flipH="1">
            <a:off x="755650" y="2623780"/>
            <a:ext cx="4096738" cy="1897420"/>
          </a:xfrm>
          <a:prstGeom prst="wedgeRoundRectCallout">
            <a:avLst>
              <a:gd name="adj1" fmla="val -56232"/>
              <a:gd name="adj2" fmla="val -22155"/>
              <a:gd name="adj3" fmla="val 16667"/>
            </a:avLst>
          </a:prstGeom>
          <a:solidFill>
            <a:srgbClr val="5C9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If a stranger offers you a present, say “NO” very loudly.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Keeping Safe Around Strangers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14145C-AA44-43DD-A519-0B991A6C12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10" t="-1753" r="1839" b="68495"/>
          <a:stretch/>
        </p:blipFill>
        <p:spPr>
          <a:xfrm>
            <a:off x="5283110" y="1919287"/>
            <a:ext cx="3105240" cy="3019425"/>
          </a:xfrm>
          <a:prstGeom prst="ellipse">
            <a:avLst/>
          </a:prstGeom>
          <a:solidFill>
            <a:srgbClr val="5C9335"/>
          </a:solidFill>
        </p:spPr>
      </p:pic>
    </p:spTree>
    <p:extLst>
      <p:ext uri="{BB962C8B-B14F-4D97-AF65-F5344CB8AC3E}">
        <p14:creationId xmlns:p14="http://schemas.microsoft.com/office/powerpoint/2010/main" val="195109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Keeping Safe Around Strangers</a:t>
            </a:r>
          </a:p>
        </p:txBody>
      </p:sp>
      <p:sp>
        <p:nvSpPr>
          <p:cNvPr id="5" name="Speech Bubble: Rectangle with Corners Rounded 4"/>
          <p:cNvSpPr/>
          <p:nvPr/>
        </p:nvSpPr>
        <p:spPr>
          <a:xfrm>
            <a:off x="4291612" y="1818560"/>
            <a:ext cx="4096738" cy="1915240"/>
          </a:xfrm>
          <a:prstGeom prst="wedgeRoundRectCallout">
            <a:avLst>
              <a:gd name="adj1" fmla="val -57472"/>
              <a:gd name="adj2" fmla="val -16224"/>
              <a:gd name="adj3" fmla="val 16667"/>
            </a:avLst>
          </a:prstGeom>
          <a:solidFill>
            <a:srgbClr val="5C9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If someone scares you, go to a safer place, or tell a safer grown-up.</a:t>
            </a:r>
          </a:p>
        </p:txBody>
      </p:sp>
      <p:sp>
        <p:nvSpPr>
          <p:cNvPr id="8" name="Speech Bubble: Rectangle with Corners Rounded 7"/>
          <p:cNvSpPr/>
          <p:nvPr/>
        </p:nvSpPr>
        <p:spPr>
          <a:xfrm>
            <a:off x="4291612" y="4305300"/>
            <a:ext cx="4096738" cy="1438632"/>
          </a:xfrm>
          <a:prstGeom prst="wedgeRoundRectCallout">
            <a:avLst>
              <a:gd name="adj1" fmla="val -59642"/>
              <a:gd name="adj2" fmla="val -31468"/>
              <a:gd name="adj3" fmla="val 16667"/>
            </a:avLst>
          </a:prstGeom>
          <a:solidFill>
            <a:srgbClr val="5C9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Yell. Run. Tell!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F2FB3E-B96D-498D-AA0A-4B8C78AB15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4" t="-1564" r="-952" b="65678"/>
          <a:stretch/>
        </p:blipFill>
        <p:spPr>
          <a:xfrm>
            <a:off x="755650" y="1995487"/>
            <a:ext cx="3105240" cy="3019425"/>
          </a:xfrm>
          <a:prstGeom prst="ellipse">
            <a:avLst/>
          </a:prstGeom>
          <a:solidFill>
            <a:srgbClr val="5C9335"/>
          </a:solidFill>
        </p:spPr>
      </p:pic>
    </p:spTree>
    <p:extLst>
      <p:ext uri="{BB962C8B-B14F-4D97-AF65-F5344CB8AC3E}">
        <p14:creationId xmlns:p14="http://schemas.microsoft.com/office/powerpoint/2010/main" val="49408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peech Bubble: Rectangle with Corners Rounded 25"/>
          <p:cNvSpPr/>
          <p:nvPr/>
        </p:nvSpPr>
        <p:spPr>
          <a:xfrm flipH="1">
            <a:off x="755650" y="2166580"/>
            <a:ext cx="4096738" cy="2524840"/>
          </a:xfrm>
          <a:prstGeom prst="wedgeRoundRectCallout">
            <a:avLst>
              <a:gd name="adj1" fmla="val -57472"/>
              <a:gd name="adj2" fmla="val -20135"/>
              <a:gd name="adj3" fmla="val 16667"/>
            </a:avLst>
          </a:prstGeom>
          <a:solidFill>
            <a:srgbClr val="5C9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3200" b="1" dirty="0">
                <a:solidFill>
                  <a:schemeClr val="bg1"/>
                </a:solidFill>
              </a:rPr>
              <a:t>If a stranger asks you to keep something a secret, tell a trusted adult.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Keeping Safe Around Strangers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853EDD-B978-45FC-B074-386289AEB0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" t="-2443" r="6946" b="64435"/>
          <a:stretch/>
        </p:blipFill>
        <p:spPr>
          <a:xfrm>
            <a:off x="5283110" y="2008187"/>
            <a:ext cx="3105240" cy="3019425"/>
          </a:xfrm>
          <a:prstGeom prst="ellipse">
            <a:avLst/>
          </a:prstGeom>
          <a:solidFill>
            <a:srgbClr val="5C9335"/>
          </a:solidFill>
        </p:spPr>
      </p:pic>
    </p:spTree>
    <p:extLst>
      <p:ext uri="{BB962C8B-B14F-4D97-AF65-F5344CB8AC3E}">
        <p14:creationId xmlns:p14="http://schemas.microsoft.com/office/powerpoint/2010/main" val="107921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723230"/>
            <a:ext cx="8220075" cy="994306"/>
          </a:xfrm>
        </p:spPr>
        <p:txBody>
          <a:bodyPr/>
          <a:lstStyle/>
          <a:p>
            <a:pPr algn="ctr"/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>What Can You Remember About These Words?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2" name="Oval 1"/>
          <p:cNvSpPr/>
          <p:nvPr/>
        </p:nvSpPr>
        <p:spPr>
          <a:xfrm>
            <a:off x="1056937" y="2036352"/>
            <a:ext cx="3104078" cy="3104078"/>
          </a:xfrm>
          <a:prstGeom prst="ellipse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safer stranger</a:t>
            </a:r>
          </a:p>
        </p:txBody>
      </p:sp>
      <p:sp>
        <p:nvSpPr>
          <p:cNvPr id="15" name="Oval 14"/>
          <p:cNvSpPr/>
          <p:nvPr/>
        </p:nvSpPr>
        <p:spPr>
          <a:xfrm>
            <a:off x="4948788" y="2036352"/>
            <a:ext cx="3104078" cy="3104078"/>
          </a:xfrm>
          <a:prstGeom prst="ellipse">
            <a:avLst/>
          </a:prstGeom>
          <a:solidFill>
            <a:srgbClr val="5C9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4000" b="1" dirty="0">
                <a:solidFill>
                  <a:schemeClr val="bg1"/>
                </a:solidFill>
              </a:rPr>
              <a:t>safer building</a:t>
            </a:r>
          </a:p>
        </p:txBody>
      </p:sp>
    </p:spTree>
    <p:extLst>
      <p:ext uri="{BB962C8B-B14F-4D97-AF65-F5344CB8AC3E}">
        <p14:creationId xmlns:p14="http://schemas.microsoft.com/office/powerpoint/2010/main" val="112835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001549" y="1970926"/>
            <a:ext cx="4692502" cy="2551804"/>
          </a:xfrm>
          <a:prstGeom prst="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Should You Do?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5651" y="1970925"/>
            <a:ext cx="3816349" cy="2551804"/>
          </a:xfrm>
          <a:prstGeom prst="roundRect">
            <a:avLst>
              <a:gd name="adj" fmla="val 9220"/>
            </a:avLst>
          </a:prstGeom>
          <a:solidFill>
            <a:srgbClr val="9CDCF9"/>
          </a:solidFill>
        </p:spPr>
        <p:txBody>
          <a:bodyPr wrap="square" lIns="108000" tIns="108000" rIns="108000" bIns="10800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dirty="0">
                <a:latin typeface="Twinkl" pitchFamily="2" charset="0"/>
              </a:rPr>
              <a:t>A stranger says that they have come to take you home because your mum or dad is ill. They say that they are friends with your mum or dad.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453" y="1821174"/>
            <a:ext cx="3481023" cy="2634443"/>
          </a:xfrm>
          <a:prstGeom prst="rect">
            <a:avLst/>
          </a:prstGeom>
        </p:spPr>
      </p:pic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592" y="5314420"/>
            <a:ext cx="994658" cy="9943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81057" y="5662393"/>
            <a:ext cx="2928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altLang="en-US" dirty="0">
                <a:latin typeface="Twinkl" pitchFamily="2" charset="0"/>
              </a:rPr>
              <a:t>Click on the smiley face to find the safe thing to do.</a:t>
            </a:r>
          </a:p>
        </p:txBody>
      </p:sp>
    </p:spTree>
    <p:extLst>
      <p:ext uri="{BB962C8B-B14F-4D97-AF65-F5344CB8AC3E}">
        <p14:creationId xmlns:p14="http://schemas.microsoft.com/office/powerpoint/2010/main" val="109185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8015" y="1473199"/>
            <a:ext cx="5377343" cy="1003039"/>
          </a:xfrm>
          <a:prstGeom prst="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Could Be A Trick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1905651" y="1473199"/>
            <a:ext cx="5317270" cy="1003039"/>
          </a:xfrm>
          <a:prstGeom prst="roundRect">
            <a:avLst>
              <a:gd name="adj" fmla="val 9220"/>
            </a:avLst>
          </a:prstGeom>
          <a:solidFill>
            <a:srgbClr val="9CDCF9"/>
          </a:solidFill>
        </p:spPr>
        <p:txBody>
          <a:bodyPr wrap="square" lIns="108000" tIns="108000" rIns="108000" bIns="10800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dirty="0">
                <a:latin typeface="Twinkl" pitchFamily="2" charset="0"/>
              </a:rPr>
              <a:t>Say “No, I don’t know you” and stay with your teacher or safer adult.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473199"/>
            <a:ext cx="1006038" cy="10056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24793" y="2927480"/>
            <a:ext cx="7469257" cy="1003039"/>
          </a:xfrm>
          <a:prstGeom prst="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/>
          <p:cNvSpPr/>
          <p:nvPr/>
        </p:nvSpPr>
        <p:spPr>
          <a:xfrm>
            <a:off x="1905651" y="3121076"/>
            <a:ext cx="2330789" cy="615848"/>
          </a:xfrm>
          <a:prstGeom prst="roundRect">
            <a:avLst>
              <a:gd name="adj" fmla="val 9220"/>
            </a:avLst>
          </a:prstGeom>
          <a:solidFill>
            <a:srgbClr val="9CDCF9"/>
          </a:solidFill>
        </p:spPr>
        <p:txBody>
          <a:bodyPr wrap="square" lIns="108000" tIns="108000" rIns="108000" bIns="10800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dirty="0">
                <a:latin typeface="Twinkl" pitchFamily="2" charset="0"/>
              </a:rPr>
              <a:t>Yell. Run. Tell!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927480"/>
            <a:ext cx="1006038" cy="10056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41"/>
          <a:stretch/>
        </p:blipFill>
        <p:spPr>
          <a:xfrm>
            <a:off x="5788196" y="2105637"/>
            <a:ext cx="2600154" cy="4303552"/>
          </a:xfrm>
          <a:prstGeom prst="rect">
            <a:avLst/>
          </a:prstGeom>
        </p:spPr>
      </p:pic>
      <p:sp>
        <p:nvSpPr>
          <p:cNvPr id="15" name="Rectangle: Rounded Corners 14"/>
          <p:cNvSpPr/>
          <p:nvPr/>
        </p:nvSpPr>
        <p:spPr>
          <a:xfrm>
            <a:off x="755651" y="5476977"/>
            <a:ext cx="1752658" cy="615848"/>
          </a:xfrm>
          <a:prstGeom prst="roundRect">
            <a:avLst>
              <a:gd name="adj" fmla="val 9220"/>
            </a:avLst>
          </a:prstGeom>
          <a:solidFill>
            <a:srgbClr val="5C9335"/>
          </a:solidFill>
        </p:spPr>
        <p:txBody>
          <a:bodyPr wrap="square" lIns="108000" tIns="108000" rIns="108000" bIns="108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Twinkl" pitchFamily="2" charset="0"/>
              </a:rPr>
              <a:t>Discuss It!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2626073" y="5639704"/>
            <a:ext cx="5762276" cy="290393"/>
          </a:xfrm>
          <a:prstGeom prst="roundRect">
            <a:avLst>
              <a:gd name="adj" fmla="val 9220"/>
            </a:avLst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Twinkl" pitchFamily="2" charset="0"/>
              </a:rPr>
              <a:t>What would be a good thing to yell? </a:t>
            </a:r>
          </a:p>
        </p:txBody>
      </p:sp>
    </p:spTree>
    <p:extLst>
      <p:ext uri="{BB962C8B-B14F-4D97-AF65-F5344CB8AC3E}">
        <p14:creationId xmlns:p14="http://schemas.microsoft.com/office/powerpoint/2010/main" val="140166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0" grpId="0" animBg="1"/>
      <p:bldP spid="11" grpId="0" animBg="1"/>
      <p:bldP spid="15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36147" y="1970926"/>
            <a:ext cx="5757904" cy="2551804"/>
          </a:xfrm>
          <a:prstGeom prst="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Should You Do?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5651" y="1970925"/>
            <a:ext cx="2903323" cy="2551804"/>
          </a:xfrm>
          <a:prstGeom prst="roundRect">
            <a:avLst>
              <a:gd name="adj" fmla="val 9220"/>
            </a:avLst>
          </a:prstGeom>
          <a:solidFill>
            <a:srgbClr val="9CDCF9"/>
          </a:solidFill>
        </p:spPr>
        <p:txBody>
          <a:bodyPr wrap="square" lIns="108000" tIns="108000" rIns="108000" bIns="10800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dirty="0">
                <a:latin typeface="Twinkl" pitchFamily="2" charset="0"/>
              </a:rPr>
              <a:t>A stranger offers you some sweets and asks you to go with them to get the sweets from the car.</a:t>
            </a:r>
          </a:p>
        </p:txBody>
      </p:sp>
      <p:pic>
        <p:nvPicPr>
          <p:cNvPr id="12" name="Picture 1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592" y="5314420"/>
            <a:ext cx="994658" cy="9943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81057" y="5662393"/>
            <a:ext cx="2928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altLang="en-US" dirty="0">
                <a:latin typeface="Twinkl" pitchFamily="2" charset="0"/>
              </a:rPr>
              <a:t>Click on the smiley face to find the safe thing to do.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2" b="9417"/>
          <a:stretch/>
        </p:blipFill>
        <p:spPr>
          <a:xfrm>
            <a:off x="3754465" y="1970926"/>
            <a:ext cx="4936684" cy="25518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35"/>
          <a:stretch/>
        </p:blipFill>
        <p:spPr>
          <a:xfrm>
            <a:off x="5156800" y="1661020"/>
            <a:ext cx="3057077" cy="28617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1778">
            <a:off x="6962917" y="1890226"/>
            <a:ext cx="1002400" cy="66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8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8015" y="2565399"/>
            <a:ext cx="7469257" cy="1003039"/>
          </a:xfrm>
          <a:prstGeom prst="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Could Be A Trick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1905651" y="2565399"/>
            <a:ext cx="5317270" cy="1003039"/>
          </a:xfrm>
          <a:prstGeom prst="roundRect">
            <a:avLst>
              <a:gd name="adj" fmla="val 9220"/>
            </a:avLst>
          </a:prstGeom>
          <a:solidFill>
            <a:srgbClr val="9CDCF9"/>
          </a:solidFill>
        </p:spPr>
        <p:txBody>
          <a:bodyPr wrap="square" lIns="108000" tIns="108000" rIns="108000" bIns="10800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dirty="0">
                <a:latin typeface="Twinkl" pitchFamily="2" charset="0"/>
              </a:rPr>
              <a:t>Say “No, I don’t know you,” in </a:t>
            </a:r>
          </a:p>
          <a:p>
            <a:pPr>
              <a:spcBef>
                <a:spcPct val="0"/>
              </a:spcBef>
            </a:pPr>
            <a:r>
              <a:rPr lang="en-US" altLang="en-US" sz="2400" dirty="0">
                <a:latin typeface="Twinkl" pitchFamily="2" charset="0"/>
              </a:rPr>
              <a:t>a big loud voice.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565399"/>
            <a:ext cx="1006038" cy="10056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24793" y="4019680"/>
            <a:ext cx="7469257" cy="1003039"/>
          </a:xfrm>
          <a:prstGeom prst="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/>
          <p:cNvSpPr/>
          <p:nvPr/>
        </p:nvSpPr>
        <p:spPr>
          <a:xfrm>
            <a:off x="1905651" y="4213276"/>
            <a:ext cx="2330789" cy="615848"/>
          </a:xfrm>
          <a:prstGeom prst="roundRect">
            <a:avLst>
              <a:gd name="adj" fmla="val 9220"/>
            </a:avLst>
          </a:prstGeom>
          <a:solidFill>
            <a:srgbClr val="9CDCF9"/>
          </a:solidFill>
        </p:spPr>
        <p:txBody>
          <a:bodyPr wrap="square" lIns="108000" tIns="108000" rIns="108000" bIns="10800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dirty="0">
                <a:latin typeface="Twinkl" pitchFamily="2" charset="0"/>
              </a:rPr>
              <a:t>Yell. Run. Tell!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4019680"/>
            <a:ext cx="1006038" cy="1005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224" y="2524688"/>
            <a:ext cx="2373126" cy="288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2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>What Is a Stranger?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7" name="Rectangle 6"/>
          <p:cNvSpPr/>
          <p:nvPr/>
        </p:nvSpPr>
        <p:spPr>
          <a:xfrm>
            <a:off x="3556932" y="1473201"/>
            <a:ext cx="5137119" cy="2590892"/>
          </a:xfrm>
          <a:prstGeom prst="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/>
          <p:cNvSpPr/>
          <p:nvPr/>
        </p:nvSpPr>
        <p:spPr>
          <a:xfrm>
            <a:off x="764039" y="1473201"/>
            <a:ext cx="4428746" cy="2590892"/>
          </a:xfrm>
          <a:prstGeom prst="roundRect">
            <a:avLst>
              <a:gd name="adj" fmla="val 9220"/>
            </a:avLst>
          </a:prstGeom>
          <a:solidFill>
            <a:srgbClr val="9CDCF9"/>
          </a:solidFill>
        </p:spPr>
        <p:txBody>
          <a:bodyPr wrap="square" lIns="108000" tIns="108000" rIns="108000" bIns="10800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A stranger is someone that you or your family do not know.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Anyone can be a stranger until you get to know them.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Strangers do not always look scary.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Strangers can be nice and friendly.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72"/>
          <a:stretch/>
        </p:blipFill>
        <p:spPr>
          <a:xfrm>
            <a:off x="5578402" y="1350727"/>
            <a:ext cx="2030413" cy="506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>What Are Strangers Like?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2" name="Oval 1"/>
          <p:cNvSpPr/>
          <p:nvPr/>
        </p:nvSpPr>
        <p:spPr>
          <a:xfrm>
            <a:off x="1442906" y="1473201"/>
            <a:ext cx="2332140" cy="2332140"/>
          </a:xfrm>
          <a:prstGeom prst="ellipse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385" y="1922832"/>
            <a:ext cx="1933326" cy="1506168"/>
          </a:xfrm>
          <a:prstGeom prst="rect">
            <a:avLst/>
          </a:prstGeom>
        </p:spPr>
      </p:pic>
      <p:sp>
        <p:nvSpPr>
          <p:cNvPr id="14" name="Rectangle: Rounded Corners 13"/>
          <p:cNvSpPr/>
          <p:nvPr/>
        </p:nvSpPr>
        <p:spPr>
          <a:xfrm>
            <a:off x="755650" y="3995447"/>
            <a:ext cx="3740849" cy="519050"/>
          </a:xfrm>
          <a:prstGeom prst="roundRect">
            <a:avLst>
              <a:gd name="adj" fmla="val 9220"/>
            </a:avLst>
          </a:prstGeom>
          <a:solidFill>
            <a:srgbClr val="9CDCF9"/>
          </a:solidFill>
        </p:spPr>
        <p:txBody>
          <a:bodyPr wrap="square" lIns="108000" tIns="108000" rIns="108000" bIns="108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>
                <a:latin typeface="Twinkl" pitchFamily="2" charset="0"/>
              </a:rPr>
              <a:t>Strangers might be nice.</a:t>
            </a:r>
          </a:p>
        </p:txBody>
      </p:sp>
      <p:sp>
        <p:nvSpPr>
          <p:cNvPr id="15" name="Oval 14"/>
          <p:cNvSpPr/>
          <p:nvPr/>
        </p:nvSpPr>
        <p:spPr>
          <a:xfrm>
            <a:off x="5334757" y="1473201"/>
            <a:ext cx="2332140" cy="2332140"/>
          </a:xfrm>
          <a:prstGeom prst="ellipse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: Rounded Corners 16"/>
          <p:cNvSpPr/>
          <p:nvPr/>
        </p:nvSpPr>
        <p:spPr>
          <a:xfrm>
            <a:off x="4647501" y="3995447"/>
            <a:ext cx="3740849" cy="519050"/>
          </a:xfrm>
          <a:prstGeom prst="roundRect">
            <a:avLst>
              <a:gd name="adj" fmla="val 9220"/>
            </a:avLst>
          </a:prstGeom>
          <a:solidFill>
            <a:srgbClr val="9CDCF9"/>
          </a:solidFill>
        </p:spPr>
        <p:txBody>
          <a:bodyPr wrap="square" lIns="108000" tIns="108000" rIns="108000" bIns="108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>
                <a:latin typeface="Twinkl" pitchFamily="2" charset="0"/>
              </a:rPr>
              <a:t>Strangers might be mean.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94" y="1922832"/>
            <a:ext cx="1956666" cy="1524351"/>
          </a:xfrm>
          <a:prstGeom prst="rect">
            <a:avLst/>
          </a:prstGeom>
        </p:spPr>
      </p:pic>
      <p:sp>
        <p:nvSpPr>
          <p:cNvPr id="20" name="Rectangle: Rounded Corners 19"/>
          <p:cNvSpPr/>
          <p:nvPr/>
        </p:nvSpPr>
        <p:spPr>
          <a:xfrm>
            <a:off x="755651" y="5476977"/>
            <a:ext cx="1752658" cy="615848"/>
          </a:xfrm>
          <a:prstGeom prst="roundRect">
            <a:avLst>
              <a:gd name="adj" fmla="val 9220"/>
            </a:avLst>
          </a:prstGeom>
          <a:solidFill>
            <a:srgbClr val="5C9335"/>
          </a:solidFill>
        </p:spPr>
        <p:txBody>
          <a:bodyPr wrap="square" lIns="108000" tIns="108000" rIns="108000" bIns="108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Twinkl" pitchFamily="2" charset="0"/>
              </a:rPr>
              <a:t>Discuss It!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2626074" y="5494507"/>
            <a:ext cx="5402190" cy="580787"/>
          </a:xfrm>
          <a:prstGeom prst="roundRect">
            <a:avLst>
              <a:gd name="adj" fmla="val 9220"/>
            </a:avLst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Twinkl" pitchFamily="2" charset="0"/>
              </a:rPr>
              <a:t>Where and when do you think you might meet a lot of strangers?</a:t>
            </a:r>
          </a:p>
        </p:txBody>
      </p:sp>
    </p:spTree>
    <p:extLst>
      <p:ext uri="{BB962C8B-B14F-4D97-AF65-F5344CB8AC3E}">
        <p14:creationId xmlns:p14="http://schemas.microsoft.com/office/powerpoint/2010/main" val="114849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7" grpId="0" animBg="1"/>
      <p:bldP spid="20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64038" y="1574657"/>
            <a:ext cx="7624311" cy="1854343"/>
          </a:xfrm>
          <a:prstGeom prst="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Staying Safe If You Are Lost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764038" y="1473201"/>
            <a:ext cx="7624311" cy="809443"/>
          </a:xfrm>
          <a:prstGeom prst="roundRect">
            <a:avLst>
              <a:gd name="adj" fmla="val 9220"/>
            </a:avLst>
          </a:prstGeom>
          <a:solidFill>
            <a:srgbClr val="9CDCF9"/>
          </a:solidFill>
        </p:spPr>
        <p:txBody>
          <a:bodyPr wrap="square" lIns="108000" tIns="108000" rIns="108000" bIns="10800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dirty="0">
                <a:latin typeface="Twinkl" pitchFamily="2" charset="0"/>
              </a:rPr>
              <a:t>If you get lost or feel unsafe and your grown-up is not near you, look for a safer stranger to talk to for help.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" b="10035"/>
          <a:stretch/>
        </p:blipFill>
        <p:spPr>
          <a:xfrm>
            <a:off x="764038" y="2128682"/>
            <a:ext cx="7624312" cy="39641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829" y="2419697"/>
            <a:ext cx="955898" cy="316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2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626074" y="1473201"/>
            <a:ext cx="6067977" cy="2842197"/>
          </a:xfrm>
          <a:prstGeom prst="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>What Is A Safer Stranger?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14" name="Rectangle: Rounded Corners 13"/>
          <p:cNvSpPr/>
          <p:nvPr/>
        </p:nvSpPr>
        <p:spPr>
          <a:xfrm>
            <a:off x="755651" y="1473201"/>
            <a:ext cx="2524532" cy="2842197"/>
          </a:xfrm>
          <a:prstGeom prst="roundRect">
            <a:avLst>
              <a:gd name="adj" fmla="val 9220"/>
            </a:avLst>
          </a:prstGeom>
          <a:solidFill>
            <a:srgbClr val="9CDCF9"/>
          </a:solidFill>
        </p:spPr>
        <p:txBody>
          <a:bodyPr wrap="square" lIns="108000" tIns="108000" rIns="108000" bIns="10800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Twinkl" pitchFamily="2" charset="0"/>
              </a:rPr>
              <a:t>Some strangers are ‘safer strangers’. Safer strangers are people who you can talk to and they will help you if you get lost. Safer strangers wear a uniform and a badge.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755651" y="5476977"/>
            <a:ext cx="1752658" cy="615848"/>
          </a:xfrm>
          <a:prstGeom prst="roundRect">
            <a:avLst>
              <a:gd name="adj" fmla="val 9220"/>
            </a:avLst>
          </a:prstGeom>
          <a:solidFill>
            <a:srgbClr val="5C9335"/>
          </a:solidFill>
        </p:spPr>
        <p:txBody>
          <a:bodyPr wrap="square" lIns="108000" tIns="108000" rIns="108000" bIns="108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Twinkl" pitchFamily="2" charset="0"/>
              </a:rPr>
              <a:t>Do It!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2626074" y="5494507"/>
            <a:ext cx="5762276" cy="580787"/>
          </a:xfrm>
          <a:prstGeom prst="roundRect">
            <a:avLst>
              <a:gd name="adj" fmla="val 9220"/>
            </a:avLst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Twinkl" pitchFamily="2" charset="0"/>
              </a:rPr>
              <a:t>How many safer strangers can you see in the picture? How do you know they are safe to talk to?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-1669"/>
          <a:stretch/>
        </p:blipFill>
        <p:spPr>
          <a:xfrm>
            <a:off x="3430154" y="1352450"/>
            <a:ext cx="1470321" cy="3974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13" y="1352450"/>
            <a:ext cx="2054484" cy="37816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36" y="1306288"/>
            <a:ext cx="1378924" cy="40668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739" y="1441258"/>
            <a:ext cx="1172136" cy="40099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052" y="1605476"/>
            <a:ext cx="1625784" cy="384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2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20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626074" y="2873529"/>
            <a:ext cx="6067977" cy="1971017"/>
          </a:xfrm>
          <a:prstGeom prst="rect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3290" y="857454"/>
            <a:ext cx="8237420" cy="994306"/>
          </a:xfrm>
        </p:spPr>
        <p:txBody>
          <a:bodyPr/>
          <a:lstStyle/>
          <a:p>
            <a:pPr algn="ctr"/>
            <a:r>
              <a:rPr lang="en-GB" sz="3000" dirty="0"/>
              <a:t/>
            </a:r>
            <a:br>
              <a:rPr lang="en-GB" sz="3000" dirty="0"/>
            </a:br>
            <a:r>
              <a:rPr lang="en-GB" sz="3000" dirty="0"/>
              <a:t>If you can’t see a safer stranger, look for a safer building to go into. Ask the people inside to help.</a:t>
            </a:r>
            <a:br>
              <a:rPr lang="en-GB" sz="3000" dirty="0"/>
            </a:br>
            <a:endParaRPr lang="en-GB" sz="3000" dirty="0"/>
          </a:p>
        </p:txBody>
      </p:sp>
      <p:sp>
        <p:nvSpPr>
          <p:cNvPr id="14" name="Rectangle: Rounded Corners 13"/>
          <p:cNvSpPr/>
          <p:nvPr/>
        </p:nvSpPr>
        <p:spPr>
          <a:xfrm>
            <a:off x="755651" y="2873529"/>
            <a:ext cx="3237510" cy="1971017"/>
          </a:xfrm>
          <a:prstGeom prst="roundRect">
            <a:avLst>
              <a:gd name="adj" fmla="val 9220"/>
            </a:avLst>
          </a:prstGeom>
          <a:solidFill>
            <a:srgbClr val="9CDCF9"/>
          </a:solidFill>
        </p:spPr>
        <p:txBody>
          <a:bodyPr wrap="square" lIns="108000" tIns="108000" rIns="108000" bIns="108000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Twinkl" pitchFamily="2" charset="0"/>
              </a:rPr>
              <a:t>Tell the safer stranger your name.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Twinkl" pitchFamily="2" charset="0"/>
              </a:rPr>
              <a:t>You should also tell them the telephone number of the person who looks after you if you know it.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755651" y="5476977"/>
            <a:ext cx="1752658" cy="615848"/>
          </a:xfrm>
          <a:prstGeom prst="roundRect">
            <a:avLst>
              <a:gd name="adj" fmla="val 9220"/>
            </a:avLst>
          </a:prstGeom>
          <a:solidFill>
            <a:srgbClr val="5C9335"/>
          </a:solidFill>
        </p:spPr>
        <p:txBody>
          <a:bodyPr wrap="square" lIns="108000" tIns="108000" rIns="108000" bIns="108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Twinkl" pitchFamily="2" charset="0"/>
              </a:rPr>
              <a:t>Do It!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2626074" y="5494507"/>
            <a:ext cx="5762276" cy="580787"/>
          </a:xfrm>
          <a:prstGeom prst="roundRect">
            <a:avLst>
              <a:gd name="adj" fmla="val 9220"/>
            </a:avLst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Twinkl" pitchFamily="2" charset="0"/>
              </a:rPr>
              <a:t>Do you know your telephone number? Can you tell it to a friend?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29"/>
          <a:stretch/>
        </p:blipFill>
        <p:spPr>
          <a:xfrm>
            <a:off x="6522383" y="2195708"/>
            <a:ext cx="1539116" cy="26488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74"/>
          <a:stretch/>
        </p:blipFill>
        <p:spPr>
          <a:xfrm>
            <a:off x="5016880" y="2195708"/>
            <a:ext cx="1850733" cy="264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6" grpId="0" animBg="1"/>
      <p:bldP spid="14" grpId="0" build="p" animBg="1"/>
      <p:bldP spid="20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755649" y="2441124"/>
            <a:ext cx="2424253" cy="2424253"/>
          </a:xfrm>
          <a:prstGeom prst="ellipse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/>
          <p:cNvSpPr/>
          <p:nvPr/>
        </p:nvSpPr>
        <p:spPr>
          <a:xfrm>
            <a:off x="3359873" y="2441124"/>
            <a:ext cx="2424253" cy="2424253"/>
          </a:xfrm>
          <a:prstGeom prst="ellipse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5964096" y="2441124"/>
            <a:ext cx="2424253" cy="2424253"/>
          </a:xfrm>
          <a:prstGeom prst="ellipse">
            <a:avLst/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/>
              <a:t>What Is A Safer Building?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14" name="Rectangle: Rounded Corners 13"/>
          <p:cNvSpPr/>
          <p:nvPr/>
        </p:nvSpPr>
        <p:spPr>
          <a:xfrm>
            <a:off x="755650" y="1473200"/>
            <a:ext cx="7632699" cy="519050"/>
          </a:xfrm>
          <a:prstGeom prst="roundRect">
            <a:avLst>
              <a:gd name="adj" fmla="val 9220"/>
            </a:avLst>
          </a:prstGeom>
          <a:solidFill>
            <a:srgbClr val="9CDCF9"/>
          </a:solidFill>
        </p:spPr>
        <p:txBody>
          <a:bodyPr wrap="square" lIns="108000" tIns="108000" rIns="108000" bIns="108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dirty="0">
                <a:latin typeface="Twinkl" pitchFamily="2" charset="0"/>
              </a:rPr>
              <a:t>Supermarkets, leisure centres and schools are safer buildings. 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755651" y="5476977"/>
            <a:ext cx="1752658" cy="615848"/>
          </a:xfrm>
          <a:prstGeom prst="roundRect">
            <a:avLst>
              <a:gd name="adj" fmla="val 9220"/>
            </a:avLst>
          </a:prstGeom>
          <a:solidFill>
            <a:srgbClr val="5C9335"/>
          </a:solidFill>
        </p:spPr>
        <p:txBody>
          <a:bodyPr wrap="square" lIns="108000" tIns="108000" rIns="108000" bIns="10800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2400" b="1" dirty="0">
                <a:solidFill>
                  <a:schemeClr val="bg1"/>
                </a:solidFill>
                <a:latin typeface="Twinkl" pitchFamily="2" charset="0"/>
              </a:rPr>
              <a:t>Discuss It!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155" y="2644232"/>
            <a:ext cx="2241689" cy="16965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325" y="2717035"/>
            <a:ext cx="2124211" cy="1533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23" y="2846449"/>
            <a:ext cx="2068704" cy="1403834"/>
          </a:xfrm>
          <a:prstGeom prst="rect">
            <a:avLst/>
          </a:prstGeom>
        </p:spPr>
      </p:pic>
      <p:sp>
        <p:nvSpPr>
          <p:cNvPr id="22" name="Rectangle: Rounded Corners 21"/>
          <p:cNvSpPr/>
          <p:nvPr/>
        </p:nvSpPr>
        <p:spPr>
          <a:xfrm>
            <a:off x="2626073" y="5639704"/>
            <a:ext cx="5762276" cy="290393"/>
          </a:xfrm>
          <a:prstGeom prst="roundRect">
            <a:avLst>
              <a:gd name="adj" fmla="val 9220"/>
            </a:avLst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dirty="0">
                <a:latin typeface="Twinkl" pitchFamily="2" charset="0"/>
              </a:rPr>
              <a:t>Can you think of any other safer spaces?</a:t>
            </a:r>
          </a:p>
        </p:txBody>
      </p:sp>
    </p:spTree>
    <p:extLst>
      <p:ext uri="{BB962C8B-B14F-4D97-AF65-F5344CB8AC3E}">
        <p14:creationId xmlns:p14="http://schemas.microsoft.com/office/powerpoint/2010/main" val="30245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4" grpId="0" animBg="1"/>
      <p:bldP spid="14" grpId="0" animBg="1"/>
      <p:bldP spid="20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/>
          <p:cNvSpPr/>
          <p:nvPr/>
        </p:nvSpPr>
        <p:spPr>
          <a:xfrm>
            <a:off x="4291612" y="1818560"/>
            <a:ext cx="4096738" cy="1610440"/>
          </a:xfrm>
          <a:prstGeom prst="wedgeRoundRectCallout">
            <a:avLst>
              <a:gd name="adj1" fmla="val -57162"/>
              <a:gd name="adj2" fmla="val 17202"/>
              <a:gd name="adj3" fmla="val 16667"/>
            </a:avLst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Sometimes people can seem nice, but they are trying to trick you.</a:t>
            </a:r>
          </a:p>
        </p:txBody>
      </p:sp>
      <p:sp>
        <p:nvSpPr>
          <p:cNvPr id="25" name="Speech Bubble: Rectangle with Corners Rounded 24"/>
          <p:cNvSpPr/>
          <p:nvPr/>
        </p:nvSpPr>
        <p:spPr>
          <a:xfrm>
            <a:off x="4178300" y="3853020"/>
            <a:ext cx="4210050" cy="1938180"/>
          </a:xfrm>
          <a:prstGeom prst="wedgeRoundRectCallout">
            <a:avLst>
              <a:gd name="adj1" fmla="val -58016"/>
              <a:gd name="adj2" fmla="val -31413"/>
              <a:gd name="adj3" fmla="val 16667"/>
            </a:avLst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Remember, if anyone makes you feel sad, scared or uncomfortable, you should talk to your grown-ups at home and at school.</a:t>
            </a:r>
          </a:p>
        </p:txBody>
      </p:sp>
      <p:sp>
        <p:nvSpPr>
          <p:cNvPr id="26" name="Speech Bubble: Rectangle with Corners Rounded 25"/>
          <p:cNvSpPr/>
          <p:nvPr/>
        </p:nvSpPr>
        <p:spPr>
          <a:xfrm>
            <a:off x="4341812" y="2674579"/>
            <a:ext cx="3883025" cy="1610440"/>
          </a:xfrm>
          <a:prstGeom prst="wedgeRoundRectCallout">
            <a:avLst>
              <a:gd name="adj1" fmla="val -56542"/>
              <a:gd name="adj2" fmla="val 17202"/>
              <a:gd name="adj3" fmla="val 16667"/>
            </a:avLst>
          </a:prstGeom>
          <a:solidFill>
            <a:srgbClr val="9C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Here are some more rules </a:t>
            </a:r>
            <a:br>
              <a:rPr lang="en-GB" sz="2000" dirty="0">
                <a:solidFill>
                  <a:sysClr val="windowText" lastClr="000000"/>
                </a:solidFill>
              </a:rPr>
            </a:br>
            <a:r>
              <a:rPr lang="en-GB" sz="2000" dirty="0">
                <a:solidFill>
                  <a:sysClr val="windowText" lastClr="000000"/>
                </a:solidFill>
              </a:rPr>
              <a:t>to help you to stay safe </a:t>
            </a:r>
            <a:br>
              <a:rPr lang="en-GB" sz="2000" dirty="0">
                <a:solidFill>
                  <a:sysClr val="windowText" lastClr="000000"/>
                </a:solidFill>
              </a:rPr>
            </a:br>
            <a:r>
              <a:rPr lang="en-GB" sz="2000" dirty="0">
                <a:solidFill>
                  <a:sysClr val="windowText" lastClr="000000"/>
                </a:solidFill>
              </a:rPr>
              <a:t>around strangers.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Keeping Safe Around Strangers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6" t="3417" r="70367" b="56500"/>
          <a:stretch/>
        </p:blipFill>
        <p:spPr>
          <a:xfrm>
            <a:off x="878597" y="1970087"/>
            <a:ext cx="3105240" cy="3019425"/>
          </a:xfrm>
          <a:prstGeom prst="ellipse">
            <a:avLst/>
          </a:prstGeom>
          <a:solidFill>
            <a:srgbClr val="9CDCF9"/>
          </a:solidFill>
        </p:spPr>
      </p:pic>
    </p:spTree>
    <p:extLst>
      <p:ext uri="{BB962C8B-B14F-4D97-AF65-F5344CB8AC3E}">
        <p14:creationId xmlns:p14="http://schemas.microsoft.com/office/powerpoint/2010/main" val="160437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5" grpId="0" animBg="1"/>
      <p:bldP spid="25" grpId="1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peech Bubble: Rectangle with Corners Rounded 25"/>
          <p:cNvSpPr/>
          <p:nvPr/>
        </p:nvSpPr>
        <p:spPr>
          <a:xfrm flipH="1">
            <a:off x="755650" y="2458680"/>
            <a:ext cx="4096738" cy="1940640"/>
          </a:xfrm>
          <a:prstGeom prst="wedgeRoundRectCallout">
            <a:avLst>
              <a:gd name="adj1" fmla="val -55922"/>
              <a:gd name="adj2" fmla="val -23553"/>
              <a:gd name="adj3" fmla="val 16667"/>
            </a:avLst>
          </a:prstGeom>
          <a:solidFill>
            <a:srgbClr val="5C9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Never go anywhere on your own with </a:t>
            </a:r>
            <a:br>
              <a:rPr lang="en-GB" sz="3200" b="1" dirty="0">
                <a:solidFill>
                  <a:schemeClr val="bg1"/>
                </a:solidFill>
              </a:rPr>
            </a:br>
            <a:r>
              <a:rPr lang="en-GB" sz="3200" b="1" dirty="0">
                <a:solidFill>
                  <a:schemeClr val="bg1"/>
                </a:solidFill>
              </a:rPr>
              <a:t>a stranger.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Keeping Safe Around Strangers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947465-E0B3-48B0-A1A2-7B1B1A1A75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9" t="-2872" r="47930" b="69614"/>
          <a:stretch/>
        </p:blipFill>
        <p:spPr>
          <a:xfrm>
            <a:off x="5283110" y="1919287"/>
            <a:ext cx="3105240" cy="3019425"/>
          </a:xfrm>
          <a:prstGeom prst="ellipse">
            <a:avLst/>
          </a:prstGeom>
          <a:solidFill>
            <a:srgbClr val="5C9335"/>
          </a:solidFill>
        </p:spPr>
      </p:pic>
    </p:spTree>
    <p:extLst>
      <p:ext uri="{BB962C8B-B14F-4D97-AF65-F5344CB8AC3E}">
        <p14:creationId xmlns:p14="http://schemas.microsoft.com/office/powerpoint/2010/main" val="134156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522</Words>
  <Application>Microsoft Office PowerPoint</Application>
  <PresentationFormat>On-screen Show (4:3)</PresentationFormat>
  <Paragraphs>58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Sassoon Infant Rg</vt:lpstr>
      <vt:lpstr>Twinkl</vt:lpstr>
      <vt:lpstr>Roboto</vt:lpstr>
      <vt:lpstr>Arial</vt:lpstr>
      <vt:lpstr>Office Theme</vt:lpstr>
      <vt:lpstr>PowerPoint Presentation</vt:lpstr>
      <vt:lpstr> What Is a Stranger? </vt:lpstr>
      <vt:lpstr> What Are Strangers Like? </vt:lpstr>
      <vt:lpstr>Staying Safe If You Are Lost</vt:lpstr>
      <vt:lpstr> What Is A Safer Stranger? </vt:lpstr>
      <vt:lpstr> If you can’t see a safer stranger, look for a safer building to go into. Ask the people inside to help. </vt:lpstr>
      <vt:lpstr> What Is A Safer Building? </vt:lpstr>
      <vt:lpstr>Keeping Safe Around Strangers</vt:lpstr>
      <vt:lpstr>Keeping Safe Around Strangers</vt:lpstr>
      <vt:lpstr>Keeping Safe Around Strangers</vt:lpstr>
      <vt:lpstr>Keeping Safe Around Strangers</vt:lpstr>
      <vt:lpstr>Keeping Safe Around Strangers</vt:lpstr>
      <vt:lpstr>Keeping Safe Around Strangers</vt:lpstr>
      <vt:lpstr> What Can You Remember About These Words? </vt:lpstr>
      <vt:lpstr>What Should You Do?</vt:lpstr>
      <vt:lpstr>This Could Be A Trick</vt:lpstr>
      <vt:lpstr>What Should You Do?</vt:lpstr>
      <vt:lpstr>This Could Be A Trick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Shermeen Ahmed</dc:creator>
  <cp:lastModifiedBy>Emma Kelly</cp:lastModifiedBy>
  <cp:revision>71</cp:revision>
  <dcterms:created xsi:type="dcterms:W3CDTF">2017-06-26T12:46:39Z</dcterms:created>
  <dcterms:modified xsi:type="dcterms:W3CDTF">2022-03-18T16:00:00Z</dcterms:modified>
</cp:coreProperties>
</file>