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3"/>
  </p:notesMasterIdLst>
  <p:handoutMasterIdLst>
    <p:handoutMasterId r:id="rId24"/>
  </p:handoutMasterIdLst>
  <p:sldIdLst>
    <p:sldId id="301" r:id="rId2"/>
    <p:sldId id="304" r:id="rId3"/>
    <p:sldId id="264" r:id="rId4"/>
    <p:sldId id="278" r:id="rId5"/>
    <p:sldId id="279" r:id="rId6"/>
    <p:sldId id="282" r:id="rId7"/>
    <p:sldId id="283" r:id="rId8"/>
    <p:sldId id="284" r:id="rId9"/>
    <p:sldId id="285" r:id="rId10"/>
    <p:sldId id="287" r:id="rId11"/>
    <p:sldId id="288" r:id="rId12"/>
    <p:sldId id="289" r:id="rId13"/>
    <p:sldId id="290" r:id="rId14"/>
    <p:sldId id="291" r:id="rId15"/>
    <p:sldId id="292" r:id="rId16"/>
    <p:sldId id="293" r:id="rId17"/>
    <p:sldId id="294" r:id="rId18"/>
    <p:sldId id="295" r:id="rId19"/>
    <p:sldId id="296" r:id="rId20"/>
    <p:sldId id="297" r:id="rId21"/>
    <p:sldId id="305" r:id="rId22"/>
  </p:sldIdLst>
  <p:sldSz cx="9144000" cy="6858000" type="screen4x3"/>
  <p:notesSz cx="6858000" cy="9144000"/>
  <p:embeddedFontLst>
    <p:embeddedFont>
      <p:font typeface="Calibri" panose="020F0502020204030204" pitchFamily="34" charset="0"/>
      <p:regular r:id="rId25"/>
      <p:bold r:id="rId26"/>
      <p:italic r:id="rId27"/>
      <p:boldItalic r:id="rId28"/>
    </p:embeddedFont>
    <p:embeddedFont>
      <p:font typeface="Twinkl" panose="020B0604020202020204" charset="0"/>
      <p:regular r:id="rId29"/>
      <p:bold r:id="rId30"/>
    </p:embeddedFont>
    <p:embeddedFont>
      <p:font typeface="Twinkl SemiBold" pitchFamily="2" charset="0"/>
      <p:bold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guide id="4" pos="340" userDrawn="1">
          <p15:clr>
            <a:srgbClr val="A4A3A4"/>
          </p15:clr>
        </p15:guide>
        <p15:guide id="5" orient="horz" pos="3997"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DCF9"/>
    <a:srgbClr val="A873B0"/>
    <a:srgbClr val="ACDDFC"/>
    <a:srgbClr val="ECF0FB"/>
    <a:srgbClr val="4A3682"/>
    <a:srgbClr val="18A0DB"/>
    <a:srgbClr val="DE1E5A"/>
    <a:srgbClr val="BC0105"/>
    <a:srgbClr val="4DB1E3"/>
    <a:srgbClr val="80C1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23" autoAdjust="0"/>
    <p:restoredTop sz="82789" autoAdjust="0"/>
  </p:normalViewPr>
  <p:slideViewPr>
    <p:cSldViewPr snapToGrid="0" showGuides="1">
      <p:cViewPr varScale="1">
        <p:scale>
          <a:sx n="71" d="100"/>
          <a:sy n="71" d="100"/>
        </p:scale>
        <p:origin x="1742" y="53"/>
      </p:cViewPr>
      <p:guideLst>
        <p:guide orient="horz" pos="2183"/>
        <p:guide pos="2880"/>
        <p:guide pos="340"/>
        <p:guide orient="horz" pos="3997"/>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23/01/2022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23/01/2022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5.png"/><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4261F-05E1-411B-B2EF-F7EDBAA02665}"/>
              </a:ext>
            </a:extLst>
          </p:cNvPr>
          <p:cNvSpPr>
            <a:spLocks noGrp="1"/>
          </p:cNvSpPr>
          <p:nvPr>
            <p:ph type="title"/>
          </p:nvPr>
        </p:nvSpPr>
        <p:spPr>
          <a:xfrm>
            <a:off x="457198" y="478894"/>
            <a:ext cx="8220075" cy="1838177"/>
          </a:xfrm>
        </p:spPr>
        <p:txBody>
          <a:bodyPr/>
          <a:lstStyle/>
          <a:p>
            <a:r>
              <a:rPr lang="en-US" dirty="0"/>
              <a:t>LO: To understand the story of Prophet Adam in the Quran.</a:t>
            </a:r>
            <a:endParaRPr lang="en-GB" dirty="0"/>
          </a:p>
        </p:txBody>
      </p:sp>
      <p:sp>
        <p:nvSpPr>
          <p:cNvPr id="3" name="Rounded Rectangle 24">
            <a:extLst>
              <a:ext uri="{FF2B5EF4-FFF2-40B4-BE49-F238E27FC236}">
                <a16:creationId xmlns:a16="http://schemas.microsoft.com/office/drawing/2014/main" id="{235F4DB3-27D2-4FA6-834E-602A4A775457}"/>
              </a:ext>
            </a:extLst>
          </p:cNvPr>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4" name="Content Placeholder 15">
            <a:extLst>
              <a:ext uri="{FF2B5EF4-FFF2-40B4-BE49-F238E27FC236}">
                <a16:creationId xmlns:a16="http://schemas.microsoft.com/office/drawing/2014/main" id="{A8FA1A42-A2EC-47A4-90CC-4C0A98327772}"/>
              </a:ext>
            </a:extLst>
          </p:cNvPr>
          <p:cNvSpPr txBox="1">
            <a:spLocks/>
          </p:cNvSpPr>
          <p:nvPr/>
        </p:nvSpPr>
        <p:spPr>
          <a:xfrm>
            <a:off x="628650" y="3466803"/>
            <a:ext cx="7886700" cy="2626022"/>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I know what the Muslim holy book is called.</a:t>
            </a:r>
          </a:p>
          <a:p>
            <a:r>
              <a:rPr lang="en-GB" dirty="0">
                <a:latin typeface="Twinkl" pitchFamily="50" charset="0"/>
              </a:rPr>
              <a:t>I know who Prophet Adam is. </a:t>
            </a:r>
          </a:p>
          <a:p>
            <a:r>
              <a:rPr lang="en-GB" dirty="0">
                <a:latin typeface="Twinkl" pitchFamily="50" charset="0"/>
              </a:rPr>
              <a:t>I can understand what the moral of Prophet Adam’s story is. </a:t>
            </a:r>
            <a:endParaRPr lang="en-GB" sz="1800" dirty="0">
              <a:latin typeface="Twinkl" pitchFamily="50" charset="0"/>
            </a:endParaRPr>
          </a:p>
        </p:txBody>
      </p:sp>
    </p:spTree>
    <p:extLst>
      <p:ext uri="{BB962C8B-B14F-4D97-AF65-F5344CB8AC3E}">
        <p14:creationId xmlns:p14="http://schemas.microsoft.com/office/powerpoint/2010/main" val="2611634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8930C2C-DE14-4D22-97DC-86CC02023D89}"/>
              </a:ext>
            </a:extLst>
          </p:cNvPr>
          <p:cNvSpPr txBox="1">
            <a:spLocks/>
          </p:cNvSpPr>
          <p:nvPr/>
        </p:nvSpPr>
        <p:spPr>
          <a:xfrm>
            <a:off x="331693" y="478895"/>
            <a:ext cx="8480614"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600" dirty="0">
                <a:solidFill>
                  <a:srgbClr val="3E4987"/>
                </a:solidFill>
              </a:rPr>
              <a:t>Bowing to Adam</a:t>
            </a:r>
          </a:p>
        </p:txBody>
      </p:sp>
      <p:sp>
        <p:nvSpPr>
          <p:cNvPr id="11" name="Rectangle: Rounded Corners 10">
            <a:extLst>
              <a:ext uri="{FF2B5EF4-FFF2-40B4-BE49-F238E27FC236}">
                <a16:creationId xmlns:a16="http://schemas.microsoft.com/office/drawing/2014/main" id="{AB008EC9-9C6B-450C-B14A-614020155BB1}"/>
              </a:ext>
            </a:extLst>
          </p:cNvPr>
          <p:cNvSpPr/>
          <p:nvPr/>
        </p:nvSpPr>
        <p:spPr>
          <a:xfrm>
            <a:off x="843747" y="1514574"/>
            <a:ext cx="7533181" cy="820901"/>
          </a:xfrm>
          <a:prstGeom prst="roundRect">
            <a:avLst/>
          </a:prstGeom>
          <a:solidFill>
            <a:srgbClr val="939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2" name="Rectangle: Rounded Corners 11">
            <a:extLst>
              <a:ext uri="{FF2B5EF4-FFF2-40B4-BE49-F238E27FC236}">
                <a16:creationId xmlns:a16="http://schemas.microsoft.com/office/drawing/2014/main" id="{70B41745-03F4-469D-ABD8-7D05D9072557}"/>
              </a:ext>
            </a:extLst>
          </p:cNvPr>
          <p:cNvSpPr/>
          <p:nvPr/>
        </p:nvSpPr>
        <p:spPr>
          <a:xfrm>
            <a:off x="759857" y="1407777"/>
            <a:ext cx="7533181" cy="820901"/>
          </a:xfrm>
          <a:prstGeom prst="roundRect">
            <a:avLst/>
          </a:prstGeom>
          <a:solidFill>
            <a:schemeClr val="bg1"/>
          </a:solidFill>
          <a:ln>
            <a:solidFill>
              <a:srgbClr val="939F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3" name="Rectangle 12">
            <a:extLst>
              <a:ext uri="{FF2B5EF4-FFF2-40B4-BE49-F238E27FC236}">
                <a16:creationId xmlns:a16="http://schemas.microsoft.com/office/drawing/2014/main" id="{108FF360-0B9B-4B87-9CD5-435199187088}"/>
              </a:ext>
            </a:extLst>
          </p:cNvPr>
          <p:cNvSpPr/>
          <p:nvPr/>
        </p:nvSpPr>
        <p:spPr>
          <a:xfrm>
            <a:off x="1179654" y="1533830"/>
            <a:ext cx="6693585" cy="553998"/>
          </a:xfrm>
          <a:prstGeom prst="rect">
            <a:avLst/>
          </a:prstGeom>
        </p:spPr>
        <p:txBody>
          <a:bodyPr wrap="square" lIns="0" tIns="0" rIns="0" bIns="0">
            <a:spAutoFit/>
          </a:bodyPr>
          <a:lstStyle/>
          <a:p>
            <a:r>
              <a:rPr lang="en-GB" dirty="0"/>
              <a:t>Allah ordered everyone in heaven to bow to Adam to show respect.</a:t>
            </a:r>
          </a:p>
        </p:txBody>
      </p:sp>
      <p:sp>
        <p:nvSpPr>
          <p:cNvPr id="14" name="Rectangle: Rounded Corners 13">
            <a:extLst>
              <a:ext uri="{FF2B5EF4-FFF2-40B4-BE49-F238E27FC236}">
                <a16:creationId xmlns:a16="http://schemas.microsoft.com/office/drawing/2014/main" id="{215405AB-FE9E-4B80-923E-56B75B061B15}"/>
              </a:ext>
            </a:extLst>
          </p:cNvPr>
          <p:cNvSpPr/>
          <p:nvPr/>
        </p:nvSpPr>
        <p:spPr>
          <a:xfrm>
            <a:off x="843748" y="2578813"/>
            <a:ext cx="7533180" cy="850187"/>
          </a:xfrm>
          <a:prstGeom prst="roundRect">
            <a:avLst>
              <a:gd name="adj" fmla="val 17600"/>
            </a:avLst>
          </a:prstGeom>
          <a:solidFill>
            <a:srgbClr val="7AA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5" name="Rectangle: Rounded Corners 14">
            <a:extLst>
              <a:ext uri="{FF2B5EF4-FFF2-40B4-BE49-F238E27FC236}">
                <a16:creationId xmlns:a16="http://schemas.microsoft.com/office/drawing/2014/main" id="{8C036D5A-BD3B-4EC3-9E7C-FF1ABBDACA80}"/>
              </a:ext>
            </a:extLst>
          </p:cNvPr>
          <p:cNvSpPr/>
          <p:nvPr/>
        </p:nvSpPr>
        <p:spPr>
          <a:xfrm>
            <a:off x="759858" y="2472016"/>
            <a:ext cx="7533180" cy="850187"/>
          </a:xfrm>
          <a:prstGeom prst="roundRect">
            <a:avLst>
              <a:gd name="adj" fmla="val 18500"/>
            </a:avLst>
          </a:prstGeom>
          <a:solidFill>
            <a:schemeClr val="bg1"/>
          </a:solidFill>
          <a:ln>
            <a:solidFill>
              <a:srgbClr val="7AAE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6" name="Rectangle 15">
            <a:extLst>
              <a:ext uri="{FF2B5EF4-FFF2-40B4-BE49-F238E27FC236}">
                <a16:creationId xmlns:a16="http://schemas.microsoft.com/office/drawing/2014/main" id="{171244F0-6995-49E7-AFE0-E5294D0948E0}"/>
              </a:ext>
            </a:extLst>
          </p:cNvPr>
          <p:cNvSpPr/>
          <p:nvPr/>
        </p:nvSpPr>
        <p:spPr>
          <a:xfrm>
            <a:off x="1179654" y="2635137"/>
            <a:ext cx="7003349" cy="276999"/>
          </a:xfrm>
          <a:prstGeom prst="rect">
            <a:avLst/>
          </a:prstGeom>
        </p:spPr>
        <p:txBody>
          <a:bodyPr wrap="square" lIns="0" tIns="0" rIns="0" bIns="0">
            <a:spAutoFit/>
          </a:bodyPr>
          <a:lstStyle/>
          <a:p>
            <a:r>
              <a:rPr lang="en-GB" dirty="0"/>
              <a:t>All the angels bowed down to Adam as they were told.</a:t>
            </a:r>
          </a:p>
        </p:txBody>
      </p:sp>
      <p:pic>
        <p:nvPicPr>
          <p:cNvPr id="20" name="Picture 19">
            <a:extLst>
              <a:ext uri="{FF2B5EF4-FFF2-40B4-BE49-F238E27FC236}">
                <a16:creationId xmlns:a16="http://schemas.microsoft.com/office/drawing/2014/main" id="{0440BF3B-1081-47C7-A314-2833AE76C16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2052108" y="3621308"/>
            <a:ext cx="1756493" cy="2590098"/>
          </a:xfrm>
          <a:prstGeom prst="rect">
            <a:avLst/>
          </a:prstGeom>
        </p:spPr>
      </p:pic>
      <p:sp>
        <p:nvSpPr>
          <p:cNvPr id="2" name="Speech Bubble: Oval 1">
            <a:extLst>
              <a:ext uri="{FF2B5EF4-FFF2-40B4-BE49-F238E27FC236}">
                <a16:creationId xmlns:a16="http://schemas.microsoft.com/office/drawing/2014/main" id="{3DFCC460-8C40-4B93-8627-9D439A5B0A40}"/>
              </a:ext>
            </a:extLst>
          </p:cNvPr>
          <p:cNvSpPr/>
          <p:nvPr/>
        </p:nvSpPr>
        <p:spPr>
          <a:xfrm>
            <a:off x="3942826" y="3699545"/>
            <a:ext cx="3665989" cy="2231471"/>
          </a:xfrm>
          <a:prstGeom prst="wedgeEllipseCallout">
            <a:avLst>
              <a:gd name="adj1" fmla="val -63997"/>
              <a:gd name="adj2" fmla="val -28477"/>
            </a:avLst>
          </a:prstGeom>
          <a:solidFill>
            <a:srgbClr val="828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EB1BC922-B120-4B95-8FEF-93B041836C48}"/>
              </a:ext>
            </a:extLst>
          </p:cNvPr>
          <p:cNvSpPr/>
          <p:nvPr/>
        </p:nvSpPr>
        <p:spPr>
          <a:xfrm>
            <a:off x="4489362" y="4391392"/>
            <a:ext cx="2539359" cy="830997"/>
          </a:xfrm>
          <a:prstGeom prst="rect">
            <a:avLst/>
          </a:prstGeom>
        </p:spPr>
        <p:txBody>
          <a:bodyPr wrap="square" lIns="0" tIns="0" rIns="0" bIns="0">
            <a:spAutoFit/>
          </a:bodyPr>
          <a:lstStyle/>
          <a:p>
            <a:pPr algn="ctr"/>
            <a:r>
              <a:rPr lang="en-GB" dirty="0">
                <a:solidFill>
                  <a:schemeClr val="bg1"/>
                </a:solidFill>
              </a:rPr>
              <a:t>But guess who was very jealous of Adam and did not do as Allah said?</a:t>
            </a:r>
          </a:p>
        </p:txBody>
      </p:sp>
    </p:spTree>
    <p:extLst>
      <p:ext uri="{BB962C8B-B14F-4D97-AF65-F5344CB8AC3E}">
        <p14:creationId xmlns:p14="http://schemas.microsoft.com/office/powerpoint/2010/main" val="314296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1000"/>
                                        <p:tgtEl>
                                          <p:spTgt spid="2"/>
                                        </p:tgtEl>
                                      </p:cBhvr>
                                    </p:animEffect>
                                    <p:anim calcmode="lin" valueType="num">
                                      <p:cBhvr>
                                        <p:cTn id="42" dur="1000" fill="hold"/>
                                        <p:tgtEl>
                                          <p:spTgt spid="2"/>
                                        </p:tgtEl>
                                        <p:attrNameLst>
                                          <p:attrName>ppt_x</p:attrName>
                                        </p:attrNameLst>
                                      </p:cBhvr>
                                      <p:tavLst>
                                        <p:tav tm="0">
                                          <p:val>
                                            <p:strVal val="#ppt_x"/>
                                          </p:val>
                                        </p:tav>
                                        <p:tav tm="100000">
                                          <p:val>
                                            <p:strVal val="#ppt_x"/>
                                          </p:val>
                                        </p:tav>
                                      </p:tavLst>
                                    </p:anim>
                                    <p:anim calcmode="lin" valueType="num">
                                      <p:cBhvr>
                                        <p:cTn id="43" dur="1000" fill="hold"/>
                                        <p:tgtEl>
                                          <p:spTgt spid="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4" grpId="0" animBg="1"/>
      <p:bldP spid="15" grpId="0" animBg="1"/>
      <p:bldP spid="16" grpId="0"/>
      <p:bldP spid="2" grpId="0" animBg="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26357FF-3D42-4840-ADD8-AE69B5B7671A}"/>
              </a:ext>
            </a:extLst>
          </p:cNvPr>
          <p:cNvSpPr txBox="1">
            <a:spLocks/>
          </p:cNvSpPr>
          <p:nvPr/>
        </p:nvSpPr>
        <p:spPr>
          <a:xfrm>
            <a:off x="620785" y="478895"/>
            <a:ext cx="7902430"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600" dirty="0">
                <a:solidFill>
                  <a:srgbClr val="3E4987"/>
                </a:solidFill>
              </a:rPr>
              <a:t>Jealousy and Pride</a:t>
            </a:r>
          </a:p>
        </p:txBody>
      </p:sp>
      <p:pic>
        <p:nvPicPr>
          <p:cNvPr id="5" name="Picture 4">
            <a:extLst>
              <a:ext uri="{FF2B5EF4-FFF2-40B4-BE49-F238E27FC236}">
                <a16:creationId xmlns:a16="http://schemas.microsoft.com/office/drawing/2014/main" id="{7ED5F73E-5047-4F44-9613-85EBF1F9522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5999" y="1473201"/>
            <a:ext cx="1643968" cy="4750266"/>
          </a:xfrm>
          <a:prstGeom prst="rect">
            <a:avLst/>
          </a:prstGeom>
        </p:spPr>
      </p:pic>
      <p:sp>
        <p:nvSpPr>
          <p:cNvPr id="6" name="Speech Bubble: Oval 5">
            <a:extLst>
              <a:ext uri="{FF2B5EF4-FFF2-40B4-BE49-F238E27FC236}">
                <a16:creationId xmlns:a16="http://schemas.microsoft.com/office/drawing/2014/main" id="{A0631DAC-3857-419D-B8E4-7187C507516D}"/>
              </a:ext>
            </a:extLst>
          </p:cNvPr>
          <p:cNvSpPr/>
          <p:nvPr/>
        </p:nvSpPr>
        <p:spPr>
          <a:xfrm>
            <a:off x="1784185" y="1492114"/>
            <a:ext cx="1094240" cy="754955"/>
          </a:xfrm>
          <a:prstGeom prst="wedgeEllipseCallout">
            <a:avLst>
              <a:gd name="adj1" fmla="val -57940"/>
              <a:gd name="adj2" fmla="val 24632"/>
            </a:avLst>
          </a:prstGeom>
          <a:solidFill>
            <a:srgbClr val="7AAE8B"/>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sp>
        <p:nvSpPr>
          <p:cNvPr id="7" name="Rectangle: Rounded Corners 6">
            <a:extLst>
              <a:ext uri="{FF2B5EF4-FFF2-40B4-BE49-F238E27FC236}">
                <a16:creationId xmlns:a16="http://schemas.microsoft.com/office/drawing/2014/main" id="{B3B48A17-EF82-4793-BC09-CCF3D247F948}"/>
              </a:ext>
            </a:extLst>
          </p:cNvPr>
          <p:cNvSpPr/>
          <p:nvPr/>
        </p:nvSpPr>
        <p:spPr>
          <a:xfrm>
            <a:off x="3153007" y="1605080"/>
            <a:ext cx="5281787" cy="829863"/>
          </a:xfrm>
          <a:prstGeom prst="roundRect">
            <a:avLst/>
          </a:prstGeom>
          <a:solidFill>
            <a:srgbClr val="939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8" name="Rectangle: Rounded Corners 7">
            <a:extLst>
              <a:ext uri="{FF2B5EF4-FFF2-40B4-BE49-F238E27FC236}">
                <a16:creationId xmlns:a16="http://schemas.microsoft.com/office/drawing/2014/main" id="{F3EF41CE-C4BF-467D-82DF-7C45C4B35F9B}"/>
              </a:ext>
            </a:extLst>
          </p:cNvPr>
          <p:cNvSpPr/>
          <p:nvPr/>
        </p:nvSpPr>
        <p:spPr>
          <a:xfrm>
            <a:off x="3069117" y="1498283"/>
            <a:ext cx="5281787" cy="829863"/>
          </a:xfrm>
          <a:prstGeom prst="roundRect">
            <a:avLst/>
          </a:prstGeom>
          <a:solidFill>
            <a:schemeClr val="bg1"/>
          </a:solidFill>
          <a:ln>
            <a:solidFill>
              <a:srgbClr val="939F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9" name="Rectangle 8">
            <a:extLst>
              <a:ext uri="{FF2B5EF4-FFF2-40B4-BE49-F238E27FC236}">
                <a16:creationId xmlns:a16="http://schemas.microsoft.com/office/drawing/2014/main" id="{DF114001-4223-4668-A275-61CF374711E0}"/>
              </a:ext>
            </a:extLst>
          </p:cNvPr>
          <p:cNvSpPr/>
          <p:nvPr/>
        </p:nvSpPr>
        <p:spPr>
          <a:xfrm>
            <a:off x="3238890" y="1638189"/>
            <a:ext cx="5020370" cy="553998"/>
          </a:xfrm>
          <a:prstGeom prst="rect">
            <a:avLst/>
          </a:prstGeom>
        </p:spPr>
        <p:txBody>
          <a:bodyPr wrap="square" lIns="0" tIns="0" rIns="0" bIns="0">
            <a:spAutoFit/>
          </a:bodyPr>
          <a:lstStyle/>
          <a:p>
            <a:r>
              <a:rPr lang="en-GB" dirty="0"/>
              <a:t>The jinn Iblis/</a:t>
            </a:r>
            <a:r>
              <a:rPr lang="en-GB" dirty="0" err="1"/>
              <a:t>Shaytan</a:t>
            </a:r>
            <a:r>
              <a:rPr lang="en-GB" dirty="0"/>
              <a:t> was very jealous of Adam he was too proud.</a:t>
            </a:r>
          </a:p>
        </p:txBody>
      </p:sp>
      <p:sp>
        <p:nvSpPr>
          <p:cNvPr id="10" name="Rectangle: Rounded Corners 9">
            <a:extLst>
              <a:ext uri="{FF2B5EF4-FFF2-40B4-BE49-F238E27FC236}">
                <a16:creationId xmlns:a16="http://schemas.microsoft.com/office/drawing/2014/main" id="{B3EFB997-F14E-4C0E-B33C-B90DCC4AD807}"/>
              </a:ext>
            </a:extLst>
          </p:cNvPr>
          <p:cNvSpPr/>
          <p:nvPr/>
        </p:nvSpPr>
        <p:spPr>
          <a:xfrm>
            <a:off x="2418237" y="2753914"/>
            <a:ext cx="6016558" cy="829863"/>
          </a:xfrm>
          <a:prstGeom prst="roundRect">
            <a:avLst/>
          </a:prstGeom>
          <a:solidFill>
            <a:srgbClr val="7AA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1" name="Rectangle: Rounded Corners 10">
            <a:extLst>
              <a:ext uri="{FF2B5EF4-FFF2-40B4-BE49-F238E27FC236}">
                <a16:creationId xmlns:a16="http://schemas.microsoft.com/office/drawing/2014/main" id="{EE3EF99E-D4F8-44DC-BBAC-57E71C5A3A68}"/>
              </a:ext>
            </a:extLst>
          </p:cNvPr>
          <p:cNvSpPr/>
          <p:nvPr/>
        </p:nvSpPr>
        <p:spPr>
          <a:xfrm>
            <a:off x="2334347" y="2647117"/>
            <a:ext cx="6016558" cy="829863"/>
          </a:xfrm>
          <a:prstGeom prst="roundRect">
            <a:avLst/>
          </a:prstGeom>
          <a:solidFill>
            <a:schemeClr val="bg1"/>
          </a:solidFill>
          <a:ln>
            <a:solidFill>
              <a:srgbClr val="7AAE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2" name="Rectangle 11">
            <a:extLst>
              <a:ext uri="{FF2B5EF4-FFF2-40B4-BE49-F238E27FC236}">
                <a16:creationId xmlns:a16="http://schemas.microsoft.com/office/drawing/2014/main" id="{7B2264D7-9E9F-46AC-AACE-F102DFE657BB}"/>
              </a:ext>
            </a:extLst>
          </p:cNvPr>
          <p:cNvSpPr/>
          <p:nvPr/>
        </p:nvSpPr>
        <p:spPr>
          <a:xfrm>
            <a:off x="2572842" y="2781413"/>
            <a:ext cx="5577527" cy="553998"/>
          </a:xfrm>
          <a:prstGeom prst="rect">
            <a:avLst/>
          </a:prstGeom>
        </p:spPr>
        <p:txBody>
          <a:bodyPr wrap="square" lIns="0" tIns="0" rIns="0" bIns="0">
            <a:spAutoFit/>
          </a:bodyPr>
          <a:lstStyle/>
          <a:p>
            <a:r>
              <a:rPr lang="en-GB" dirty="0"/>
              <a:t>Iblis said to Allah, “I am better than him. You created me from fire and created him from clay”. Qur’an 38:76</a:t>
            </a:r>
          </a:p>
        </p:txBody>
      </p:sp>
      <p:sp>
        <p:nvSpPr>
          <p:cNvPr id="13" name="Rectangle: Rounded Corners 12">
            <a:extLst>
              <a:ext uri="{FF2B5EF4-FFF2-40B4-BE49-F238E27FC236}">
                <a16:creationId xmlns:a16="http://schemas.microsoft.com/office/drawing/2014/main" id="{08E606C5-8FFE-4844-9D05-625CEABDE21C}"/>
              </a:ext>
            </a:extLst>
          </p:cNvPr>
          <p:cNvSpPr/>
          <p:nvPr/>
        </p:nvSpPr>
        <p:spPr>
          <a:xfrm>
            <a:off x="2418237" y="3902748"/>
            <a:ext cx="6016558" cy="1062951"/>
          </a:xfrm>
          <a:prstGeom prst="roundRect">
            <a:avLst/>
          </a:prstGeom>
          <a:solidFill>
            <a:srgbClr val="939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4" name="Rectangle: Rounded Corners 13">
            <a:extLst>
              <a:ext uri="{FF2B5EF4-FFF2-40B4-BE49-F238E27FC236}">
                <a16:creationId xmlns:a16="http://schemas.microsoft.com/office/drawing/2014/main" id="{BD6FFA77-6CAD-4E4F-9672-82159F250318}"/>
              </a:ext>
            </a:extLst>
          </p:cNvPr>
          <p:cNvSpPr/>
          <p:nvPr/>
        </p:nvSpPr>
        <p:spPr>
          <a:xfrm>
            <a:off x="2334347" y="3795951"/>
            <a:ext cx="6016558" cy="1062951"/>
          </a:xfrm>
          <a:prstGeom prst="roundRect">
            <a:avLst/>
          </a:prstGeom>
          <a:solidFill>
            <a:schemeClr val="bg1"/>
          </a:solidFill>
          <a:ln>
            <a:solidFill>
              <a:srgbClr val="939F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5" name="Rectangle 14">
            <a:extLst>
              <a:ext uri="{FF2B5EF4-FFF2-40B4-BE49-F238E27FC236}">
                <a16:creationId xmlns:a16="http://schemas.microsoft.com/office/drawing/2014/main" id="{757B1FBE-3061-496C-9FAC-F19C9B072A56}"/>
              </a:ext>
            </a:extLst>
          </p:cNvPr>
          <p:cNvSpPr/>
          <p:nvPr/>
        </p:nvSpPr>
        <p:spPr>
          <a:xfrm>
            <a:off x="2528120" y="3913453"/>
            <a:ext cx="5796792" cy="830997"/>
          </a:xfrm>
          <a:prstGeom prst="rect">
            <a:avLst/>
          </a:prstGeom>
        </p:spPr>
        <p:txBody>
          <a:bodyPr wrap="square" lIns="0" tIns="0" rIns="0" bIns="0">
            <a:spAutoFit/>
          </a:bodyPr>
          <a:lstStyle/>
          <a:p>
            <a:r>
              <a:rPr lang="en-GB" dirty="0"/>
              <a:t>Because of this, Iblis became a bad jinn and he was not allowed to stay in heaven with the angels anymore because he did not listen to Allah’s order.</a:t>
            </a:r>
          </a:p>
        </p:txBody>
      </p:sp>
      <p:sp>
        <p:nvSpPr>
          <p:cNvPr id="16" name="Rectangle: Rounded Corners 15">
            <a:extLst>
              <a:ext uri="{FF2B5EF4-FFF2-40B4-BE49-F238E27FC236}">
                <a16:creationId xmlns:a16="http://schemas.microsoft.com/office/drawing/2014/main" id="{3B376400-4830-4AB4-9D1F-133187944324}"/>
              </a:ext>
            </a:extLst>
          </p:cNvPr>
          <p:cNvSpPr/>
          <p:nvPr/>
        </p:nvSpPr>
        <p:spPr>
          <a:xfrm>
            <a:off x="2415195" y="5279432"/>
            <a:ext cx="6016557" cy="889948"/>
          </a:xfrm>
          <a:prstGeom prst="roundRect">
            <a:avLst/>
          </a:prstGeom>
          <a:solidFill>
            <a:srgbClr val="7AA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7" name="Rectangle: Rounded Corners 16">
            <a:extLst>
              <a:ext uri="{FF2B5EF4-FFF2-40B4-BE49-F238E27FC236}">
                <a16:creationId xmlns:a16="http://schemas.microsoft.com/office/drawing/2014/main" id="{34A3FCA6-E38B-4206-9951-3AA12443D4A3}"/>
              </a:ext>
            </a:extLst>
          </p:cNvPr>
          <p:cNvSpPr/>
          <p:nvPr/>
        </p:nvSpPr>
        <p:spPr>
          <a:xfrm>
            <a:off x="2331305" y="5172635"/>
            <a:ext cx="6016557" cy="889948"/>
          </a:xfrm>
          <a:prstGeom prst="roundRect">
            <a:avLst/>
          </a:prstGeom>
          <a:solidFill>
            <a:schemeClr val="bg1"/>
          </a:solidFill>
          <a:ln>
            <a:solidFill>
              <a:srgbClr val="7AAE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8" name="Rectangle 17">
            <a:extLst>
              <a:ext uri="{FF2B5EF4-FFF2-40B4-BE49-F238E27FC236}">
                <a16:creationId xmlns:a16="http://schemas.microsoft.com/office/drawing/2014/main" id="{A884881D-895A-457C-B1F4-BE468F8D6795}"/>
              </a:ext>
            </a:extLst>
          </p:cNvPr>
          <p:cNvSpPr/>
          <p:nvPr/>
        </p:nvSpPr>
        <p:spPr>
          <a:xfrm>
            <a:off x="2663401" y="5341165"/>
            <a:ext cx="5396408" cy="553998"/>
          </a:xfrm>
          <a:prstGeom prst="rect">
            <a:avLst/>
          </a:prstGeom>
        </p:spPr>
        <p:txBody>
          <a:bodyPr wrap="square" lIns="0" tIns="0" rIns="0" bIns="0">
            <a:spAutoFit/>
          </a:bodyPr>
          <a:lstStyle/>
          <a:p>
            <a:r>
              <a:rPr lang="en-GB" dirty="0"/>
              <a:t>Allah sent Iblis down to Earth and Adam lived happily in paradise.</a:t>
            </a:r>
          </a:p>
        </p:txBody>
      </p:sp>
      <p:sp>
        <p:nvSpPr>
          <p:cNvPr id="19" name="Rectangle 18">
            <a:extLst>
              <a:ext uri="{FF2B5EF4-FFF2-40B4-BE49-F238E27FC236}">
                <a16:creationId xmlns:a16="http://schemas.microsoft.com/office/drawing/2014/main" id="{82FE4ACC-942B-44ED-B3B5-C44A77F39942}"/>
              </a:ext>
            </a:extLst>
          </p:cNvPr>
          <p:cNvSpPr/>
          <p:nvPr/>
        </p:nvSpPr>
        <p:spPr>
          <a:xfrm>
            <a:off x="1901848" y="1670801"/>
            <a:ext cx="886719" cy="369332"/>
          </a:xfrm>
          <a:prstGeom prst="rect">
            <a:avLst/>
          </a:prstGeom>
        </p:spPr>
        <p:txBody>
          <a:bodyPr wrap="square" lIns="0" tIns="0" rIns="0" bIns="0">
            <a:spAutoFit/>
          </a:bodyPr>
          <a:lstStyle/>
          <a:p>
            <a:pPr algn="ctr"/>
            <a:r>
              <a:rPr lang="en-GB" sz="2400" dirty="0">
                <a:solidFill>
                  <a:schemeClr val="bg1"/>
                </a:solidFill>
              </a:rPr>
              <a:t>Iblis!</a:t>
            </a:r>
          </a:p>
        </p:txBody>
      </p:sp>
    </p:spTree>
    <p:extLst>
      <p:ext uri="{BB962C8B-B14F-4D97-AF65-F5344CB8AC3E}">
        <p14:creationId xmlns:p14="http://schemas.microsoft.com/office/powerpoint/2010/main" val="406784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ppt_x</p:attrName>
                                        </p:attrNameLst>
                                      </p:cBhvr>
                                      <p:tavLst>
                                        <p:tav tm="0">
                                          <p:val>
                                            <p:strVal val="#ppt_x"/>
                                          </p:val>
                                        </p:tav>
                                        <p:tav tm="100000">
                                          <p:val>
                                            <p:strVal val="#ppt_x"/>
                                          </p:val>
                                        </p:tav>
                                      </p:tavLst>
                                    </p:anim>
                                    <p:anim calcmode="lin" valueType="num">
                                      <p:cBhvr>
                                        <p:cTn id="5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1000"/>
                                        <p:tgtEl>
                                          <p:spTgt spid="18"/>
                                        </p:tgtEl>
                                      </p:cBhvr>
                                    </p:animEffect>
                                    <p:anim calcmode="lin" valueType="num">
                                      <p:cBhvr>
                                        <p:cTn id="69" dur="1000" fill="hold"/>
                                        <p:tgtEl>
                                          <p:spTgt spid="18"/>
                                        </p:tgtEl>
                                        <p:attrNameLst>
                                          <p:attrName>ppt_x</p:attrName>
                                        </p:attrNameLst>
                                      </p:cBhvr>
                                      <p:tavLst>
                                        <p:tav tm="0">
                                          <p:val>
                                            <p:strVal val="#ppt_x"/>
                                          </p:val>
                                        </p:tav>
                                        <p:tav tm="100000">
                                          <p:val>
                                            <p:strVal val="#ppt_x"/>
                                          </p:val>
                                        </p:tav>
                                      </p:tavLst>
                                    </p:anim>
                                    <p:anim calcmode="lin" valueType="num">
                                      <p:cBhvr>
                                        <p:cTn id="7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animBg="1"/>
      <p:bldP spid="11" grpId="0" animBg="1"/>
      <p:bldP spid="12" grpId="0"/>
      <p:bldP spid="13" grpId="0" animBg="1"/>
      <p:bldP spid="14" grpId="0" animBg="1"/>
      <p:bldP spid="15" grpId="0"/>
      <p:bldP spid="16" grpId="0" animBg="1"/>
      <p:bldP spid="17" grpId="0"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1ED7B5A-309D-4C30-8176-0266A1D7E922}"/>
              </a:ext>
            </a:extLst>
          </p:cNvPr>
          <p:cNvSpPr txBox="1">
            <a:spLocks/>
          </p:cNvSpPr>
          <p:nvPr/>
        </p:nvSpPr>
        <p:spPr>
          <a:xfrm>
            <a:off x="620785" y="478895"/>
            <a:ext cx="7902430"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600" dirty="0">
                <a:solidFill>
                  <a:srgbClr val="3E4987"/>
                </a:solidFill>
              </a:rPr>
              <a:t>Paradise</a:t>
            </a:r>
          </a:p>
        </p:txBody>
      </p:sp>
      <p:sp>
        <p:nvSpPr>
          <p:cNvPr id="6" name="Rectangle: Rounded Corners 5">
            <a:extLst>
              <a:ext uri="{FF2B5EF4-FFF2-40B4-BE49-F238E27FC236}">
                <a16:creationId xmlns:a16="http://schemas.microsoft.com/office/drawing/2014/main" id="{9C0A239B-E968-47E9-89AA-BA7AA0D69536}"/>
              </a:ext>
            </a:extLst>
          </p:cNvPr>
          <p:cNvSpPr/>
          <p:nvPr/>
        </p:nvSpPr>
        <p:spPr>
          <a:xfrm>
            <a:off x="878541" y="1418636"/>
            <a:ext cx="7393003" cy="625317"/>
          </a:xfrm>
          <a:prstGeom prst="roundRect">
            <a:avLst/>
          </a:prstGeom>
          <a:solidFill>
            <a:srgbClr val="939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7" name="Rectangle: Rounded Corners 6">
            <a:extLst>
              <a:ext uri="{FF2B5EF4-FFF2-40B4-BE49-F238E27FC236}">
                <a16:creationId xmlns:a16="http://schemas.microsoft.com/office/drawing/2014/main" id="{D520DD46-8EE2-4557-9E1B-48FBBEEB5528}"/>
              </a:ext>
            </a:extLst>
          </p:cNvPr>
          <p:cNvSpPr/>
          <p:nvPr/>
        </p:nvSpPr>
        <p:spPr>
          <a:xfrm>
            <a:off x="794651" y="1311839"/>
            <a:ext cx="7393003" cy="625317"/>
          </a:xfrm>
          <a:prstGeom prst="roundRect">
            <a:avLst/>
          </a:prstGeom>
          <a:solidFill>
            <a:schemeClr val="bg1"/>
          </a:solidFill>
          <a:ln>
            <a:solidFill>
              <a:srgbClr val="939F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8" name="Rectangle 7">
            <a:extLst>
              <a:ext uri="{FF2B5EF4-FFF2-40B4-BE49-F238E27FC236}">
                <a16:creationId xmlns:a16="http://schemas.microsoft.com/office/drawing/2014/main" id="{CBA2526A-E1E6-4738-8E15-26F823F6F790}"/>
              </a:ext>
            </a:extLst>
          </p:cNvPr>
          <p:cNvSpPr/>
          <p:nvPr/>
        </p:nvSpPr>
        <p:spPr>
          <a:xfrm>
            <a:off x="1110940" y="1484175"/>
            <a:ext cx="6371735" cy="276999"/>
          </a:xfrm>
          <a:prstGeom prst="rect">
            <a:avLst/>
          </a:prstGeom>
        </p:spPr>
        <p:txBody>
          <a:bodyPr wrap="square" lIns="0" tIns="0" rIns="0" bIns="0">
            <a:spAutoFit/>
          </a:bodyPr>
          <a:lstStyle/>
          <a:p>
            <a:r>
              <a:rPr lang="en-GB" dirty="0"/>
              <a:t>Paradise is a wonderful place. It is called </a:t>
            </a:r>
            <a:r>
              <a:rPr lang="en-GB" b="1" dirty="0"/>
              <a:t>Jannah</a:t>
            </a:r>
            <a:r>
              <a:rPr lang="en-GB" dirty="0"/>
              <a:t> in Arabic.</a:t>
            </a:r>
          </a:p>
        </p:txBody>
      </p:sp>
      <p:sp>
        <p:nvSpPr>
          <p:cNvPr id="9" name="Rectangle: Rounded Corners 8">
            <a:extLst>
              <a:ext uri="{FF2B5EF4-FFF2-40B4-BE49-F238E27FC236}">
                <a16:creationId xmlns:a16="http://schemas.microsoft.com/office/drawing/2014/main" id="{F3383A36-03C3-40EF-8910-632BBA02EAD3}"/>
              </a:ext>
            </a:extLst>
          </p:cNvPr>
          <p:cNvSpPr/>
          <p:nvPr/>
        </p:nvSpPr>
        <p:spPr>
          <a:xfrm>
            <a:off x="878541" y="2329861"/>
            <a:ext cx="7393003" cy="790848"/>
          </a:xfrm>
          <a:prstGeom prst="roundRect">
            <a:avLst/>
          </a:prstGeom>
          <a:solidFill>
            <a:srgbClr val="7AA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0" name="Rectangle: Rounded Corners 9">
            <a:extLst>
              <a:ext uri="{FF2B5EF4-FFF2-40B4-BE49-F238E27FC236}">
                <a16:creationId xmlns:a16="http://schemas.microsoft.com/office/drawing/2014/main" id="{38239E50-C4AF-4874-81E2-028FD710C19F}"/>
              </a:ext>
            </a:extLst>
          </p:cNvPr>
          <p:cNvSpPr/>
          <p:nvPr/>
        </p:nvSpPr>
        <p:spPr>
          <a:xfrm>
            <a:off x="794651" y="2223064"/>
            <a:ext cx="7393003" cy="790848"/>
          </a:xfrm>
          <a:prstGeom prst="roundRect">
            <a:avLst/>
          </a:prstGeom>
          <a:solidFill>
            <a:schemeClr val="bg1"/>
          </a:solidFill>
          <a:ln>
            <a:solidFill>
              <a:srgbClr val="7AAE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1" name="Rectangle 10">
            <a:extLst>
              <a:ext uri="{FF2B5EF4-FFF2-40B4-BE49-F238E27FC236}">
                <a16:creationId xmlns:a16="http://schemas.microsoft.com/office/drawing/2014/main" id="{75802F62-48C8-4C62-9F40-A28CCA1683FA}"/>
              </a:ext>
            </a:extLst>
          </p:cNvPr>
          <p:cNvSpPr/>
          <p:nvPr/>
        </p:nvSpPr>
        <p:spPr>
          <a:xfrm>
            <a:off x="1110939" y="2337400"/>
            <a:ext cx="6371735" cy="553998"/>
          </a:xfrm>
          <a:prstGeom prst="rect">
            <a:avLst/>
          </a:prstGeom>
        </p:spPr>
        <p:txBody>
          <a:bodyPr wrap="square" lIns="0" tIns="0" rIns="0" bIns="0">
            <a:spAutoFit/>
          </a:bodyPr>
          <a:lstStyle/>
          <a:p>
            <a:r>
              <a:rPr lang="en-GB" dirty="0"/>
              <a:t>Jannah is a wonderful place. It has rivers flowing with water, honey and milk.</a:t>
            </a:r>
          </a:p>
        </p:txBody>
      </p:sp>
      <p:sp>
        <p:nvSpPr>
          <p:cNvPr id="12" name="Rectangle: Rounded Corners 11">
            <a:extLst>
              <a:ext uri="{FF2B5EF4-FFF2-40B4-BE49-F238E27FC236}">
                <a16:creationId xmlns:a16="http://schemas.microsoft.com/office/drawing/2014/main" id="{61367455-8D0A-4041-9B0B-0A115F25A24A}"/>
              </a:ext>
            </a:extLst>
          </p:cNvPr>
          <p:cNvSpPr/>
          <p:nvPr/>
        </p:nvSpPr>
        <p:spPr>
          <a:xfrm>
            <a:off x="878541" y="3403486"/>
            <a:ext cx="7393003" cy="710597"/>
          </a:xfrm>
          <a:prstGeom prst="roundRect">
            <a:avLst/>
          </a:prstGeom>
          <a:solidFill>
            <a:srgbClr val="939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3" name="Rectangle: Rounded Corners 12">
            <a:extLst>
              <a:ext uri="{FF2B5EF4-FFF2-40B4-BE49-F238E27FC236}">
                <a16:creationId xmlns:a16="http://schemas.microsoft.com/office/drawing/2014/main" id="{FE5D430F-C8A3-4BFF-B242-570C10E00BF7}"/>
              </a:ext>
            </a:extLst>
          </p:cNvPr>
          <p:cNvSpPr/>
          <p:nvPr/>
        </p:nvSpPr>
        <p:spPr>
          <a:xfrm>
            <a:off x="794651" y="3296689"/>
            <a:ext cx="7393003" cy="710597"/>
          </a:xfrm>
          <a:prstGeom prst="roundRect">
            <a:avLst/>
          </a:prstGeom>
          <a:solidFill>
            <a:schemeClr val="bg1"/>
          </a:solidFill>
          <a:ln>
            <a:solidFill>
              <a:srgbClr val="939F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4" name="Rectangle 13">
            <a:extLst>
              <a:ext uri="{FF2B5EF4-FFF2-40B4-BE49-F238E27FC236}">
                <a16:creationId xmlns:a16="http://schemas.microsoft.com/office/drawing/2014/main" id="{CA66A0EC-E9D4-4694-841D-44D266DC0877}"/>
              </a:ext>
            </a:extLst>
          </p:cNvPr>
          <p:cNvSpPr/>
          <p:nvPr/>
        </p:nvSpPr>
        <p:spPr>
          <a:xfrm>
            <a:off x="1110940" y="3513487"/>
            <a:ext cx="6795438" cy="276999"/>
          </a:xfrm>
          <a:prstGeom prst="rect">
            <a:avLst/>
          </a:prstGeom>
        </p:spPr>
        <p:txBody>
          <a:bodyPr wrap="square" lIns="0" tIns="0" rIns="0" bIns="0">
            <a:spAutoFit/>
          </a:bodyPr>
          <a:lstStyle/>
          <a:p>
            <a:r>
              <a:rPr lang="en-GB" dirty="0"/>
              <a:t>In Jannah your every wish comes true! </a:t>
            </a:r>
          </a:p>
        </p:txBody>
      </p:sp>
      <p:sp>
        <p:nvSpPr>
          <p:cNvPr id="15" name="Rectangle: Rounded Corners 14">
            <a:extLst>
              <a:ext uri="{FF2B5EF4-FFF2-40B4-BE49-F238E27FC236}">
                <a16:creationId xmlns:a16="http://schemas.microsoft.com/office/drawing/2014/main" id="{F264A207-B2B1-46DF-A853-128D1DB8891B}"/>
              </a:ext>
            </a:extLst>
          </p:cNvPr>
          <p:cNvSpPr/>
          <p:nvPr/>
        </p:nvSpPr>
        <p:spPr>
          <a:xfrm>
            <a:off x="875499" y="4394117"/>
            <a:ext cx="3292548" cy="1470795"/>
          </a:xfrm>
          <a:prstGeom prst="roundRect">
            <a:avLst/>
          </a:prstGeom>
          <a:solidFill>
            <a:srgbClr val="7AA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6" name="Rectangle: Rounded Corners 15">
            <a:extLst>
              <a:ext uri="{FF2B5EF4-FFF2-40B4-BE49-F238E27FC236}">
                <a16:creationId xmlns:a16="http://schemas.microsoft.com/office/drawing/2014/main" id="{10BF33A2-4379-40CE-8A03-EEC64993D53F}"/>
              </a:ext>
            </a:extLst>
          </p:cNvPr>
          <p:cNvSpPr/>
          <p:nvPr/>
        </p:nvSpPr>
        <p:spPr>
          <a:xfrm>
            <a:off x="791609" y="4287320"/>
            <a:ext cx="3292548" cy="1470795"/>
          </a:xfrm>
          <a:prstGeom prst="roundRect">
            <a:avLst/>
          </a:prstGeom>
          <a:solidFill>
            <a:schemeClr val="bg1"/>
          </a:solidFill>
          <a:ln>
            <a:solidFill>
              <a:srgbClr val="7AAE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7" name="Rectangle 16">
            <a:extLst>
              <a:ext uri="{FF2B5EF4-FFF2-40B4-BE49-F238E27FC236}">
                <a16:creationId xmlns:a16="http://schemas.microsoft.com/office/drawing/2014/main" id="{B8AEB4A9-0CAD-4D73-97F3-82BC123CB89A}"/>
              </a:ext>
            </a:extLst>
          </p:cNvPr>
          <p:cNvSpPr/>
          <p:nvPr/>
        </p:nvSpPr>
        <p:spPr>
          <a:xfrm>
            <a:off x="1042253" y="4478110"/>
            <a:ext cx="2887320" cy="1107996"/>
          </a:xfrm>
          <a:prstGeom prst="rect">
            <a:avLst/>
          </a:prstGeom>
        </p:spPr>
        <p:txBody>
          <a:bodyPr wrap="square" lIns="0" tIns="0" rIns="0" bIns="0">
            <a:spAutoFit/>
          </a:bodyPr>
          <a:lstStyle/>
          <a:p>
            <a:r>
              <a:rPr lang="en-GB" dirty="0"/>
              <a:t>Adam (peace be upon him) stayed in Jannah for a while and he enjoyed all the beautiful things in it.</a:t>
            </a:r>
          </a:p>
        </p:txBody>
      </p:sp>
      <p:pic>
        <p:nvPicPr>
          <p:cNvPr id="5" name="Picture 4">
            <a:extLst>
              <a:ext uri="{FF2B5EF4-FFF2-40B4-BE49-F238E27FC236}">
                <a16:creationId xmlns:a16="http://schemas.microsoft.com/office/drawing/2014/main" id="{55D07C55-D6AD-4BBB-981F-6C2B489522A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50911" y="3513487"/>
            <a:ext cx="4258081" cy="2685276"/>
          </a:xfrm>
          <a:prstGeom prst="rect">
            <a:avLst/>
          </a:prstGeom>
        </p:spPr>
      </p:pic>
    </p:spTree>
    <p:extLst>
      <p:ext uri="{BB962C8B-B14F-4D97-AF65-F5344CB8AC3E}">
        <p14:creationId xmlns:p14="http://schemas.microsoft.com/office/powerpoint/2010/main" val="219296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1000"/>
                                        <p:tgtEl>
                                          <p:spTgt spid="15"/>
                                        </p:tgtEl>
                                      </p:cBhvr>
                                    </p:animEffect>
                                    <p:anim calcmode="lin" valueType="num">
                                      <p:cBhvr>
                                        <p:cTn id="59" dur="1000" fill="hold"/>
                                        <p:tgtEl>
                                          <p:spTgt spid="15"/>
                                        </p:tgtEl>
                                        <p:attrNameLst>
                                          <p:attrName>ppt_x</p:attrName>
                                        </p:attrNameLst>
                                      </p:cBhvr>
                                      <p:tavLst>
                                        <p:tav tm="0">
                                          <p:val>
                                            <p:strVal val="#ppt_x"/>
                                          </p:val>
                                        </p:tav>
                                        <p:tav tm="100000">
                                          <p:val>
                                            <p:strVal val="#ppt_x"/>
                                          </p:val>
                                        </p:tav>
                                      </p:tavLst>
                                    </p:anim>
                                    <p:anim calcmode="lin" valueType="num">
                                      <p:cBhvr>
                                        <p:cTn id="60" dur="1000" fill="hold"/>
                                        <p:tgtEl>
                                          <p:spTgt spid="15"/>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animBg="1"/>
      <p:bldP spid="10" grpId="0" animBg="1"/>
      <p:bldP spid="11" grpId="0"/>
      <p:bldP spid="12" grpId="0" animBg="1"/>
      <p:bldP spid="13" grpId="0" animBg="1"/>
      <p:bldP spid="14" grpId="0"/>
      <p:bldP spid="15" grpId="0" animBg="1"/>
      <p:bldP spid="16"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B66CD6B-4904-4AC0-ACAE-9A92A42B6352}"/>
              </a:ext>
            </a:extLst>
          </p:cNvPr>
          <p:cNvSpPr txBox="1">
            <a:spLocks/>
          </p:cNvSpPr>
          <p:nvPr/>
        </p:nvSpPr>
        <p:spPr>
          <a:xfrm>
            <a:off x="620785" y="478895"/>
            <a:ext cx="7902430"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600" dirty="0">
                <a:solidFill>
                  <a:srgbClr val="3E4987"/>
                </a:solidFill>
              </a:rPr>
              <a:t>A Wife for Adam</a:t>
            </a:r>
          </a:p>
        </p:txBody>
      </p:sp>
      <p:pic>
        <p:nvPicPr>
          <p:cNvPr id="5" name="Picture 4">
            <a:extLst>
              <a:ext uri="{FF2B5EF4-FFF2-40B4-BE49-F238E27FC236}">
                <a16:creationId xmlns:a16="http://schemas.microsoft.com/office/drawing/2014/main" id="{DA69BDEC-E2EA-46B4-B562-E512F68EF84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0785" y="3218541"/>
            <a:ext cx="7911350" cy="3011929"/>
          </a:xfrm>
          <a:prstGeom prst="roundRect">
            <a:avLst>
              <a:gd name="adj" fmla="val 4994"/>
            </a:avLst>
          </a:prstGeom>
        </p:spPr>
      </p:pic>
      <p:sp>
        <p:nvSpPr>
          <p:cNvPr id="6" name="Rectangle: Rounded Corners 5">
            <a:extLst>
              <a:ext uri="{FF2B5EF4-FFF2-40B4-BE49-F238E27FC236}">
                <a16:creationId xmlns:a16="http://schemas.microsoft.com/office/drawing/2014/main" id="{FB82628C-B990-4375-8BAD-DE2D7D10B34A}"/>
              </a:ext>
            </a:extLst>
          </p:cNvPr>
          <p:cNvSpPr/>
          <p:nvPr/>
        </p:nvSpPr>
        <p:spPr>
          <a:xfrm>
            <a:off x="695755" y="1418636"/>
            <a:ext cx="7827460" cy="625317"/>
          </a:xfrm>
          <a:prstGeom prst="roundRect">
            <a:avLst/>
          </a:prstGeom>
          <a:solidFill>
            <a:srgbClr val="939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7" name="Rectangle: Rounded Corners 6">
            <a:extLst>
              <a:ext uri="{FF2B5EF4-FFF2-40B4-BE49-F238E27FC236}">
                <a16:creationId xmlns:a16="http://schemas.microsoft.com/office/drawing/2014/main" id="{5B736680-6F8B-41F3-89EC-76C4B290B2E0}"/>
              </a:ext>
            </a:extLst>
          </p:cNvPr>
          <p:cNvSpPr/>
          <p:nvPr/>
        </p:nvSpPr>
        <p:spPr>
          <a:xfrm>
            <a:off x="611865" y="1311839"/>
            <a:ext cx="7827460" cy="625317"/>
          </a:xfrm>
          <a:prstGeom prst="roundRect">
            <a:avLst/>
          </a:prstGeom>
          <a:solidFill>
            <a:schemeClr val="bg1"/>
          </a:solidFill>
          <a:ln>
            <a:solidFill>
              <a:srgbClr val="939F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8" name="Rectangle 7">
            <a:extLst>
              <a:ext uri="{FF2B5EF4-FFF2-40B4-BE49-F238E27FC236}">
                <a16:creationId xmlns:a16="http://schemas.microsoft.com/office/drawing/2014/main" id="{A23F13A6-5317-48F7-8BDA-BBE718354D1B}"/>
              </a:ext>
            </a:extLst>
          </p:cNvPr>
          <p:cNvSpPr/>
          <p:nvPr/>
        </p:nvSpPr>
        <p:spPr>
          <a:xfrm>
            <a:off x="1110940" y="1484175"/>
            <a:ext cx="7076714" cy="276999"/>
          </a:xfrm>
          <a:prstGeom prst="rect">
            <a:avLst/>
          </a:prstGeom>
        </p:spPr>
        <p:txBody>
          <a:bodyPr wrap="square" lIns="0" tIns="0" rIns="0" bIns="0">
            <a:spAutoFit/>
          </a:bodyPr>
          <a:lstStyle/>
          <a:p>
            <a:r>
              <a:rPr lang="en-GB" dirty="0"/>
              <a:t>Allah made a wife for Adam in paradise. Her name was </a:t>
            </a:r>
            <a:r>
              <a:rPr lang="en-GB" b="1" dirty="0"/>
              <a:t>Eve</a:t>
            </a:r>
            <a:r>
              <a:rPr lang="en-GB" dirty="0"/>
              <a:t>/</a:t>
            </a:r>
            <a:r>
              <a:rPr lang="en-GB" b="1" dirty="0" err="1"/>
              <a:t>Hawwa</a:t>
            </a:r>
            <a:r>
              <a:rPr lang="en-GB" dirty="0"/>
              <a:t>.</a:t>
            </a:r>
          </a:p>
        </p:txBody>
      </p:sp>
      <p:sp>
        <p:nvSpPr>
          <p:cNvPr id="9" name="Rectangle: Rounded Corners 8">
            <a:extLst>
              <a:ext uri="{FF2B5EF4-FFF2-40B4-BE49-F238E27FC236}">
                <a16:creationId xmlns:a16="http://schemas.microsoft.com/office/drawing/2014/main" id="{B8D0DB86-0776-45EE-9CD3-3FBC121981A1}"/>
              </a:ext>
            </a:extLst>
          </p:cNvPr>
          <p:cNvSpPr/>
          <p:nvPr/>
        </p:nvSpPr>
        <p:spPr>
          <a:xfrm>
            <a:off x="695755" y="2276071"/>
            <a:ext cx="7827460" cy="790848"/>
          </a:xfrm>
          <a:prstGeom prst="roundRect">
            <a:avLst/>
          </a:prstGeom>
          <a:solidFill>
            <a:srgbClr val="7AA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0" name="Rectangle: Rounded Corners 9">
            <a:extLst>
              <a:ext uri="{FF2B5EF4-FFF2-40B4-BE49-F238E27FC236}">
                <a16:creationId xmlns:a16="http://schemas.microsoft.com/office/drawing/2014/main" id="{21E13960-8944-4062-B3AC-29267D3C55CE}"/>
              </a:ext>
            </a:extLst>
          </p:cNvPr>
          <p:cNvSpPr/>
          <p:nvPr/>
        </p:nvSpPr>
        <p:spPr>
          <a:xfrm>
            <a:off x="611865" y="2169274"/>
            <a:ext cx="7827460" cy="790848"/>
          </a:xfrm>
          <a:prstGeom prst="roundRect">
            <a:avLst/>
          </a:prstGeom>
          <a:solidFill>
            <a:schemeClr val="bg1"/>
          </a:solidFill>
          <a:ln>
            <a:solidFill>
              <a:srgbClr val="7AAE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1" name="Rectangle 10">
            <a:extLst>
              <a:ext uri="{FF2B5EF4-FFF2-40B4-BE49-F238E27FC236}">
                <a16:creationId xmlns:a16="http://schemas.microsoft.com/office/drawing/2014/main" id="{D82ED6E8-EC73-4518-94E2-FF69589B7724}"/>
              </a:ext>
            </a:extLst>
          </p:cNvPr>
          <p:cNvSpPr/>
          <p:nvPr/>
        </p:nvSpPr>
        <p:spPr>
          <a:xfrm>
            <a:off x="1110939" y="2283610"/>
            <a:ext cx="6876614" cy="553998"/>
          </a:xfrm>
          <a:prstGeom prst="rect">
            <a:avLst/>
          </a:prstGeom>
        </p:spPr>
        <p:txBody>
          <a:bodyPr wrap="square" lIns="0" tIns="0" rIns="0" bIns="0">
            <a:spAutoFit/>
          </a:bodyPr>
          <a:lstStyle/>
          <a:p>
            <a:r>
              <a:rPr lang="en-GB" dirty="0"/>
              <a:t>Adam and Eve lived happily in paradise and they had everything that they wanted.</a:t>
            </a:r>
          </a:p>
        </p:txBody>
      </p:sp>
      <p:pic>
        <p:nvPicPr>
          <p:cNvPr id="14" name="Picture 13">
            <a:extLst>
              <a:ext uri="{FF2B5EF4-FFF2-40B4-BE49-F238E27FC236}">
                <a16:creationId xmlns:a16="http://schemas.microsoft.com/office/drawing/2014/main" id="{BA67AB5C-F1CC-4000-947C-2354CCBC81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64466" y="3299037"/>
            <a:ext cx="1680001" cy="2789042"/>
          </a:xfrm>
          <a:prstGeom prst="rect">
            <a:avLst/>
          </a:prstGeom>
        </p:spPr>
      </p:pic>
      <p:pic>
        <p:nvPicPr>
          <p:cNvPr id="15" name="Picture 14">
            <a:extLst>
              <a:ext uri="{FF2B5EF4-FFF2-40B4-BE49-F238E27FC236}">
                <a16:creationId xmlns:a16="http://schemas.microsoft.com/office/drawing/2014/main" id="{1EC16390-9E02-481D-8AD5-2C6C424438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00555" y="3269642"/>
            <a:ext cx="1680001" cy="2789042"/>
          </a:xfrm>
          <a:prstGeom prst="rect">
            <a:avLst/>
          </a:prstGeom>
        </p:spPr>
      </p:pic>
      <p:sp>
        <p:nvSpPr>
          <p:cNvPr id="16" name="Title 1">
            <a:extLst>
              <a:ext uri="{FF2B5EF4-FFF2-40B4-BE49-F238E27FC236}">
                <a16:creationId xmlns:a16="http://schemas.microsoft.com/office/drawing/2014/main" id="{37D3F591-7F68-44B0-8B57-2C48930134DC}"/>
              </a:ext>
            </a:extLst>
          </p:cNvPr>
          <p:cNvSpPr txBox="1">
            <a:spLocks/>
          </p:cNvSpPr>
          <p:nvPr/>
        </p:nvSpPr>
        <p:spPr>
          <a:xfrm>
            <a:off x="2364295" y="4241507"/>
            <a:ext cx="1480342"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400" dirty="0">
                <a:solidFill>
                  <a:srgbClr val="5E9B72"/>
                </a:solidFill>
              </a:rPr>
              <a:t>Adam</a:t>
            </a:r>
          </a:p>
        </p:txBody>
      </p:sp>
      <p:sp>
        <p:nvSpPr>
          <p:cNvPr id="17" name="Title 1">
            <a:extLst>
              <a:ext uri="{FF2B5EF4-FFF2-40B4-BE49-F238E27FC236}">
                <a16:creationId xmlns:a16="http://schemas.microsoft.com/office/drawing/2014/main" id="{5C742BFF-B9C5-4CFC-963B-ED5DC2D11693}"/>
              </a:ext>
            </a:extLst>
          </p:cNvPr>
          <p:cNvSpPr txBox="1">
            <a:spLocks/>
          </p:cNvSpPr>
          <p:nvPr/>
        </p:nvSpPr>
        <p:spPr>
          <a:xfrm>
            <a:off x="5009349" y="4196405"/>
            <a:ext cx="1480342"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400" dirty="0">
                <a:solidFill>
                  <a:srgbClr val="5E9B72"/>
                </a:solidFill>
              </a:rPr>
              <a:t>Eve</a:t>
            </a:r>
          </a:p>
        </p:txBody>
      </p:sp>
    </p:spTree>
    <p:extLst>
      <p:ext uri="{BB962C8B-B14F-4D97-AF65-F5344CB8AC3E}">
        <p14:creationId xmlns:p14="http://schemas.microsoft.com/office/powerpoint/2010/main" val="228574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animBg="1"/>
      <p:bldP spid="10"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709EF1-1EFF-4B48-BCF0-EE80451BBDD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9983"/>
          <a:stretch/>
        </p:blipFill>
        <p:spPr>
          <a:xfrm>
            <a:off x="719398" y="1308983"/>
            <a:ext cx="7705204" cy="4867699"/>
          </a:xfrm>
          <a:prstGeom prst="roundRect">
            <a:avLst>
              <a:gd name="adj" fmla="val 3039"/>
            </a:avLst>
          </a:prstGeom>
        </p:spPr>
      </p:pic>
      <p:sp>
        <p:nvSpPr>
          <p:cNvPr id="3" name="Title 1">
            <a:extLst>
              <a:ext uri="{FF2B5EF4-FFF2-40B4-BE49-F238E27FC236}">
                <a16:creationId xmlns:a16="http://schemas.microsoft.com/office/drawing/2014/main" id="{5255D2F9-4741-48E9-A2E3-EE966CBCE44E}"/>
              </a:ext>
            </a:extLst>
          </p:cNvPr>
          <p:cNvSpPr txBox="1">
            <a:spLocks/>
          </p:cNvSpPr>
          <p:nvPr/>
        </p:nvSpPr>
        <p:spPr>
          <a:xfrm>
            <a:off x="620785" y="478895"/>
            <a:ext cx="7902430"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600" dirty="0">
                <a:solidFill>
                  <a:srgbClr val="3E4987"/>
                </a:solidFill>
              </a:rPr>
              <a:t>Jannah</a:t>
            </a:r>
          </a:p>
        </p:txBody>
      </p:sp>
      <p:pic>
        <p:nvPicPr>
          <p:cNvPr id="4" name="Picture 3">
            <a:extLst>
              <a:ext uri="{FF2B5EF4-FFF2-40B4-BE49-F238E27FC236}">
                <a16:creationId xmlns:a16="http://schemas.microsoft.com/office/drawing/2014/main" id="{89AF7376-5DC3-4966-A466-5814B311B8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00844" y="3240742"/>
            <a:ext cx="1856629" cy="2737756"/>
          </a:xfrm>
          <a:prstGeom prst="rect">
            <a:avLst/>
          </a:prstGeom>
        </p:spPr>
      </p:pic>
      <p:pic>
        <p:nvPicPr>
          <p:cNvPr id="5" name="Picture 4">
            <a:extLst>
              <a:ext uri="{FF2B5EF4-FFF2-40B4-BE49-F238E27FC236}">
                <a16:creationId xmlns:a16="http://schemas.microsoft.com/office/drawing/2014/main" id="{AD26C092-007D-4C93-9841-BE703AD4E3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42021" y="2196353"/>
            <a:ext cx="1308921" cy="3782145"/>
          </a:xfrm>
          <a:prstGeom prst="rect">
            <a:avLst/>
          </a:prstGeom>
        </p:spPr>
      </p:pic>
      <p:sp>
        <p:nvSpPr>
          <p:cNvPr id="8" name="Speech Bubble: Oval 7">
            <a:extLst>
              <a:ext uri="{FF2B5EF4-FFF2-40B4-BE49-F238E27FC236}">
                <a16:creationId xmlns:a16="http://schemas.microsoft.com/office/drawing/2014/main" id="{662C2C52-5DED-464C-B38D-6EB7DDB80346}"/>
              </a:ext>
            </a:extLst>
          </p:cNvPr>
          <p:cNvSpPr/>
          <p:nvPr/>
        </p:nvSpPr>
        <p:spPr>
          <a:xfrm>
            <a:off x="1087514" y="1595718"/>
            <a:ext cx="2528047" cy="1833282"/>
          </a:xfrm>
          <a:prstGeom prst="wedgeEllipseCallout">
            <a:avLst>
              <a:gd name="adj1" fmla="val 32713"/>
              <a:gd name="adj2" fmla="val 51742"/>
            </a:avLst>
          </a:prstGeom>
          <a:solidFill>
            <a:schemeClr val="bg1"/>
          </a:solidFill>
          <a:ln w="25400">
            <a:solidFill>
              <a:srgbClr val="4F81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peech Bubble: Oval 8">
            <a:extLst>
              <a:ext uri="{FF2B5EF4-FFF2-40B4-BE49-F238E27FC236}">
                <a16:creationId xmlns:a16="http://schemas.microsoft.com/office/drawing/2014/main" id="{48F803F1-3912-4F63-90D3-AD4CAF76767A}"/>
              </a:ext>
            </a:extLst>
          </p:cNvPr>
          <p:cNvSpPr/>
          <p:nvPr/>
        </p:nvSpPr>
        <p:spPr>
          <a:xfrm flipH="1">
            <a:off x="5778279" y="1482166"/>
            <a:ext cx="2398246" cy="1767541"/>
          </a:xfrm>
          <a:prstGeom prst="wedgeEllipseCallout">
            <a:avLst>
              <a:gd name="adj1" fmla="val 57891"/>
              <a:gd name="adj2" fmla="val 18490"/>
            </a:avLst>
          </a:prstGeom>
          <a:solidFill>
            <a:schemeClr val="bg1"/>
          </a:solidFill>
          <a:ln w="25400">
            <a:solidFill>
              <a:srgbClr val="4F81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2A70A105-7F3B-4995-AE14-B53C2D360FC3}"/>
              </a:ext>
            </a:extLst>
          </p:cNvPr>
          <p:cNvSpPr txBox="1">
            <a:spLocks/>
          </p:cNvSpPr>
          <p:nvPr/>
        </p:nvSpPr>
        <p:spPr>
          <a:xfrm>
            <a:off x="1170572" y="1672305"/>
            <a:ext cx="2371854" cy="1729800"/>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1800" b="0" dirty="0">
                <a:solidFill>
                  <a:srgbClr val="5E9B72"/>
                </a:solidFill>
              </a:rPr>
              <a:t>Did Adam (peace be upon him) and Eve stay in</a:t>
            </a:r>
          </a:p>
          <a:p>
            <a:pPr algn="ctr"/>
            <a:r>
              <a:rPr lang="en-GB" sz="1800" b="0" dirty="0">
                <a:solidFill>
                  <a:srgbClr val="5E9B72"/>
                </a:solidFill>
              </a:rPr>
              <a:t>Jannah forever?</a:t>
            </a:r>
          </a:p>
        </p:txBody>
      </p:sp>
      <p:sp>
        <p:nvSpPr>
          <p:cNvPr id="11" name="Title 1">
            <a:extLst>
              <a:ext uri="{FF2B5EF4-FFF2-40B4-BE49-F238E27FC236}">
                <a16:creationId xmlns:a16="http://schemas.microsoft.com/office/drawing/2014/main" id="{59FC3518-592B-490B-A8BB-297864BE0BCA}"/>
              </a:ext>
            </a:extLst>
          </p:cNvPr>
          <p:cNvSpPr txBox="1">
            <a:spLocks/>
          </p:cNvSpPr>
          <p:nvPr/>
        </p:nvSpPr>
        <p:spPr>
          <a:xfrm>
            <a:off x="5791475" y="1560710"/>
            <a:ext cx="2371854" cy="1729800"/>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1800" b="0" dirty="0">
                <a:solidFill>
                  <a:srgbClr val="5E9B72"/>
                </a:solidFill>
              </a:rPr>
              <a:t>No! The </a:t>
            </a:r>
            <a:r>
              <a:rPr lang="en-GB" sz="1800" b="0" dirty="0" err="1">
                <a:solidFill>
                  <a:srgbClr val="5E9B72"/>
                </a:solidFill>
              </a:rPr>
              <a:t>Shaytan</a:t>
            </a:r>
            <a:r>
              <a:rPr lang="en-GB" sz="1800" b="0" dirty="0">
                <a:solidFill>
                  <a:srgbClr val="5E9B72"/>
                </a:solidFill>
              </a:rPr>
              <a:t> had a plan...</a:t>
            </a:r>
          </a:p>
        </p:txBody>
      </p:sp>
    </p:spTree>
    <p:extLst>
      <p:ext uri="{BB962C8B-B14F-4D97-AF65-F5344CB8AC3E}">
        <p14:creationId xmlns:p14="http://schemas.microsoft.com/office/powerpoint/2010/main" val="235080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DE56980-F550-43F0-B929-4344C65B2EEA}"/>
              </a:ext>
            </a:extLst>
          </p:cNvPr>
          <p:cNvSpPr/>
          <p:nvPr/>
        </p:nvSpPr>
        <p:spPr>
          <a:xfrm>
            <a:off x="962431" y="1562076"/>
            <a:ext cx="7393003" cy="893573"/>
          </a:xfrm>
          <a:prstGeom prst="roundRect">
            <a:avLst/>
          </a:prstGeom>
          <a:solidFill>
            <a:srgbClr val="939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4" name="Rectangle: Rounded Corners 3">
            <a:extLst>
              <a:ext uri="{FF2B5EF4-FFF2-40B4-BE49-F238E27FC236}">
                <a16:creationId xmlns:a16="http://schemas.microsoft.com/office/drawing/2014/main" id="{38BD87D1-053F-48A0-AF47-EC47B97B2A33}"/>
              </a:ext>
            </a:extLst>
          </p:cNvPr>
          <p:cNvSpPr/>
          <p:nvPr/>
        </p:nvSpPr>
        <p:spPr>
          <a:xfrm>
            <a:off x="878541" y="1455279"/>
            <a:ext cx="7393003" cy="893573"/>
          </a:xfrm>
          <a:prstGeom prst="roundRect">
            <a:avLst/>
          </a:prstGeom>
          <a:solidFill>
            <a:schemeClr val="bg1"/>
          </a:solidFill>
          <a:ln>
            <a:solidFill>
              <a:srgbClr val="939F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5" name="Rectangle 4">
            <a:extLst>
              <a:ext uri="{FF2B5EF4-FFF2-40B4-BE49-F238E27FC236}">
                <a16:creationId xmlns:a16="http://schemas.microsoft.com/office/drawing/2014/main" id="{7DF695C9-B94D-4245-9387-55788D0228A2}"/>
              </a:ext>
            </a:extLst>
          </p:cNvPr>
          <p:cNvSpPr/>
          <p:nvPr/>
        </p:nvSpPr>
        <p:spPr>
          <a:xfrm>
            <a:off x="1269591" y="1619671"/>
            <a:ext cx="6371735" cy="553998"/>
          </a:xfrm>
          <a:prstGeom prst="rect">
            <a:avLst/>
          </a:prstGeom>
        </p:spPr>
        <p:txBody>
          <a:bodyPr wrap="square" lIns="0" tIns="0" rIns="0" bIns="0">
            <a:spAutoFit/>
          </a:bodyPr>
          <a:lstStyle/>
          <a:p>
            <a:r>
              <a:rPr lang="en-GB" dirty="0" err="1"/>
              <a:t>Shaytan</a:t>
            </a:r>
            <a:r>
              <a:rPr lang="en-GB" dirty="0"/>
              <a:t> made a plan to stop Adam and Eve from doing anything that Allah asked them to do.</a:t>
            </a:r>
          </a:p>
        </p:txBody>
      </p:sp>
      <p:sp>
        <p:nvSpPr>
          <p:cNvPr id="6" name="Rectangle: Rounded Corners 5">
            <a:extLst>
              <a:ext uri="{FF2B5EF4-FFF2-40B4-BE49-F238E27FC236}">
                <a16:creationId xmlns:a16="http://schemas.microsoft.com/office/drawing/2014/main" id="{D994E820-29CA-4FEF-BDE6-5BEAF8317F0D}"/>
              </a:ext>
            </a:extLst>
          </p:cNvPr>
          <p:cNvSpPr/>
          <p:nvPr/>
        </p:nvSpPr>
        <p:spPr>
          <a:xfrm>
            <a:off x="962431" y="2693290"/>
            <a:ext cx="7393003" cy="893573"/>
          </a:xfrm>
          <a:prstGeom prst="roundRect">
            <a:avLst/>
          </a:prstGeom>
          <a:solidFill>
            <a:srgbClr val="7AA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7" name="Rectangle: Rounded Corners 6">
            <a:extLst>
              <a:ext uri="{FF2B5EF4-FFF2-40B4-BE49-F238E27FC236}">
                <a16:creationId xmlns:a16="http://schemas.microsoft.com/office/drawing/2014/main" id="{FF34E585-3A7B-4C7A-8CDB-758FB03BA8B0}"/>
              </a:ext>
            </a:extLst>
          </p:cNvPr>
          <p:cNvSpPr/>
          <p:nvPr/>
        </p:nvSpPr>
        <p:spPr>
          <a:xfrm>
            <a:off x="878541" y="2586493"/>
            <a:ext cx="7393003" cy="893573"/>
          </a:xfrm>
          <a:prstGeom prst="roundRect">
            <a:avLst/>
          </a:prstGeom>
          <a:solidFill>
            <a:schemeClr val="bg1"/>
          </a:solidFill>
          <a:ln>
            <a:solidFill>
              <a:srgbClr val="7AAE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8" name="Rectangle 7">
            <a:extLst>
              <a:ext uri="{FF2B5EF4-FFF2-40B4-BE49-F238E27FC236}">
                <a16:creationId xmlns:a16="http://schemas.microsoft.com/office/drawing/2014/main" id="{1F190F6F-E704-4415-8B6D-4E74370BF49D}"/>
              </a:ext>
            </a:extLst>
          </p:cNvPr>
          <p:cNvSpPr/>
          <p:nvPr/>
        </p:nvSpPr>
        <p:spPr>
          <a:xfrm>
            <a:off x="1197873" y="2763600"/>
            <a:ext cx="6983696" cy="553998"/>
          </a:xfrm>
          <a:prstGeom prst="rect">
            <a:avLst/>
          </a:prstGeom>
        </p:spPr>
        <p:txBody>
          <a:bodyPr wrap="square" lIns="0" tIns="0" rIns="0" bIns="0">
            <a:spAutoFit/>
          </a:bodyPr>
          <a:lstStyle/>
          <a:p>
            <a:r>
              <a:rPr lang="en-GB" dirty="0"/>
              <a:t>He decided that his only mission would be to trick Adam and Eve and make them disobey Allah. This is still his plan to this day.</a:t>
            </a:r>
          </a:p>
        </p:txBody>
      </p:sp>
      <p:sp>
        <p:nvSpPr>
          <p:cNvPr id="9" name="Rectangle: Rounded Corners 8">
            <a:extLst>
              <a:ext uri="{FF2B5EF4-FFF2-40B4-BE49-F238E27FC236}">
                <a16:creationId xmlns:a16="http://schemas.microsoft.com/office/drawing/2014/main" id="{C846DA6B-F6BC-46A3-A9A9-0182B46C43BA}"/>
              </a:ext>
            </a:extLst>
          </p:cNvPr>
          <p:cNvSpPr/>
          <p:nvPr/>
        </p:nvSpPr>
        <p:spPr>
          <a:xfrm>
            <a:off x="962431" y="3851029"/>
            <a:ext cx="7393003" cy="893572"/>
          </a:xfrm>
          <a:prstGeom prst="roundRect">
            <a:avLst/>
          </a:prstGeom>
          <a:solidFill>
            <a:srgbClr val="939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0" name="Rectangle: Rounded Corners 9">
            <a:extLst>
              <a:ext uri="{FF2B5EF4-FFF2-40B4-BE49-F238E27FC236}">
                <a16:creationId xmlns:a16="http://schemas.microsoft.com/office/drawing/2014/main" id="{5F13496D-2951-4D2C-B143-E10F2740D52C}"/>
              </a:ext>
            </a:extLst>
          </p:cNvPr>
          <p:cNvSpPr/>
          <p:nvPr/>
        </p:nvSpPr>
        <p:spPr>
          <a:xfrm>
            <a:off x="878541" y="3744232"/>
            <a:ext cx="7393003" cy="893572"/>
          </a:xfrm>
          <a:prstGeom prst="roundRect">
            <a:avLst/>
          </a:prstGeom>
          <a:solidFill>
            <a:schemeClr val="bg1"/>
          </a:solidFill>
          <a:ln>
            <a:solidFill>
              <a:srgbClr val="939F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1" name="Rectangle 10">
            <a:extLst>
              <a:ext uri="{FF2B5EF4-FFF2-40B4-BE49-F238E27FC236}">
                <a16:creationId xmlns:a16="http://schemas.microsoft.com/office/drawing/2014/main" id="{4336BB43-5CF2-46C7-A553-A1A5C4F380DC}"/>
              </a:ext>
            </a:extLst>
          </p:cNvPr>
          <p:cNvSpPr/>
          <p:nvPr/>
        </p:nvSpPr>
        <p:spPr>
          <a:xfrm>
            <a:off x="2382912" y="3926256"/>
            <a:ext cx="4378175" cy="553998"/>
          </a:xfrm>
          <a:prstGeom prst="rect">
            <a:avLst/>
          </a:prstGeom>
        </p:spPr>
        <p:txBody>
          <a:bodyPr wrap="square" lIns="0" tIns="0" rIns="0" bIns="0">
            <a:spAutoFit/>
          </a:bodyPr>
          <a:lstStyle/>
          <a:p>
            <a:r>
              <a:rPr lang="en-GB" dirty="0"/>
              <a:t>Allah told Adam and Eve to be aware of the </a:t>
            </a:r>
            <a:r>
              <a:rPr lang="en-GB" dirty="0" err="1"/>
              <a:t>Shaytan</a:t>
            </a:r>
            <a:r>
              <a:rPr lang="en-GB" dirty="0"/>
              <a:t> and not to fall for his tricks.</a:t>
            </a:r>
          </a:p>
        </p:txBody>
      </p:sp>
      <p:sp>
        <p:nvSpPr>
          <p:cNvPr id="15" name="Title 1">
            <a:extLst>
              <a:ext uri="{FF2B5EF4-FFF2-40B4-BE49-F238E27FC236}">
                <a16:creationId xmlns:a16="http://schemas.microsoft.com/office/drawing/2014/main" id="{095215E6-BAF8-4F02-94C3-162AE6CEC946}"/>
              </a:ext>
            </a:extLst>
          </p:cNvPr>
          <p:cNvSpPr txBox="1">
            <a:spLocks/>
          </p:cNvSpPr>
          <p:nvPr/>
        </p:nvSpPr>
        <p:spPr>
          <a:xfrm>
            <a:off x="620785" y="478895"/>
            <a:ext cx="7902430"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600" dirty="0">
                <a:solidFill>
                  <a:srgbClr val="3E4987"/>
                </a:solidFill>
              </a:rPr>
              <a:t>An Evil Plan</a:t>
            </a:r>
          </a:p>
        </p:txBody>
      </p:sp>
      <p:pic>
        <p:nvPicPr>
          <p:cNvPr id="17" name="Picture 16">
            <a:extLst>
              <a:ext uri="{FF2B5EF4-FFF2-40B4-BE49-F238E27FC236}">
                <a16:creationId xmlns:a16="http://schemas.microsoft.com/office/drawing/2014/main" id="{621F0E4D-C82C-4147-A3B4-A84754701BF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6539" y="4290787"/>
            <a:ext cx="1850454" cy="2385237"/>
          </a:xfrm>
          <a:prstGeom prst="rect">
            <a:avLst/>
          </a:prstGeom>
        </p:spPr>
      </p:pic>
      <p:pic>
        <p:nvPicPr>
          <p:cNvPr id="18" name="Picture 17">
            <a:extLst>
              <a:ext uri="{FF2B5EF4-FFF2-40B4-BE49-F238E27FC236}">
                <a16:creationId xmlns:a16="http://schemas.microsoft.com/office/drawing/2014/main" id="{E6828549-DED3-4048-8A02-44D0FEBB8C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7017006" y="4288850"/>
            <a:ext cx="1850454" cy="2385237"/>
          </a:xfrm>
          <a:prstGeom prst="rect">
            <a:avLst/>
          </a:prstGeom>
        </p:spPr>
      </p:pic>
    </p:spTree>
    <p:extLst>
      <p:ext uri="{BB962C8B-B14F-4D97-AF65-F5344CB8AC3E}">
        <p14:creationId xmlns:p14="http://schemas.microsoft.com/office/powerpoint/2010/main" val="88043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animBg="1"/>
      <p:bldP spid="7" grpId="0" animBg="1"/>
      <p:bldP spid="8" grpId="0"/>
      <p:bldP spid="9" grpId="0" animBg="1"/>
      <p:bldP spid="10"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448B330-6487-4637-B49A-06F75B5C7DCE}"/>
              </a:ext>
            </a:extLst>
          </p:cNvPr>
          <p:cNvSpPr txBox="1">
            <a:spLocks/>
          </p:cNvSpPr>
          <p:nvPr/>
        </p:nvSpPr>
        <p:spPr>
          <a:xfrm>
            <a:off x="620785" y="478895"/>
            <a:ext cx="7902430"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600" dirty="0">
                <a:solidFill>
                  <a:srgbClr val="3E4987"/>
                </a:solidFill>
              </a:rPr>
              <a:t>The Forbidden Tree</a:t>
            </a:r>
          </a:p>
        </p:txBody>
      </p:sp>
      <p:pic>
        <p:nvPicPr>
          <p:cNvPr id="5" name="Picture 4">
            <a:extLst>
              <a:ext uri="{FF2B5EF4-FFF2-40B4-BE49-F238E27FC236}">
                <a16:creationId xmlns:a16="http://schemas.microsoft.com/office/drawing/2014/main" id="{CE947E2F-6CB0-4200-ADF2-6DD39F2D18B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6433" y="1565232"/>
            <a:ext cx="4024291" cy="4577133"/>
          </a:xfrm>
          <a:prstGeom prst="rect">
            <a:avLst/>
          </a:prstGeom>
        </p:spPr>
      </p:pic>
      <p:sp>
        <p:nvSpPr>
          <p:cNvPr id="6" name="Rectangle: Rounded Corners 5">
            <a:extLst>
              <a:ext uri="{FF2B5EF4-FFF2-40B4-BE49-F238E27FC236}">
                <a16:creationId xmlns:a16="http://schemas.microsoft.com/office/drawing/2014/main" id="{BBA5064A-09F0-483B-82EE-DFE2D39DB79B}"/>
              </a:ext>
            </a:extLst>
          </p:cNvPr>
          <p:cNvSpPr/>
          <p:nvPr/>
        </p:nvSpPr>
        <p:spPr>
          <a:xfrm>
            <a:off x="4714614" y="1507758"/>
            <a:ext cx="3718804" cy="1413018"/>
          </a:xfrm>
          <a:prstGeom prst="roundRect">
            <a:avLst/>
          </a:prstGeom>
          <a:solidFill>
            <a:srgbClr val="939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7" name="Rectangle: Rounded Corners 6">
            <a:extLst>
              <a:ext uri="{FF2B5EF4-FFF2-40B4-BE49-F238E27FC236}">
                <a16:creationId xmlns:a16="http://schemas.microsoft.com/office/drawing/2014/main" id="{5946C576-996D-4C09-9B4B-27C9915666C4}"/>
              </a:ext>
            </a:extLst>
          </p:cNvPr>
          <p:cNvSpPr/>
          <p:nvPr/>
        </p:nvSpPr>
        <p:spPr>
          <a:xfrm>
            <a:off x="4630724" y="1400961"/>
            <a:ext cx="3718804" cy="1413018"/>
          </a:xfrm>
          <a:prstGeom prst="roundRect">
            <a:avLst/>
          </a:prstGeom>
          <a:solidFill>
            <a:schemeClr val="bg1"/>
          </a:solidFill>
          <a:ln>
            <a:solidFill>
              <a:srgbClr val="939F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8" name="Rectangle 7">
            <a:extLst>
              <a:ext uri="{FF2B5EF4-FFF2-40B4-BE49-F238E27FC236}">
                <a16:creationId xmlns:a16="http://schemas.microsoft.com/office/drawing/2014/main" id="{DBBAECE2-8A51-4585-8371-0D3AA9A7278A}"/>
              </a:ext>
            </a:extLst>
          </p:cNvPr>
          <p:cNvSpPr/>
          <p:nvPr/>
        </p:nvSpPr>
        <p:spPr>
          <a:xfrm>
            <a:off x="4854545" y="1547558"/>
            <a:ext cx="3340296" cy="1107996"/>
          </a:xfrm>
          <a:prstGeom prst="rect">
            <a:avLst/>
          </a:prstGeom>
        </p:spPr>
        <p:txBody>
          <a:bodyPr wrap="square" lIns="0" tIns="0" rIns="0" bIns="0">
            <a:spAutoFit/>
          </a:bodyPr>
          <a:lstStyle/>
          <a:p>
            <a:r>
              <a:rPr lang="en-GB" dirty="0"/>
              <a:t>Allah told Adam and Eve they could have all that they could ever wish for in paradise except for one tree!</a:t>
            </a:r>
          </a:p>
        </p:txBody>
      </p:sp>
      <p:sp>
        <p:nvSpPr>
          <p:cNvPr id="9" name="Rectangle: Rounded Corners 8">
            <a:extLst>
              <a:ext uri="{FF2B5EF4-FFF2-40B4-BE49-F238E27FC236}">
                <a16:creationId xmlns:a16="http://schemas.microsoft.com/office/drawing/2014/main" id="{E0BEC505-F1BD-4C0F-88D8-BD6DF0CE5EC1}"/>
              </a:ext>
            </a:extLst>
          </p:cNvPr>
          <p:cNvSpPr/>
          <p:nvPr/>
        </p:nvSpPr>
        <p:spPr>
          <a:xfrm>
            <a:off x="4895238" y="3271063"/>
            <a:ext cx="3538179" cy="1413018"/>
          </a:xfrm>
          <a:prstGeom prst="roundRect">
            <a:avLst/>
          </a:prstGeom>
          <a:solidFill>
            <a:srgbClr val="7AA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0" name="Rectangle: Rounded Corners 9">
            <a:extLst>
              <a:ext uri="{FF2B5EF4-FFF2-40B4-BE49-F238E27FC236}">
                <a16:creationId xmlns:a16="http://schemas.microsoft.com/office/drawing/2014/main" id="{D73CB0AB-9A52-473E-8AA8-9ABFDB22DA41}"/>
              </a:ext>
            </a:extLst>
          </p:cNvPr>
          <p:cNvSpPr/>
          <p:nvPr/>
        </p:nvSpPr>
        <p:spPr>
          <a:xfrm>
            <a:off x="4811348" y="3164266"/>
            <a:ext cx="3538179" cy="1413018"/>
          </a:xfrm>
          <a:prstGeom prst="roundRect">
            <a:avLst/>
          </a:prstGeom>
          <a:solidFill>
            <a:schemeClr val="bg1"/>
          </a:solidFill>
          <a:ln>
            <a:solidFill>
              <a:srgbClr val="7AAE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1" name="Rectangle 10">
            <a:extLst>
              <a:ext uri="{FF2B5EF4-FFF2-40B4-BE49-F238E27FC236}">
                <a16:creationId xmlns:a16="http://schemas.microsoft.com/office/drawing/2014/main" id="{3C767A4B-550C-4B18-B1F6-2F1DF5230479}"/>
              </a:ext>
            </a:extLst>
          </p:cNvPr>
          <p:cNvSpPr/>
          <p:nvPr/>
        </p:nvSpPr>
        <p:spPr>
          <a:xfrm>
            <a:off x="5092260" y="3332327"/>
            <a:ext cx="2928345" cy="1107996"/>
          </a:xfrm>
          <a:prstGeom prst="rect">
            <a:avLst/>
          </a:prstGeom>
        </p:spPr>
        <p:txBody>
          <a:bodyPr wrap="square" lIns="0" tIns="0" rIns="0" bIns="0">
            <a:spAutoFit/>
          </a:bodyPr>
          <a:lstStyle/>
          <a:p>
            <a:r>
              <a:rPr lang="en-GB" dirty="0"/>
              <a:t>Allah told them to never go near this particular tree and that they were not allowed to eat the fruit from it.</a:t>
            </a:r>
          </a:p>
        </p:txBody>
      </p:sp>
      <p:sp>
        <p:nvSpPr>
          <p:cNvPr id="12" name="Rectangle: Rounded Corners 11">
            <a:extLst>
              <a:ext uri="{FF2B5EF4-FFF2-40B4-BE49-F238E27FC236}">
                <a16:creationId xmlns:a16="http://schemas.microsoft.com/office/drawing/2014/main" id="{75B2FA8E-D343-40B2-8908-AB00499D0730}"/>
              </a:ext>
            </a:extLst>
          </p:cNvPr>
          <p:cNvSpPr/>
          <p:nvPr/>
        </p:nvSpPr>
        <p:spPr>
          <a:xfrm>
            <a:off x="4655890" y="5034369"/>
            <a:ext cx="3777527" cy="1107996"/>
          </a:xfrm>
          <a:prstGeom prst="roundRect">
            <a:avLst/>
          </a:prstGeom>
          <a:solidFill>
            <a:srgbClr val="939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3" name="Rectangle: Rounded Corners 12">
            <a:extLst>
              <a:ext uri="{FF2B5EF4-FFF2-40B4-BE49-F238E27FC236}">
                <a16:creationId xmlns:a16="http://schemas.microsoft.com/office/drawing/2014/main" id="{FA550FCA-4A31-4B18-8F81-8FB47C6B91C5}"/>
              </a:ext>
            </a:extLst>
          </p:cNvPr>
          <p:cNvSpPr/>
          <p:nvPr/>
        </p:nvSpPr>
        <p:spPr>
          <a:xfrm>
            <a:off x="4572000" y="4927572"/>
            <a:ext cx="3777527" cy="1107996"/>
          </a:xfrm>
          <a:prstGeom prst="roundRect">
            <a:avLst/>
          </a:prstGeom>
          <a:solidFill>
            <a:schemeClr val="bg1"/>
          </a:solidFill>
          <a:ln>
            <a:solidFill>
              <a:srgbClr val="939F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4" name="Rectangle 13">
            <a:extLst>
              <a:ext uri="{FF2B5EF4-FFF2-40B4-BE49-F238E27FC236}">
                <a16:creationId xmlns:a16="http://schemas.microsoft.com/office/drawing/2014/main" id="{062760BA-4256-429F-A568-62ECA36A64BB}"/>
              </a:ext>
            </a:extLst>
          </p:cNvPr>
          <p:cNvSpPr/>
          <p:nvPr/>
        </p:nvSpPr>
        <p:spPr>
          <a:xfrm>
            <a:off x="5014336" y="5057682"/>
            <a:ext cx="3102581" cy="830997"/>
          </a:xfrm>
          <a:prstGeom prst="rect">
            <a:avLst/>
          </a:prstGeom>
        </p:spPr>
        <p:txBody>
          <a:bodyPr wrap="square" lIns="0" tIns="0" rIns="0" bIns="0">
            <a:spAutoFit/>
          </a:bodyPr>
          <a:lstStyle/>
          <a:p>
            <a:r>
              <a:rPr lang="en-GB" dirty="0"/>
              <a:t>It was only this one tree. There were so many other lovely trees in paradise.</a:t>
            </a:r>
          </a:p>
        </p:txBody>
      </p:sp>
    </p:spTree>
    <p:extLst>
      <p:ext uri="{BB962C8B-B14F-4D97-AF65-F5344CB8AC3E}">
        <p14:creationId xmlns:p14="http://schemas.microsoft.com/office/powerpoint/2010/main" val="214684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animBg="1"/>
      <p:bldP spid="10" grpId="0" animBg="1"/>
      <p:bldP spid="11" grpId="0"/>
      <p:bldP spid="12" grpId="0" animBg="1"/>
      <p:bldP spid="13" grpId="0" animBg="1"/>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3CABC77-69EE-46F6-B1C5-39A9CDBBD0B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27612" y="1323350"/>
            <a:ext cx="3795603" cy="4806542"/>
          </a:xfrm>
          <a:prstGeom prst="roundRect">
            <a:avLst>
              <a:gd name="adj" fmla="val 4994"/>
            </a:avLst>
          </a:prstGeom>
        </p:spPr>
      </p:pic>
      <p:sp>
        <p:nvSpPr>
          <p:cNvPr id="3" name="Title 1">
            <a:extLst>
              <a:ext uri="{FF2B5EF4-FFF2-40B4-BE49-F238E27FC236}">
                <a16:creationId xmlns:a16="http://schemas.microsoft.com/office/drawing/2014/main" id="{D74FC9F4-5FE9-4CBB-BD21-FD542032DAFB}"/>
              </a:ext>
            </a:extLst>
          </p:cNvPr>
          <p:cNvSpPr txBox="1">
            <a:spLocks/>
          </p:cNvSpPr>
          <p:nvPr/>
        </p:nvSpPr>
        <p:spPr>
          <a:xfrm>
            <a:off x="620785" y="478895"/>
            <a:ext cx="7902430"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600" dirty="0">
                <a:solidFill>
                  <a:srgbClr val="3E4987"/>
                </a:solidFill>
              </a:rPr>
              <a:t>The </a:t>
            </a:r>
            <a:r>
              <a:rPr lang="en-GB" sz="3600" dirty="0" err="1">
                <a:solidFill>
                  <a:srgbClr val="3E4987"/>
                </a:solidFill>
              </a:rPr>
              <a:t>Shaytan's</a:t>
            </a:r>
            <a:r>
              <a:rPr lang="en-GB" sz="3600" dirty="0">
                <a:solidFill>
                  <a:srgbClr val="3E4987"/>
                </a:solidFill>
              </a:rPr>
              <a:t> Trick</a:t>
            </a:r>
          </a:p>
        </p:txBody>
      </p:sp>
      <p:sp>
        <p:nvSpPr>
          <p:cNvPr id="4" name="Rectangle: Rounded Corners 3">
            <a:extLst>
              <a:ext uri="{FF2B5EF4-FFF2-40B4-BE49-F238E27FC236}">
                <a16:creationId xmlns:a16="http://schemas.microsoft.com/office/drawing/2014/main" id="{2D0D1651-F4C4-4773-A3E3-51BA56D11B3F}"/>
              </a:ext>
            </a:extLst>
          </p:cNvPr>
          <p:cNvSpPr/>
          <p:nvPr/>
        </p:nvSpPr>
        <p:spPr>
          <a:xfrm>
            <a:off x="890711" y="1454497"/>
            <a:ext cx="3609569" cy="708186"/>
          </a:xfrm>
          <a:prstGeom prst="roundRect">
            <a:avLst/>
          </a:prstGeom>
          <a:solidFill>
            <a:srgbClr val="939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5" name="Rectangle: Rounded Corners 4">
            <a:extLst>
              <a:ext uri="{FF2B5EF4-FFF2-40B4-BE49-F238E27FC236}">
                <a16:creationId xmlns:a16="http://schemas.microsoft.com/office/drawing/2014/main" id="{AF7B2AFC-57F8-4784-B736-C4AEAD0E360F}"/>
              </a:ext>
            </a:extLst>
          </p:cNvPr>
          <p:cNvSpPr/>
          <p:nvPr/>
        </p:nvSpPr>
        <p:spPr>
          <a:xfrm>
            <a:off x="806821" y="1347700"/>
            <a:ext cx="3609569" cy="708186"/>
          </a:xfrm>
          <a:prstGeom prst="roundRect">
            <a:avLst/>
          </a:prstGeom>
          <a:solidFill>
            <a:schemeClr val="bg1"/>
          </a:solidFill>
          <a:ln>
            <a:solidFill>
              <a:srgbClr val="939F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6" name="Rectangle 5">
            <a:extLst>
              <a:ext uri="{FF2B5EF4-FFF2-40B4-BE49-F238E27FC236}">
                <a16:creationId xmlns:a16="http://schemas.microsoft.com/office/drawing/2014/main" id="{9A64FF1D-74DB-40CC-9492-342E9E9FA290}"/>
              </a:ext>
            </a:extLst>
          </p:cNvPr>
          <p:cNvSpPr/>
          <p:nvPr/>
        </p:nvSpPr>
        <p:spPr>
          <a:xfrm>
            <a:off x="966485" y="1550557"/>
            <a:ext cx="3087257" cy="553998"/>
          </a:xfrm>
          <a:prstGeom prst="rect">
            <a:avLst/>
          </a:prstGeom>
        </p:spPr>
        <p:txBody>
          <a:bodyPr wrap="square" lIns="0" tIns="0" rIns="0" bIns="0">
            <a:spAutoFit/>
          </a:bodyPr>
          <a:lstStyle/>
          <a:p>
            <a:r>
              <a:rPr lang="en-GB" dirty="0"/>
              <a:t>This was the </a:t>
            </a:r>
            <a:r>
              <a:rPr lang="en-GB" dirty="0" err="1"/>
              <a:t>Shaytan’s</a:t>
            </a:r>
            <a:r>
              <a:rPr lang="en-GB" dirty="0"/>
              <a:t> plan! </a:t>
            </a:r>
          </a:p>
          <a:p>
            <a:endParaRPr lang="en-GB" dirty="0"/>
          </a:p>
        </p:txBody>
      </p:sp>
      <p:sp>
        <p:nvSpPr>
          <p:cNvPr id="7" name="Rectangle: Rounded Corners 6">
            <a:extLst>
              <a:ext uri="{FF2B5EF4-FFF2-40B4-BE49-F238E27FC236}">
                <a16:creationId xmlns:a16="http://schemas.microsoft.com/office/drawing/2014/main" id="{6455A8E2-1EE2-4C53-8C1B-9541CF2D269A}"/>
              </a:ext>
            </a:extLst>
          </p:cNvPr>
          <p:cNvSpPr/>
          <p:nvPr/>
        </p:nvSpPr>
        <p:spPr>
          <a:xfrm>
            <a:off x="890711" y="2404544"/>
            <a:ext cx="3609569" cy="1081407"/>
          </a:xfrm>
          <a:prstGeom prst="roundRect">
            <a:avLst/>
          </a:prstGeom>
          <a:solidFill>
            <a:srgbClr val="7AA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8" name="Rectangle: Rounded Corners 7">
            <a:extLst>
              <a:ext uri="{FF2B5EF4-FFF2-40B4-BE49-F238E27FC236}">
                <a16:creationId xmlns:a16="http://schemas.microsoft.com/office/drawing/2014/main" id="{C726D979-A7C8-4397-94EC-4356EE5ABD00}"/>
              </a:ext>
            </a:extLst>
          </p:cNvPr>
          <p:cNvSpPr/>
          <p:nvPr/>
        </p:nvSpPr>
        <p:spPr>
          <a:xfrm>
            <a:off x="806821" y="2297747"/>
            <a:ext cx="3609569" cy="1081407"/>
          </a:xfrm>
          <a:prstGeom prst="roundRect">
            <a:avLst/>
          </a:prstGeom>
          <a:solidFill>
            <a:schemeClr val="bg1"/>
          </a:solidFill>
          <a:ln>
            <a:solidFill>
              <a:srgbClr val="7AAE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9" name="Rectangle 8">
            <a:extLst>
              <a:ext uri="{FF2B5EF4-FFF2-40B4-BE49-F238E27FC236}">
                <a16:creationId xmlns:a16="http://schemas.microsoft.com/office/drawing/2014/main" id="{BE324218-9909-4BAA-9417-7110E8216AB6}"/>
              </a:ext>
            </a:extLst>
          </p:cNvPr>
          <p:cNvSpPr/>
          <p:nvPr/>
        </p:nvSpPr>
        <p:spPr>
          <a:xfrm>
            <a:off x="966486" y="2539855"/>
            <a:ext cx="3290237" cy="553998"/>
          </a:xfrm>
          <a:prstGeom prst="rect">
            <a:avLst/>
          </a:prstGeom>
        </p:spPr>
        <p:txBody>
          <a:bodyPr wrap="square" lIns="0" tIns="0" rIns="0" bIns="0">
            <a:spAutoFit/>
          </a:bodyPr>
          <a:lstStyle/>
          <a:p>
            <a:r>
              <a:rPr lang="en-GB" dirty="0" err="1"/>
              <a:t>Shaytan</a:t>
            </a:r>
            <a:r>
              <a:rPr lang="en-GB" dirty="0"/>
              <a:t> wanted Adam and Eve to fail and not to listen to Allah.</a:t>
            </a:r>
          </a:p>
        </p:txBody>
      </p:sp>
      <p:sp>
        <p:nvSpPr>
          <p:cNvPr id="10" name="Rectangle: Rounded Corners 9">
            <a:extLst>
              <a:ext uri="{FF2B5EF4-FFF2-40B4-BE49-F238E27FC236}">
                <a16:creationId xmlns:a16="http://schemas.microsoft.com/office/drawing/2014/main" id="{3F4E1D4C-6D20-4752-86F9-7D722BAC1B3F}"/>
              </a:ext>
            </a:extLst>
          </p:cNvPr>
          <p:cNvSpPr/>
          <p:nvPr/>
        </p:nvSpPr>
        <p:spPr>
          <a:xfrm>
            <a:off x="890711" y="3734950"/>
            <a:ext cx="3609569" cy="1077227"/>
          </a:xfrm>
          <a:prstGeom prst="roundRect">
            <a:avLst/>
          </a:prstGeom>
          <a:solidFill>
            <a:srgbClr val="939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1" name="Rectangle: Rounded Corners 10">
            <a:extLst>
              <a:ext uri="{FF2B5EF4-FFF2-40B4-BE49-F238E27FC236}">
                <a16:creationId xmlns:a16="http://schemas.microsoft.com/office/drawing/2014/main" id="{73767786-B4DE-4F56-991F-4D6F7E30EDDB}"/>
              </a:ext>
            </a:extLst>
          </p:cNvPr>
          <p:cNvSpPr/>
          <p:nvPr/>
        </p:nvSpPr>
        <p:spPr>
          <a:xfrm>
            <a:off x="806821" y="3628153"/>
            <a:ext cx="3609569" cy="1077227"/>
          </a:xfrm>
          <a:prstGeom prst="roundRect">
            <a:avLst/>
          </a:prstGeom>
          <a:solidFill>
            <a:schemeClr val="bg1"/>
          </a:solidFill>
          <a:ln>
            <a:solidFill>
              <a:srgbClr val="939F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2" name="Rectangle 11">
            <a:extLst>
              <a:ext uri="{FF2B5EF4-FFF2-40B4-BE49-F238E27FC236}">
                <a16:creationId xmlns:a16="http://schemas.microsoft.com/office/drawing/2014/main" id="{7407F038-6B64-46DE-9213-20B0D8C92CA4}"/>
              </a:ext>
            </a:extLst>
          </p:cNvPr>
          <p:cNvSpPr/>
          <p:nvPr/>
        </p:nvSpPr>
        <p:spPr>
          <a:xfrm>
            <a:off x="1047333" y="3879926"/>
            <a:ext cx="3290237" cy="553998"/>
          </a:xfrm>
          <a:prstGeom prst="rect">
            <a:avLst/>
          </a:prstGeom>
        </p:spPr>
        <p:txBody>
          <a:bodyPr wrap="square" lIns="0" tIns="0" rIns="0" bIns="0">
            <a:spAutoFit/>
          </a:bodyPr>
          <a:lstStyle/>
          <a:p>
            <a:r>
              <a:rPr lang="en-GB" dirty="0"/>
              <a:t>He did not like Adam and Eve and was very jealous of them.</a:t>
            </a:r>
          </a:p>
        </p:txBody>
      </p:sp>
      <p:sp>
        <p:nvSpPr>
          <p:cNvPr id="13" name="Rectangle: Rounded Corners 12">
            <a:extLst>
              <a:ext uri="{FF2B5EF4-FFF2-40B4-BE49-F238E27FC236}">
                <a16:creationId xmlns:a16="http://schemas.microsoft.com/office/drawing/2014/main" id="{9F94B75D-522B-41CA-8687-D108759871FC}"/>
              </a:ext>
            </a:extLst>
          </p:cNvPr>
          <p:cNvSpPr/>
          <p:nvPr/>
        </p:nvSpPr>
        <p:spPr>
          <a:xfrm>
            <a:off x="887668" y="5052666"/>
            <a:ext cx="3609569" cy="1077226"/>
          </a:xfrm>
          <a:prstGeom prst="roundRect">
            <a:avLst/>
          </a:prstGeom>
          <a:solidFill>
            <a:srgbClr val="7AA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4" name="Rectangle: Rounded Corners 13">
            <a:extLst>
              <a:ext uri="{FF2B5EF4-FFF2-40B4-BE49-F238E27FC236}">
                <a16:creationId xmlns:a16="http://schemas.microsoft.com/office/drawing/2014/main" id="{05FBD3A3-078C-4C63-AD24-C7A45F3938AD}"/>
              </a:ext>
            </a:extLst>
          </p:cNvPr>
          <p:cNvSpPr/>
          <p:nvPr/>
        </p:nvSpPr>
        <p:spPr>
          <a:xfrm>
            <a:off x="803778" y="4945869"/>
            <a:ext cx="3609569" cy="1077226"/>
          </a:xfrm>
          <a:prstGeom prst="roundRect">
            <a:avLst/>
          </a:prstGeom>
          <a:solidFill>
            <a:schemeClr val="bg1"/>
          </a:solidFill>
          <a:ln>
            <a:solidFill>
              <a:srgbClr val="7AAE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5" name="Rectangle 14">
            <a:extLst>
              <a:ext uri="{FF2B5EF4-FFF2-40B4-BE49-F238E27FC236}">
                <a16:creationId xmlns:a16="http://schemas.microsoft.com/office/drawing/2014/main" id="{2DB1AF26-FCA4-405D-BADE-053A27E21883}"/>
              </a:ext>
            </a:extLst>
          </p:cNvPr>
          <p:cNvSpPr/>
          <p:nvPr/>
        </p:nvSpPr>
        <p:spPr>
          <a:xfrm>
            <a:off x="966485" y="5207483"/>
            <a:ext cx="3290238" cy="553998"/>
          </a:xfrm>
          <a:prstGeom prst="rect">
            <a:avLst/>
          </a:prstGeom>
        </p:spPr>
        <p:txBody>
          <a:bodyPr wrap="square" lIns="0" tIns="0" rIns="0" bIns="0">
            <a:spAutoFit/>
          </a:bodyPr>
          <a:lstStyle/>
          <a:p>
            <a:r>
              <a:rPr lang="en-GB" dirty="0"/>
              <a:t>One day </a:t>
            </a:r>
            <a:r>
              <a:rPr lang="en-GB" dirty="0" err="1"/>
              <a:t>Shaytan</a:t>
            </a:r>
            <a:r>
              <a:rPr lang="en-GB" dirty="0"/>
              <a:t> came to Adam and Eve and tricked them!</a:t>
            </a:r>
          </a:p>
        </p:txBody>
      </p:sp>
      <p:pic>
        <p:nvPicPr>
          <p:cNvPr id="16" name="Picture 15">
            <a:extLst>
              <a:ext uri="{FF2B5EF4-FFF2-40B4-BE49-F238E27FC236}">
                <a16:creationId xmlns:a16="http://schemas.microsoft.com/office/drawing/2014/main" id="{442BF9C3-340D-4935-B7F3-56AE221CA7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70939" y="2459119"/>
            <a:ext cx="3014883" cy="3429056"/>
          </a:xfrm>
          <a:prstGeom prst="rect">
            <a:avLst/>
          </a:prstGeom>
        </p:spPr>
      </p:pic>
      <p:pic>
        <p:nvPicPr>
          <p:cNvPr id="18" name="Picture 17">
            <a:extLst>
              <a:ext uri="{FF2B5EF4-FFF2-40B4-BE49-F238E27FC236}">
                <a16:creationId xmlns:a16="http://schemas.microsoft.com/office/drawing/2014/main" id="{1CACF52C-DABB-4E07-982B-304B6547B1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34221" y="3713446"/>
            <a:ext cx="1370218" cy="2274757"/>
          </a:xfrm>
          <a:prstGeom prst="rect">
            <a:avLst/>
          </a:prstGeom>
        </p:spPr>
      </p:pic>
      <p:pic>
        <p:nvPicPr>
          <p:cNvPr id="19" name="Picture 18">
            <a:extLst>
              <a:ext uri="{FF2B5EF4-FFF2-40B4-BE49-F238E27FC236}">
                <a16:creationId xmlns:a16="http://schemas.microsoft.com/office/drawing/2014/main" id="{609136C7-B3AC-4A0A-8F4B-34B7CD82F2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82390" y="3684780"/>
            <a:ext cx="1370218" cy="2274757"/>
          </a:xfrm>
          <a:prstGeom prst="rect">
            <a:avLst/>
          </a:prstGeom>
        </p:spPr>
      </p:pic>
      <p:sp>
        <p:nvSpPr>
          <p:cNvPr id="20" name="Title 1">
            <a:extLst>
              <a:ext uri="{FF2B5EF4-FFF2-40B4-BE49-F238E27FC236}">
                <a16:creationId xmlns:a16="http://schemas.microsoft.com/office/drawing/2014/main" id="{9194E805-2A4B-4555-BB42-5FA1800D28D7}"/>
              </a:ext>
            </a:extLst>
          </p:cNvPr>
          <p:cNvSpPr txBox="1">
            <a:spLocks/>
          </p:cNvSpPr>
          <p:nvPr/>
        </p:nvSpPr>
        <p:spPr>
          <a:xfrm>
            <a:off x="5979159" y="4353671"/>
            <a:ext cx="1480342"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400" dirty="0">
                <a:solidFill>
                  <a:srgbClr val="5E9B72"/>
                </a:solidFill>
              </a:rPr>
              <a:t>Adam</a:t>
            </a:r>
          </a:p>
        </p:txBody>
      </p:sp>
      <p:sp>
        <p:nvSpPr>
          <p:cNvPr id="21" name="Title 1">
            <a:extLst>
              <a:ext uri="{FF2B5EF4-FFF2-40B4-BE49-F238E27FC236}">
                <a16:creationId xmlns:a16="http://schemas.microsoft.com/office/drawing/2014/main" id="{7A32D6BA-8643-4514-8E7C-09695F4973C3}"/>
              </a:ext>
            </a:extLst>
          </p:cNvPr>
          <p:cNvSpPr txBox="1">
            <a:spLocks/>
          </p:cNvSpPr>
          <p:nvPr/>
        </p:nvSpPr>
        <p:spPr>
          <a:xfrm>
            <a:off x="7227328" y="4353671"/>
            <a:ext cx="1480342"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400" dirty="0">
                <a:solidFill>
                  <a:srgbClr val="5E9B72"/>
                </a:solidFill>
              </a:rPr>
              <a:t>Eve</a:t>
            </a:r>
          </a:p>
        </p:txBody>
      </p:sp>
      <p:pic>
        <p:nvPicPr>
          <p:cNvPr id="23" name="Picture 22">
            <a:extLst>
              <a:ext uri="{FF2B5EF4-FFF2-40B4-BE49-F238E27FC236}">
                <a16:creationId xmlns:a16="http://schemas.microsoft.com/office/drawing/2014/main" id="{629AD05D-2716-4DD3-B546-4262C71504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70335" y="606421"/>
            <a:ext cx="1762298" cy="2785848"/>
          </a:xfrm>
          <a:prstGeom prst="rect">
            <a:avLst/>
          </a:prstGeom>
        </p:spPr>
      </p:pic>
      <p:sp>
        <p:nvSpPr>
          <p:cNvPr id="24" name="Title 1">
            <a:extLst>
              <a:ext uri="{FF2B5EF4-FFF2-40B4-BE49-F238E27FC236}">
                <a16:creationId xmlns:a16="http://schemas.microsoft.com/office/drawing/2014/main" id="{C83085A6-068E-478B-9080-0D7678BA692D}"/>
              </a:ext>
            </a:extLst>
          </p:cNvPr>
          <p:cNvSpPr txBox="1">
            <a:spLocks/>
          </p:cNvSpPr>
          <p:nvPr/>
        </p:nvSpPr>
        <p:spPr>
          <a:xfrm>
            <a:off x="6656233" y="1256306"/>
            <a:ext cx="2048306"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dirty="0">
                <a:solidFill>
                  <a:srgbClr val="4F8160"/>
                </a:solidFill>
              </a:rPr>
              <a:t>Jinn</a:t>
            </a:r>
            <a:endParaRPr lang="en-GB" sz="3600" dirty="0">
              <a:solidFill>
                <a:srgbClr val="4F8160"/>
              </a:solidFill>
            </a:endParaRPr>
          </a:p>
        </p:txBody>
      </p:sp>
    </p:spTree>
    <p:extLst>
      <p:ext uri="{BB962C8B-B14F-4D97-AF65-F5344CB8AC3E}">
        <p14:creationId xmlns:p14="http://schemas.microsoft.com/office/powerpoint/2010/main" val="78671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1000" fill="hold"/>
                                        <p:tgtEl>
                                          <p:spTgt spid="13"/>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anim calcmode="lin" valueType="num">
                                      <p:cBhvr>
                                        <p:cTn id="64" dur="1000" fill="hold"/>
                                        <p:tgtEl>
                                          <p:spTgt spid="14"/>
                                        </p:tgtEl>
                                        <p:attrNameLst>
                                          <p:attrName>ppt_x</p:attrName>
                                        </p:attrNameLst>
                                      </p:cBhvr>
                                      <p:tavLst>
                                        <p:tav tm="0">
                                          <p:val>
                                            <p:strVal val="#ppt_x"/>
                                          </p:val>
                                        </p:tav>
                                        <p:tav tm="100000">
                                          <p:val>
                                            <p:strVal val="#ppt_x"/>
                                          </p:val>
                                        </p:tav>
                                      </p:tavLst>
                                    </p:anim>
                                    <p:anim calcmode="lin" valueType="num">
                                      <p:cBhvr>
                                        <p:cTn id="65" dur="1000" fill="hold"/>
                                        <p:tgtEl>
                                          <p:spTgt spid="14"/>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8" grpId="0" animBg="1"/>
      <p:bldP spid="9" grpId="0"/>
      <p:bldP spid="10" grpId="0" animBg="1"/>
      <p:bldP spid="11" grpId="0" animBg="1"/>
      <p:bldP spid="12" grpId="0"/>
      <p:bldP spid="13" grpId="0" animBg="1"/>
      <p:bldP spid="14" grpId="0" animBg="1"/>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A11BA59-313A-497E-9298-11A49B4E3A97}"/>
              </a:ext>
            </a:extLst>
          </p:cNvPr>
          <p:cNvSpPr txBox="1">
            <a:spLocks/>
          </p:cNvSpPr>
          <p:nvPr/>
        </p:nvSpPr>
        <p:spPr>
          <a:xfrm>
            <a:off x="620785" y="478895"/>
            <a:ext cx="7902430"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600" dirty="0">
                <a:solidFill>
                  <a:srgbClr val="3E4987"/>
                </a:solidFill>
              </a:rPr>
              <a:t>The First Lie</a:t>
            </a:r>
          </a:p>
        </p:txBody>
      </p:sp>
      <p:sp>
        <p:nvSpPr>
          <p:cNvPr id="4" name="Rectangle: Rounded Corners 3">
            <a:extLst>
              <a:ext uri="{FF2B5EF4-FFF2-40B4-BE49-F238E27FC236}">
                <a16:creationId xmlns:a16="http://schemas.microsoft.com/office/drawing/2014/main" id="{4E9650B4-8444-4D0D-8450-1F696E48670F}"/>
              </a:ext>
            </a:extLst>
          </p:cNvPr>
          <p:cNvSpPr/>
          <p:nvPr/>
        </p:nvSpPr>
        <p:spPr>
          <a:xfrm>
            <a:off x="4483661" y="1445950"/>
            <a:ext cx="4039553" cy="1557058"/>
          </a:xfrm>
          <a:prstGeom prst="roundRect">
            <a:avLst>
              <a:gd name="adj" fmla="val 9532"/>
            </a:avLst>
          </a:prstGeom>
          <a:solidFill>
            <a:srgbClr val="939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5" name="Rectangle: Rounded Corners 4">
            <a:extLst>
              <a:ext uri="{FF2B5EF4-FFF2-40B4-BE49-F238E27FC236}">
                <a16:creationId xmlns:a16="http://schemas.microsoft.com/office/drawing/2014/main" id="{83612ACF-A2AA-4374-8240-07D9D785F0DD}"/>
              </a:ext>
            </a:extLst>
          </p:cNvPr>
          <p:cNvSpPr/>
          <p:nvPr/>
        </p:nvSpPr>
        <p:spPr>
          <a:xfrm>
            <a:off x="4399771" y="1347699"/>
            <a:ext cx="4039553" cy="1557058"/>
          </a:xfrm>
          <a:prstGeom prst="roundRect">
            <a:avLst>
              <a:gd name="adj" fmla="val 10630"/>
            </a:avLst>
          </a:prstGeom>
          <a:solidFill>
            <a:schemeClr val="bg1"/>
          </a:solidFill>
          <a:ln>
            <a:solidFill>
              <a:srgbClr val="939F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6" name="Rectangle 5">
            <a:extLst>
              <a:ext uri="{FF2B5EF4-FFF2-40B4-BE49-F238E27FC236}">
                <a16:creationId xmlns:a16="http://schemas.microsoft.com/office/drawing/2014/main" id="{F8169DB0-3708-4879-BFE8-3DE155686570}"/>
              </a:ext>
            </a:extLst>
          </p:cNvPr>
          <p:cNvSpPr/>
          <p:nvPr/>
        </p:nvSpPr>
        <p:spPr>
          <a:xfrm>
            <a:off x="4614730" y="1456054"/>
            <a:ext cx="3689300" cy="1384995"/>
          </a:xfrm>
          <a:prstGeom prst="rect">
            <a:avLst/>
          </a:prstGeom>
        </p:spPr>
        <p:txBody>
          <a:bodyPr wrap="square" lIns="0" tIns="0" rIns="0" bIns="0">
            <a:spAutoFit/>
          </a:bodyPr>
          <a:lstStyle/>
          <a:p>
            <a:r>
              <a:rPr lang="en-GB" dirty="0"/>
              <a:t>He whispered to Adam and said, “Shall I show you a tree that will make you live forever and a kingdom that will never end?” - Qur’an 20:120</a:t>
            </a:r>
          </a:p>
        </p:txBody>
      </p:sp>
      <p:sp>
        <p:nvSpPr>
          <p:cNvPr id="7" name="Rectangle: Rounded Corners 6">
            <a:extLst>
              <a:ext uri="{FF2B5EF4-FFF2-40B4-BE49-F238E27FC236}">
                <a16:creationId xmlns:a16="http://schemas.microsoft.com/office/drawing/2014/main" id="{32432A29-299B-4C0E-A516-38C87E9FD7B1}"/>
              </a:ext>
            </a:extLst>
          </p:cNvPr>
          <p:cNvSpPr/>
          <p:nvPr/>
        </p:nvSpPr>
        <p:spPr>
          <a:xfrm>
            <a:off x="4479436" y="3229804"/>
            <a:ext cx="4039553" cy="1227624"/>
          </a:xfrm>
          <a:prstGeom prst="roundRect">
            <a:avLst>
              <a:gd name="adj" fmla="val 10402"/>
            </a:avLst>
          </a:prstGeom>
          <a:solidFill>
            <a:srgbClr val="7AA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8" name="Rectangle: Rounded Corners 7">
            <a:extLst>
              <a:ext uri="{FF2B5EF4-FFF2-40B4-BE49-F238E27FC236}">
                <a16:creationId xmlns:a16="http://schemas.microsoft.com/office/drawing/2014/main" id="{AB1B7A52-49D7-4FC8-ACEE-04F704D59929}"/>
              </a:ext>
            </a:extLst>
          </p:cNvPr>
          <p:cNvSpPr/>
          <p:nvPr/>
        </p:nvSpPr>
        <p:spPr>
          <a:xfrm>
            <a:off x="4395546" y="3123007"/>
            <a:ext cx="4039553" cy="1227624"/>
          </a:xfrm>
          <a:prstGeom prst="roundRect">
            <a:avLst>
              <a:gd name="adj" fmla="val 11098"/>
            </a:avLst>
          </a:prstGeom>
          <a:solidFill>
            <a:schemeClr val="bg1"/>
          </a:solidFill>
          <a:ln>
            <a:solidFill>
              <a:srgbClr val="7AAE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9" name="Rectangle 8">
            <a:extLst>
              <a:ext uri="{FF2B5EF4-FFF2-40B4-BE49-F238E27FC236}">
                <a16:creationId xmlns:a16="http://schemas.microsoft.com/office/drawing/2014/main" id="{222DF3EF-06EC-4289-9789-38107B283AC6}"/>
              </a:ext>
            </a:extLst>
          </p:cNvPr>
          <p:cNvSpPr/>
          <p:nvPr/>
        </p:nvSpPr>
        <p:spPr>
          <a:xfrm>
            <a:off x="4613614" y="3192212"/>
            <a:ext cx="3609569" cy="1107996"/>
          </a:xfrm>
          <a:prstGeom prst="rect">
            <a:avLst/>
          </a:prstGeom>
        </p:spPr>
        <p:txBody>
          <a:bodyPr wrap="square" lIns="0" tIns="0" rIns="0" bIns="0">
            <a:spAutoFit/>
          </a:bodyPr>
          <a:lstStyle/>
          <a:p>
            <a:r>
              <a:rPr lang="en-GB" dirty="0"/>
              <a:t>That was a lie! But the </a:t>
            </a:r>
            <a:r>
              <a:rPr lang="en-GB" dirty="0" err="1"/>
              <a:t>Shaytan</a:t>
            </a:r>
            <a:r>
              <a:rPr lang="en-GB" dirty="0"/>
              <a:t> did not care. He kept whispering and whispering this same thing to Adam, he never gave up!</a:t>
            </a:r>
          </a:p>
        </p:txBody>
      </p:sp>
      <p:sp>
        <p:nvSpPr>
          <p:cNvPr id="10" name="Rectangle: Rounded Corners 9">
            <a:extLst>
              <a:ext uri="{FF2B5EF4-FFF2-40B4-BE49-F238E27FC236}">
                <a16:creationId xmlns:a16="http://schemas.microsoft.com/office/drawing/2014/main" id="{023A788D-78A5-4D43-98B0-A5D5E27899D5}"/>
              </a:ext>
            </a:extLst>
          </p:cNvPr>
          <p:cNvSpPr/>
          <p:nvPr/>
        </p:nvSpPr>
        <p:spPr>
          <a:xfrm>
            <a:off x="4479436" y="4689998"/>
            <a:ext cx="4039553" cy="733993"/>
          </a:xfrm>
          <a:prstGeom prst="roundRect">
            <a:avLst/>
          </a:prstGeom>
          <a:solidFill>
            <a:srgbClr val="939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1" name="Rectangle: Rounded Corners 10">
            <a:extLst>
              <a:ext uri="{FF2B5EF4-FFF2-40B4-BE49-F238E27FC236}">
                <a16:creationId xmlns:a16="http://schemas.microsoft.com/office/drawing/2014/main" id="{8872B6FF-7F25-415D-AFC5-8477359DF5C0}"/>
              </a:ext>
            </a:extLst>
          </p:cNvPr>
          <p:cNvSpPr/>
          <p:nvPr/>
        </p:nvSpPr>
        <p:spPr>
          <a:xfrm>
            <a:off x="4395546" y="4583201"/>
            <a:ext cx="4039553" cy="733993"/>
          </a:xfrm>
          <a:prstGeom prst="roundRect">
            <a:avLst/>
          </a:prstGeom>
          <a:solidFill>
            <a:schemeClr val="bg1"/>
          </a:solidFill>
          <a:ln>
            <a:solidFill>
              <a:srgbClr val="939F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2" name="Rectangle 11">
            <a:extLst>
              <a:ext uri="{FF2B5EF4-FFF2-40B4-BE49-F238E27FC236}">
                <a16:creationId xmlns:a16="http://schemas.microsoft.com/office/drawing/2014/main" id="{722486E9-37ED-4EA6-A49C-B0D78F4FC0ED}"/>
              </a:ext>
            </a:extLst>
          </p:cNvPr>
          <p:cNvSpPr/>
          <p:nvPr/>
        </p:nvSpPr>
        <p:spPr>
          <a:xfrm>
            <a:off x="4620818" y="4675148"/>
            <a:ext cx="3595936" cy="553998"/>
          </a:xfrm>
          <a:prstGeom prst="rect">
            <a:avLst/>
          </a:prstGeom>
        </p:spPr>
        <p:txBody>
          <a:bodyPr wrap="square" lIns="0" tIns="0" rIns="0" bIns="0">
            <a:spAutoFit/>
          </a:bodyPr>
          <a:lstStyle/>
          <a:p>
            <a:r>
              <a:rPr lang="en-GB" dirty="0"/>
              <a:t>After lying and lying, finally, the </a:t>
            </a:r>
            <a:r>
              <a:rPr lang="en-GB" dirty="0" err="1"/>
              <a:t>Shaytan</a:t>
            </a:r>
            <a:r>
              <a:rPr lang="en-GB" dirty="0"/>
              <a:t> got what he wanted.</a:t>
            </a:r>
          </a:p>
        </p:txBody>
      </p:sp>
      <p:sp>
        <p:nvSpPr>
          <p:cNvPr id="13" name="Rectangle: Rounded Corners 12">
            <a:extLst>
              <a:ext uri="{FF2B5EF4-FFF2-40B4-BE49-F238E27FC236}">
                <a16:creationId xmlns:a16="http://schemas.microsoft.com/office/drawing/2014/main" id="{1201FD50-11BD-4AE2-9F8A-F454CBC5D55C}"/>
              </a:ext>
            </a:extLst>
          </p:cNvPr>
          <p:cNvSpPr/>
          <p:nvPr/>
        </p:nvSpPr>
        <p:spPr>
          <a:xfrm>
            <a:off x="4479436" y="5631401"/>
            <a:ext cx="4039553" cy="498490"/>
          </a:xfrm>
          <a:prstGeom prst="roundRect">
            <a:avLst/>
          </a:prstGeom>
          <a:solidFill>
            <a:srgbClr val="7AA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4" name="Rectangle: Rounded Corners 13">
            <a:extLst>
              <a:ext uri="{FF2B5EF4-FFF2-40B4-BE49-F238E27FC236}">
                <a16:creationId xmlns:a16="http://schemas.microsoft.com/office/drawing/2014/main" id="{3B601271-338B-4C3B-B470-5D97A3644837}"/>
              </a:ext>
            </a:extLst>
          </p:cNvPr>
          <p:cNvSpPr/>
          <p:nvPr/>
        </p:nvSpPr>
        <p:spPr>
          <a:xfrm>
            <a:off x="4395546" y="5524604"/>
            <a:ext cx="4039553" cy="498490"/>
          </a:xfrm>
          <a:prstGeom prst="roundRect">
            <a:avLst/>
          </a:prstGeom>
          <a:solidFill>
            <a:schemeClr val="bg1"/>
          </a:solidFill>
          <a:ln>
            <a:solidFill>
              <a:srgbClr val="7AAE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5" name="Rectangle 14">
            <a:extLst>
              <a:ext uri="{FF2B5EF4-FFF2-40B4-BE49-F238E27FC236}">
                <a16:creationId xmlns:a16="http://schemas.microsoft.com/office/drawing/2014/main" id="{E3E65530-4438-42E3-B410-F6A343BB606C}"/>
              </a:ext>
            </a:extLst>
          </p:cNvPr>
          <p:cNvSpPr/>
          <p:nvPr/>
        </p:nvSpPr>
        <p:spPr>
          <a:xfrm>
            <a:off x="4620818" y="5634642"/>
            <a:ext cx="3359586" cy="276999"/>
          </a:xfrm>
          <a:prstGeom prst="rect">
            <a:avLst/>
          </a:prstGeom>
        </p:spPr>
        <p:txBody>
          <a:bodyPr wrap="square" lIns="0" tIns="0" rIns="0" bIns="0">
            <a:spAutoFit/>
          </a:bodyPr>
          <a:lstStyle/>
          <a:p>
            <a:r>
              <a:rPr lang="en-GB" dirty="0"/>
              <a:t>Adam and Eve ate from the tree!</a:t>
            </a:r>
          </a:p>
        </p:txBody>
      </p:sp>
      <p:pic>
        <p:nvPicPr>
          <p:cNvPr id="16" name="Picture 15">
            <a:extLst>
              <a:ext uri="{FF2B5EF4-FFF2-40B4-BE49-F238E27FC236}">
                <a16:creationId xmlns:a16="http://schemas.microsoft.com/office/drawing/2014/main" id="{A1750C78-A46A-4AC5-821B-16F3A20646A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48676" y="1323350"/>
            <a:ext cx="3524221" cy="4806542"/>
          </a:xfrm>
          <a:prstGeom prst="roundRect">
            <a:avLst>
              <a:gd name="adj" fmla="val 4994"/>
            </a:avLst>
          </a:prstGeom>
        </p:spPr>
      </p:pic>
      <p:pic>
        <p:nvPicPr>
          <p:cNvPr id="17" name="Picture 16">
            <a:extLst>
              <a:ext uri="{FF2B5EF4-FFF2-40B4-BE49-F238E27FC236}">
                <a16:creationId xmlns:a16="http://schemas.microsoft.com/office/drawing/2014/main" id="{43F77AA8-0923-483A-8895-AD69DE14A4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2003" y="2459119"/>
            <a:ext cx="3014883" cy="3429056"/>
          </a:xfrm>
          <a:prstGeom prst="rect">
            <a:avLst/>
          </a:prstGeom>
        </p:spPr>
      </p:pic>
      <p:pic>
        <p:nvPicPr>
          <p:cNvPr id="18" name="Picture 17">
            <a:extLst>
              <a:ext uri="{FF2B5EF4-FFF2-40B4-BE49-F238E27FC236}">
                <a16:creationId xmlns:a16="http://schemas.microsoft.com/office/drawing/2014/main" id="{F8C0FACB-65DB-4C41-BD08-03F684C481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01520" y="3636884"/>
            <a:ext cx="1370218" cy="2274757"/>
          </a:xfrm>
          <a:prstGeom prst="rect">
            <a:avLst/>
          </a:prstGeom>
        </p:spPr>
      </p:pic>
      <p:pic>
        <p:nvPicPr>
          <p:cNvPr id="19" name="Picture 18">
            <a:extLst>
              <a:ext uri="{FF2B5EF4-FFF2-40B4-BE49-F238E27FC236}">
                <a16:creationId xmlns:a16="http://schemas.microsoft.com/office/drawing/2014/main" id="{79450FFE-5DDF-43CD-8C62-93CCB5534A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08193" y="3608218"/>
            <a:ext cx="1370218" cy="2274757"/>
          </a:xfrm>
          <a:prstGeom prst="rect">
            <a:avLst/>
          </a:prstGeom>
        </p:spPr>
      </p:pic>
      <p:sp>
        <p:nvSpPr>
          <p:cNvPr id="20" name="Title 1">
            <a:extLst>
              <a:ext uri="{FF2B5EF4-FFF2-40B4-BE49-F238E27FC236}">
                <a16:creationId xmlns:a16="http://schemas.microsoft.com/office/drawing/2014/main" id="{7837BDD2-3332-4A8F-9EC9-A586977F1927}"/>
              </a:ext>
            </a:extLst>
          </p:cNvPr>
          <p:cNvSpPr txBox="1">
            <a:spLocks/>
          </p:cNvSpPr>
          <p:nvPr/>
        </p:nvSpPr>
        <p:spPr>
          <a:xfrm>
            <a:off x="1846458" y="4277109"/>
            <a:ext cx="1480342"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400" dirty="0">
                <a:solidFill>
                  <a:srgbClr val="5E9B72"/>
                </a:solidFill>
              </a:rPr>
              <a:t>Adam</a:t>
            </a:r>
          </a:p>
        </p:txBody>
      </p:sp>
      <p:sp>
        <p:nvSpPr>
          <p:cNvPr id="21" name="Title 1">
            <a:extLst>
              <a:ext uri="{FF2B5EF4-FFF2-40B4-BE49-F238E27FC236}">
                <a16:creationId xmlns:a16="http://schemas.microsoft.com/office/drawing/2014/main" id="{25EEC95A-7756-4DB7-A995-F28AF9A4BAE8}"/>
              </a:ext>
            </a:extLst>
          </p:cNvPr>
          <p:cNvSpPr txBox="1">
            <a:spLocks/>
          </p:cNvSpPr>
          <p:nvPr/>
        </p:nvSpPr>
        <p:spPr>
          <a:xfrm>
            <a:off x="2953131" y="4277109"/>
            <a:ext cx="1480342"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2400" dirty="0">
                <a:solidFill>
                  <a:srgbClr val="5E9B72"/>
                </a:solidFill>
              </a:rPr>
              <a:t>Eve</a:t>
            </a:r>
          </a:p>
        </p:txBody>
      </p:sp>
      <p:pic>
        <p:nvPicPr>
          <p:cNvPr id="22" name="Picture 21">
            <a:extLst>
              <a:ext uri="{FF2B5EF4-FFF2-40B4-BE49-F238E27FC236}">
                <a16:creationId xmlns:a16="http://schemas.microsoft.com/office/drawing/2014/main" id="{9B0DC354-2BF5-4413-B077-C5DCE37FA3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2167870" y="1197883"/>
            <a:ext cx="1595689" cy="2522472"/>
          </a:xfrm>
          <a:prstGeom prst="rect">
            <a:avLst/>
          </a:prstGeom>
        </p:spPr>
      </p:pic>
      <p:sp>
        <p:nvSpPr>
          <p:cNvPr id="23" name="Title 1">
            <a:extLst>
              <a:ext uri="{FF2B5EF4-FFF2-40B4-BE49-F238E27FC236}">
                <a16:creationId xmlns:a16="http://schemas.microsoft.com/office/drawing/2014/main" id="{6780F3C6-04E1-4415-B55D-3ACC6D8A7310}"/>
              </a:ext>
            </a:extLst>
          </p:cNvPr>
          <p:cNvSpPr txBox="1">
            <a:spLocks/>
          </p:cNvSpPr>
          <p:nvPr/>
        </p:nvSpPr>
        <p:spPr>
          <a:xfrm>
            <a:off x="1941561" y="1728561"/>
            <a:ext cx="2048306"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dirty="0">
                <a:solidFill>
                  <a:srgbClr val="4F8160"/>
                </a:solidFill>
              </a:rPr>
              <a:t>Jinn</a:t>
            </a:r>
            <a:endParaRPr lang="en-GB" sz="3600" dirty="0">
              <a:solidFill>
                <a:srgbClr val="4F8160"/>
              </a:solidFill>
            </a:endParaRPr>
          </a:p>
        </p:txBody>
      </p:sp>
    </p:spTree>
    <p:extLst>
      <p:ext uri="{BB962C8B-B14F-4D97-AF65-F5344CB8AC3E}">
        <p14:creationId xmlns:p14="http://schemas.microsoft.com/office/powerpoint/2010/main" val="223259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1000" fill="hold"/>
                                        <p:tgtEl>
                                          <p:spTgt spid="13"/>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anim calcmode="lin" valueType="num">
                                      <p:cBhvr>
                                        <p:cTn id="64" dur="1000" fill="hold"/>
                                        <p:tgtEl>
                                          <p:spTgt spid="14"/>
                                        </p:tgtEl>
                                        <p:attrNameLst>
                                          <p:attrName>ppt_x</p:attrName>
                                        </p:attrNameLst>
                                      </p:cBhvr>
                                      <p:tavLst>
                                        <p:tav tm="0">
                                          <p:val>
                                            <p:strVal val="#ppt_x"/>
                                          </p:val>
                                        </p:tav>
                                        <p:tav tm="100000">
                                          <p:val>
                                            <p:strVal val="#ppt_x"/>
                                          </p:val>
                                        </p:tav>
                                      </p:tavLst>
                                    </p:anim>
                                    <p:anim calcmode="lin" valueType="num">
                                      <p:cBhvr>
                                        <p:cTn id="65" dur="1000" fill="hold"/>
                                        <p:tgtEl>
                                          <p:spTgt spid="14"/>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8" grpId="0" animBg="1"/>
      <p:bldP spid="9" grpId="0"/>
      <p:bldP spid="10" grpId="0" animBg="1"/>
      <p:bldP spid="11" grpId="0" animBg="1"/>
      <p:bldP spid="12" grpId="0"/>
      <p:bldP spid="13" grpId="0" animBg="1"/>
      <p:bldP spid="14" grpId="0" animBg="1"/>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4B80FD0-14B8-4F0C-8B9D-CB88B06447E7}"/>
              </a:ext>
            </a:extLst>
          </p:cNvPr>
          <p:cNvSpPr txBox="1">
            <a:spLocks/>
          </p:cNvSpPr>
          <p:nvPr/>
        </p:nvSpPr>
        <p:spPr>
          <a:xfrm>
            <a:off x="620785" y="478895"/>
            <a:ext cx="7902430"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600" dirty="0">
                <a:solidFill>
                  <a:srgbClr val="3E4987"/>
                </a:solidFill>
              </a:rPr>
              <a:t>Forgiveness </a:t>
            </a:r>
          </a:p>
        </p:txBody>
      </p:sp>
      <p:sp>
        <p:nvSpPr>
          <p:cNvPr id="7" name="Rectangle: Rounded Corners 6">
            <a:extLst>
              <a:ext uri="{FF2B5EF4-FFF2-40B4-BE49-F238E27FC236}">
                <a16:creationId xmlns:a16="http://schemas.microsoft.com/office/drawing/2014/main" id="{59B5E901-18E3-47D4-9F1D-0C314816B3CC}"/>
              </a:ext>
            </a:extLst>
          </p:cNvPr>
          <p:cNvSpPr/>
          <p:nvPr/>
        </p:nvSpPr>
        <p:spPr>
          <a:xfrm>
            <a:off x="836923" y="1415645"/>
            <a:ext cx="7393003" cy="744850"/>
          </a:xfrm>
          <a:prstGeom prst="roundRect">
            <a:avLst/>
          </a:prstGeom>
          <a:solidFill>
            <a:srgbClr val="939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8" name="Rectangle: Rounded Corners 7">
            <a:extLst>
              <a:ext uri="{FF2B5EF4-FFF2-40B4-BE49-F238E27FC236}">
                <a16:creationId xmlns:a16="http://schemas.microsoft.com/office/drawing/2014/main" id="{618C632B-BB1C-4FA3-8E51-CB886DEB5102}"/>
              </a:ext>
            </a:extLst>
          </p:cNvPr>
          <p:cNvSpPr/>
          <p:nvPr/>
        </p:nvSpPr>
        <p:spPr>
          <a:xfrm>
            <a:off x="753033" y="1308848"/>
            <a:ext cx="7393003" cy="744850"/>
          </a:xfrm>
          <a:prstGeom prst="roundRect">
            <a:avLst/>
          </a:prstGeom>
          <a:solidFill>
            <a:schemeClr val="bg1"/>
          </a:solidFill>
          <a:ln>
            <a:solidFill>
              <a:srgbClr val="939F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9" name="Rectangle 8">
            <a:extLst>
              <a:ext uri="{FF2B5EF4-FFF2-40B4-BE49-F238E27FC236}">
                <a16:creationId xmlns:a16="http://schemas.microsoft.com/office/drawing/2014/main" id="{14E40E8D-B6C3-45F0-8C8D-3E234AF0A3C3}"/>
              </a:ext>
            </a:extLst>
          </p:cNvPr>
          <p:cNvSpPr/>
          <p:nvPr/>
        </p:nvSpPr>
        <p:spPr>
          <a:xfrm>
            <a:off x="976302" y="1407361"/>
            <a:ext cx="7079759" cy="553998"/>
          </a:xfrm>
          <a:prstGeom prst="rect">
            <a:avLst/>
          </a:prstGeom>
        </p:spPr>
        <p:txBody>
          <a:bodyPr wrap="square" lIns="0" tIns="0" rIns="0" bIns="0">
            <a:spAutoFit/>
          </a:bodyPr>
          <a:lstStyle/>
          <a:p>
            <a:r>
              <a:rPr lang="en-GB" dirty="0"/>
              <a:t>Adam and Eve knew that what they did was wrong and they felt sorry for this mistake.</a:t>
            </a:r>
          </a:p>
        </p:txBody>
      </p:sp>
      <p:sp>
        <p:nvSpPr>
          <p:cNvPr id="10" name="Rectangle: Rounded Corners 9">
            <a:extLst>
              <a:ext uri="{FF2B5EF4-FFF2-40B4-BE49-F238E27FC236}">
                <a16:creationId xmlns:a16="http://schemas.microsoft.com/office/drawing/2014/main" id="{A7874AD8-B3B4-46A1-9F39-D6618DB6132A}"/>
              </a:ext>
            </a:extLst>
          </p:cNvPr>
          <p:cNvSpPr/>
          <p:nvPr/>
        </p:nvSpPr>
        <p:spPr>
          <a:xfrm>
            <a:off x="854853" y="2431529"/>
            <a:ext cx="6137617" cy="2233546"/>
          </a:xfrm>
          <a:prstGeom prst="roundRect">
            <a:avLst>
              <a:gd name="adj" fmla="val 8254"/>
            </a:avLst>
          </a:prstGeom>
          <a:solidFill>
            <a:srgbClr val="7AA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1" name="Rectangle: Rounded Corners 10">
            <a:extLst>
              <a:ext uri="{FF2B5EF4-FFF2-40B4-BE49-F238E27FC236}">
                <a16:creationId xmlns:a16="http://schemas.microsoft.com/office/drawing/2014/main" id="{22BC825D-F626-4368-9466-D09FB17509DB}"/>
              </a:ext>
            </a:extLst>
          </p:cNvPr>
          <p:cNvSpPr/>
          <p:nvPr/>
        </p:nvSpPr>
        <p:spPr>
          <a:xfrm>
            <a:off x="753033" y="2324732"/>
            <a:ext cx="6137617" cy="2233546"/>
          </a:xfrm>
          <a:prstGeom prst="roundRect">
            <a:avLst>
              <a:gd name="adj" fmla="val 6133"/>
            </a:avLst>
          </a:prstGeom>
          <a:solidFill>
            <a:schemeClr val="bg1"/>
          </a:solidFill>
          <a:ln>
            <a:solidFill>
              <a:srgbClr val="7AAE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2" name="Rectangle 11">
            <a:extLst>
              <a:ext uri="{FF2B5EF4-FFF2-40B4-BE49-F238E27FC236}">
                <a16:creationId xmlns:a16="http://schemas.microsoft.com/office/drawing/2014/main" id="{70E91880-4962-495D-A947-6C143DE88ED0}"/>
              </a:ext>
            </a:extLst>
          </p:cNvPr>
          <p:cNvSpPr/>
          <p:nvPr/>
        </p:nvSpPr>
        <p:spPr>
          <a:xfrm>
            <a:off x="976302" y="2465606"/>
            <a:ext cx="3589940" cy="1938992"/>
          </a:xfrm>
          <a:prstGeom prst="rect">
            <a:avLst/>
          </a:prstGeom>
        </p:spPr>
        <p:txBody>
          <a:bodyPr wrap="square" lIns="0" tIns="0" rIns="0" bIns="0">
            <a:spAutoFit/>
          </a:bodyPr>
          <a:lstStyle/>
          <a:p>
            <a:r>
              <a:rPr lang="en-GB" dirty="0"/>
              <a:t>Allah is the All-Forgiving and the Most Merciful. He forgave them for this mistake and told them that they would have to live on Earth. However, they would return to paradise after they died. This is what will happen to all of us.</a:t>
            </a:r>
          </a:p>
        </p:txBody>
      </p:sp>
      <p:sp>
        <p:nvSpPr>
          <p:cNvPr id="13" name="Rectangle: Rounded Corners 12">
            <a:extLst>
              <a:ext uri="{FF2B5EF4-FFF2-40B4-BE49-F238E27FC236}">
                <a16:creationId xmlns:a16="http://schemas.microsoft.com/office/drawing/2014/main" id="{7C6B146E-15F7-4FB1-B00C-D1F9FADBD458}"/>
              </a:ext>
            </a:extLst>
          </p:cNvPr>
          <p:cNvSpPr/>
          <p:nvPr/>
        </p:nvSpPr>
        <p:spPr>
          <a:xfrm>
            <a:off x="836923" y="4936109"/>
            <a:ext cx="7393003" cy="1182614"/>
          </a:xfrm>
          <a:prstGeom prst="roundRect">
            <a:avLst/>
          </a:prstGeom>
          <a:solidFill>
            <a:srgbClr val="939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4" name="Rectangle: Rounded Corners 13">
            <a:extLst>
              <a:ext uri="{FF2B5EF4-FFF2-40B4-BE49-F238E27FC236}">
                <a16:creationId xmlns:a16="http://schemas.microsoft.com/office/drawing/2014/main" id="{D6B74F53-1383-4FD3-BC75-79AADB155BDF}"/>
              </a:ext>
            </a:extLst>
          </p:cNvPr>
          <p:cNvSpPr/>
          <p:nvPr/>
        </p:nvSpPr>
        <p:spPr>
          <a:xfrm>
            <a:off x="753033" y="4829312"/>
            <a:ext cx="7393003" cy="1182614"/>
          </a:xfrm>
          <a:prstGeom prst="roundRect">
            <a:avLst/>
          </a:prstGeom>
          <a:solidFill>
            <a:schemeClr val="bg1"/>
          </a:solidFill>
          <a:ln>
            <a:solidFill>
              <a:srgbClr val="939F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5" name="Rectangle 14">
            <a:extLst>
              <a:ext uri="{FF2B5EF4-FFF2-40B4-BE49-F238E27FC236}">
                <a16:creationId xmlns:a16="http://schemas.microsoft.com/office/drawing/2014/main" id="{7A3D35F7-5ED0-4ACC-8598-86655EAD1282}"/>
              </a:ext>
            </a:extLst>
          </p:cNvPr>
          <p:cNvSpPr/>
          <p:nvPr/>
        </p:nvSpPr>
        <p:spPr>
          <a:xfrm>
            <a:off x="994628" y="5005120"/>
            <a:ext cx="4508264" cy="830997"/>
          </a:xfrm>
          <a:prstGeom prst="rect">
            <a:avLst/>
          </a:prstGeom>
        </p:spPr>
        <p:txBody>
          <a:bodyPr wrap="square" lIns="0" tIns="0" rIns="0" bIns="0">
            <a:spAutoFit/>
          </a:bodyPr>
          <a:lstStyle/>
          <a:p>
            <a:r>
              <a:rPr lang="en-GB" dirty="0"/>
              <a:t>On Earth, Allah told Adam that he was a Prophet. He should teach people about Allah and this would be Adam’s job on Earth.</a:t>
            </a:r>
          </a:p>
        </p:txBody>
      </p:sp>
      <p:pic>
        <p:nvPicPr>
          <p:cNvPr id="6" name="Picture 5">
            <a:extLst>
              <a:ext uri="{FF2B5EF4-FFF2-40B4-BE49-F238E27FC236}">
                <a16:creationId xmlns:a16="http://schemas.microsoft.com/office/drawing/2014/main" id="{60BD2BB8-43CD-4A33-88CD-3DADCA5EECE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96728" y="2267292"/>
            <a:ext cx="3402132" cy="3397827"/>
          </a:xfrm>
          <a:prstGeom prst="rect">
            <a:avLst/>
          </a:prstGeom>
        </p:spPr>
      </p:pic>
    </p:spTree>
    <p:extLst>
      <p:ext uri="{BB962C8B-B14F-4D97-AF65-F5344CB8AC3E}">
        <p14:creationId xmlns:p14="http://schemas.microsoft.com/office/powerpoint/2010/main" val="36177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ppt_x</p:attrName>
                                        </p:attrNameLst>
                                      </p:cBhvr>
                                      <p:tavLst>
                                        <p:tav tm="0">
                                          <p:val>
                                            <p:strVal val="#ppt_x"/>
                                          </p:val>
                                        </p:tav>
                                        <p:tav tm="100000">
                                          <p:val>
                                            <p:strVal val="#ppt_x"/>
                                          </p:val>
                                        </p:tav>
                                      </p:tavLst>
                                    </p:anim>
                                    <p:anim calcmode="lin" valueType="num">
                                      <p:cBhvr>
                                        <p:cTn id="5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animBg="1"/>
      <p:bldP spid="11" grpId="0" animBg="1"/>
      <p:bldP spid="12" grpId="0"/>
      <p:bldP spid="13" grpId="0" animBg="1"/>
      <p:bldP spid="14" grpId="0" animBg="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a:extLst>
              <a:ext uri="{FF2B5EF4-FFF2-40B4-BE49-F238E27FC236}">
                <a16:creationId xmlns:a16="http://schemas.microsoft.com/office/drawing/2014/main" id="{7D966686-8ED3-4953-A040-879C6C797C95}"/>
              </a:ext>
            </a:extLst>
          </p:cNvPr>
          <p:cNvSpPr>
            <a:spLocks noGrp="1"/>
          </p:cNvSpPr>
          <p:nvPr>
            <p:ph type="title"/>
          </p:nvPr>
        </p:nvSpPr>
        <p:spPr>
          <a:xfrm>
            <a:off x="457200" y="479425"/>
            <a:ext cx="8220075" cy="993775"/>
          </a:xfrm>
        </p:spPr>
        <p:txBody>
          <a:bodyPr/>
          <a:lstStyle/>
          <a:p>
            <a:pPr eaLnBrk="1" hangingPunct="1"/>
            <a:r>
              <a:rPr lang="en-GB" altLang="en-US" sz="3200">
                <a:solidFill>
                  <a:schemeClr val="accent2"/>
                </a:solidFill>
              </a:rPr>
              <a:t>What is the Qur’an?</a:t>
            </a:r>
          </a:p>
        </p:txBody>
      </p:sp>
      <p:sp>
        <p:nvSpPr>
          <p:cNvPr id="9219" name="Rectangle 4">
            <a:extLst>
              <a:ext uri="{FF2B5EF4-FFF2-40B4-BE49-F238E27FC236}">
                <a16:creationId xmlns:a16="http://schemas.microsoft.com/office/drawing/2014/main" id="{D894C49D-6FDC-4901-8F32-1D15569FFEC6}"/>
              </a:ext>
            </a:extLst>
          </p:cNvPr>
          <p:cNvSpPr>
            <a:spLocks noChangeArrowheads="1"/>
          </p:cNvSpPr>
          <p:nvPr/>
        </p:nvSpPr>
        <p:spPr bwMode="auto">
          <a:xfrm>
            <a:off x="755650" y="1377950"/>
            <a:ext cx="7632700" cy="2085975"/>
          </a:xfrm>
          <a:prstGeom prst="rect">
            <a:avLst/>
          </a:prstGeom>
          <a:noFill/>
          <a:ln>
            <a:noFill/>
          </a:ln>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defRPr/>
            </a:pPr>
            <a:r>
              <a:rPr lang="en-GB" altLang="en-US" dirty="0">
                <a:solidFill>
                  <a:schemeClr val="tx1"/>
                </a:solidFill>
              </a:rPr>
              <a:t>The Qur’an is the Islamic Holy book.</a:t>
            </a:r>
          </a:p>
          <a:p>
            <a:pPr eaLnBrk="1" hangingPunct="1">
              <a:lnSpc>
                <a:spcPct val="100000"/>
              </a:lnSpc>
              <a:spcBef>
                <a:spcPct val="0"/>
              </a:spcBef>
              <a:buFontTx/>
              <a:buNone/>
              <a:defRPr/>
            </a:pPr>
            <a:endParaRPr lang="en-GB" altLang="en-US" dirty="0">
              <a:solidFill>
                <a:schemeClr val="tx1"/>
              </a:solidFill>
            </a:endParaRPr>
          </a:p>
          <a:p>
            <a:pPr eaLnBrk="1" hangingPunct="1">
              <a:lnSpc>
                <a:spcPct val="100000"/>
              </a:lnSpc>
              <a:spcBef>
                <a:spcPct val="0"/>
              </a:spcBef>
              <a:buFontTx/>
              <a:buNone/>
              <a:defRPr/>
            </a:pPr>
            <a:r>
              <a:rPr lang="en-GB" altLang="en-US" dirty="0">
                <a:solidFill>
                  <a:schemeClr val="tx1"/>
                </a:solidFill>
              </a:rPr>
              <a:t>Muslims believe it is the direct word of Allah. </a:t>
            </a:r>
            <a:r>
              <a:rPr lang="en-GB" altLang="en-US" dirty="0"/>
              <a:t>Allah is the Arabic word</a:t>
            </a:r>
            <a:br>
              <a:rPr lang="en-GB" altLang="en-US" dirty="0"/>
            </a:br>
            <a:r>
              <a:rPr lang="en-GB" altLang="en-US" dirty="0"/>
              <a:t>for God.</a:t>
            </a:r>
            <a:br>
              <a:rPr lang="en-GB" altLang="en-US" dirty="0"/>
            </a:br>
            <a:endParaRPr lang="en-GB" altLang="en-US" dirty="0">
              <a:solidFill>
                <a:schemeClr val="tx1"/>
              </a:solidFill>
            </a:endParaRPr>
          </a:p>
          <a:p>
            <a:pPr eaLnBrk="1" hangingPunct="1">
              <a:lnSpc>
                <a:spcPct val="100000"/>
              </a:lnSpc>
              <a:spcBef>
                <a:spcPct val="0"/>
              </a:spcBef>
              <a:buFontTx/>
              <a:buNone/>
              <a:defRPr/>
            </a:pPr>
            <a:r>
              <a:rPr lang="en-GB" altLang="en-US" dirty="0">
                <a:solidFill>
                  <a:schemeClr val="tx1"/>
                </a:solidFill>
              </a:rPr>
              <a:t>The word of God was revealed to the prophet Muhammed </a:t>
            </a:r>
            <a:r>
              <a:rPr lang="en-AU" dirty="0">
                <a:solidFill>
                  <a:srgbClr val="000000"/>
                </a:solidFill>
                <a:latin typeface="+mn-lt"/>
              </a:rPr>
              <a:t>(</a:t>
            </a:r>
            <a:r>
              <a:rPr lang="en-AU" dirty="0" err="1">
                <a:solidFill>
                  <a:srgbClr val="000000"/>
                </a:solidFill>
                <a:latin typeface="+mn-lt"/>
              </a:rPr>
              <a:t>pbuh</a:t>
            </a:r>
            <a:r>
              <a:rPr lang="en-AU" dirty="0">
                <a:solidFill>
                  <a:srgbClr val="000000"/>
                </a:solidFill>
                <a:latin typeface="+mn-lt"/>
              </a:rPr>
              <a:t>)</a:t>
            </a:r>
            <a:r>
              <a:rPr lang="en-GB" altLang="en-US" dirty="0">
                <a:solidFill>
                  <a:schemeClr val="tx1"/>
                </a:solidFill>
                <a:latin typeface="+mn-lt"/>
              </a:rPr>
              <a:t> </a:t>
            </a:r>
            <a:r>
              <a:rPr lang="en-GB" altLang="en-US" dirty="0">
                <a:solidFill>
                  <a:schemeClr val="tx1"/>
                </a:solidFill>
              </a:rPr>
              <a:t>through the angel Jibril (Gabriel).</a:t>
            </a:r>
          </a:p>
        </p:txBody>
      </p:sp>
      <p:sp>
        <p:nvSpPr>
          <p:cNvPr id="9220" name="Title 20">
            <a:extLst>
              <a:ext uri="{FF2B5EF4-FFF2-40B4-BE49-F238E27FC236}">
                <a16:creationId xmlns:a16="http://schemas.microsoft.com/office/drawing/2014/main" id="{C3D9000A-A75E-48FC-BA3E-C777B5490BCD}"/>
              </a:ext>
            </a:extLst>
          </p:cNvPr>
          <p:cNvSpPr>
            <a:spLocks/>
          </p:cNvSpPr>
          <p:nvPr/>
        </p:nvSpPr>
        <p:spPr bwMode="auto">
          <a:xfrm>
            <a:off x="457200" y="3368675"/>
            <a:ext cx="8220075"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anose="020B0604020202020204"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itchFamily="50" charset="0"/>
              </a:defRPr>
            </a:lvl9pPr>
          </a:lstStyle>
          <a:p>
            <a:pPr eaLnBrk="1" hangingPunct="1">
              <a:spcBef>
                <a:spcPct val="0"/>
              </a:spcBef>
              <a:buFontTx/>
              <a:buNone/>
            </a:pPr>
            <a:r>
              <a:rPr lang="en-GB" altLang="en-US" sz="3200" b="1">
                <a:solidFill>
                  <a:schemeClr val="accent2"/>
                </a:solidFill>
                <a:latin typeface="Twinkl SemiBold" pitchFamily="2" charset="0"/>
              </a:rPr>
              <a:t>What Does the Qur’an Do?</a:t>
            </a:r>
          </a:p>
        </p:txBody>
      </p:sp>
      <p:sp>
        <p:nvSpPr>
          <p:cNvPr id="9221" name="Rectangle 9">
            <a:extLst>
              <a:ext uri="{FF2B5EF4-FFF2-40B4-BE49-F238E27FC236}">
                <a16:creationId xmlns:a16="http://schemas.microsoft.com/office/drawing/2014/main" id="{1347F27D-8071-4E26-9469-B057EFAF7F4A}"/>
              </a:ext>
            </a:extLst>
          </p:cNvPr>
          <p:cNvSpPr>
            <a:spLocks noChangeArrowheads="1"/>
          </p:cNvSpPr>
          <p:nvPr/>
        </p:nvSpPr>
        <p:spPr bwMode="auto">
          <a:xfrm>
            <a:off x="755650" y="4310063"/>
            <a:ext cx="7632700" cy="2084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rPr>
              <a:t>The Qur’an teaches Muslims how to worship God.</a:t>
            </a: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r>
              <a:rPr lang="en-GB" altLang="en-US" dirty="0">
                <a:solidFill>
                  <a:schemeClr val="tx1"/>
                </a:solidFill>
              </a:rPr>
              <a:t>It teaches Muslims how to live good lives.</a:t>
            </a: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r>
              <a:rPr lang="en-GB" altLang="en-US" dirty="0">
                <a:solidFill>
                  <a:schemeClr val="tx1"/>
                </a:solidFill>
              </a:rPr>
              <a:t>It teaches Muslims how to treat other people.</a:t>
            </a: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r>
              <a:rPr lang="en-GB" altLang="en-US" dirty="0">
                <a:solidFill>
                  <a:schemeClr val="tx1"/>
                </a:solidFill>
              </a:rPr>
              <a:t>It does this through stories just like the bible.</a:t>
            </a:r>
          </a:p>
        </p:txBody>
      </p:sp>
      <p:pic>
        <p:nvPicPr>
          <p:cNvPr id="9222" name="Picture 1">
            <a:extLst>
              <a:ext uri="{FF2B5EF4-FFF2-40B4-BE49-F238E27FC236}">
                <a16:creationId xmlns:a16="http://schemas.microsoft.com/office/drawing/2014/main" id="{A24F6D0F-9691-4FF8-A887-A4042B0BF8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26150" y="4222750"/>
            <a:ext cx="2362200"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A47DF8-932C-4733-B56B-E369F7BCAA2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0432" y="1263942"/>
            <a:ext cx="3395404" cy="3660408"/>
          </a:xfrm>
          <a:prstGeom prst="ellipse">
            <a:avLst/>
          </a:prstGeom>
        </p:spPr>
      </p:pic>
      <p:sp>
        <p:nvSpPr>
          <p:cNvPr id="3" name="Title 1">
            <a:extLst>
              <a:ext uri="{FF2B5EF4-FFF2-40B4-BE49-F238E27FC236}">
                <a16:creationId xmlns:a16="http://schemas.microsoft.com/office/drawing/2014/main" id="{5DDD7233-C540-4D61-A6F1-D9B96DA44C32}"/>
              </a:ext>
            </a:extLst>
          </p:cNvPr>
          <p:cNvSpPr txBox="1">
            <a:spLocks/>
          </p:cNvSpPr>
          <p:nvPr/>
        </p:nvSpPr>
        <p:spPr>
          <a:xfrm>
            <a:off x="620785" y="478895"/>
            <a:ext cx="7902430"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600" dirty="0">
                <a:solidFill>
                  <a:srgbClr val="3E4987"/>
                </a:solidFill>
              </a:rPr>
              <a:t>The End </a:t>
            </a:r>
          </a:p>
        </p:txBody>
      </p:sp>
      <p:pic>
        <p:nvPicPr>
          <p:cNvPr id="5" name="Picture 4">
            <a:extLst>
              <a:ext uri="{FF2B5EF4-FFF2-40B4-BE49-F238E27FC236}">
                <a16:creationId xmlns:a16="http://schemas.microsoft.com/office/drawing/2014/main" id="{3E1ACB57-8633-41E5-BEEB-C062750BE4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5725" y="2482967"/>
            <a:ext cx="3244818" cy="3550024"/>
          </a:xfrm>
          <a:prstGeom prst="rect">
            <a:avLst/>
          </a:prstGeom>
        </p:spPr>
      </p:pic>
      <p:sp>
        <p:nvSpPr>
          <p:cNvPr id="8" name="Rectangle: Rounded Corners 7">
            <a:extLst>
              <a:ext uri="{FF2B5EF4-FFF2-40B4-BE49-F238E27FC236}">
                <a16:creationId xmlns:a16="http://schemas.microsoft.com/office/drawing/2014/main" id="{F3620B80-BC75-48A6-BD16-D2A6904386D6}"/>
              </a:ext>
            </a:extLst>
          </p:cNvPr>
          <p:cNvSpPr/>
          <p:nvPr/>
        </p:nvSpPr>
        <p:spPr>
          <a:xfrm>
            <a:off x="4381357" y="1397715"/>
            <a:ext cx="4079105" cy="1418305"/>
          </a:xfrm>
          <a:prstGeom prst="roundRect">
            <a:avLst/>
          </a:prstGeom>
          <a:solidFill>
            <a:srgbClr val="939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9" name="Rectangle: Rounded Corners 8">
            <a:extLst>
              <a:ext uri="{FF2B5EF4-FFF2-40B4-BE49-F238E27FC236}">
                <a16:creationId xmlns:a16="http://schemas.microsoft.com/office/drawing/2014/main" id="{3ED0CE56-96ED-47D4-9199-D6A34BAB2C46}"/>
              </a:ext>
            </a:extLst>
          </p:cNvPr>
          <p:cNvSpPr/>
          <p:nvPr/>
        </p:nvSpPr>
        <p:spPr>
          <a:xfrm>
            <a:off x="4297467" y="1290918"/>
            <a:ext cx="4079105" cy="1418305"/>
          </a:xfrm>
          <a:prstGeom prst="roundRect">
            <a:avLst/>
          </a:prstGeom>
          <a:solidFill>
            <a:schemeClr val="bg1"/>
          </a:solidFill>
          <a:ln>
            <a:solidFill>
              <a:srgbClr val="939F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0" name="Rectangle 9">
            <a:extLst>
              <a:ext uri="{FF2B5EF4-FFF2-40B4-BE49-F238E27FC236}">
                <a16:creationId xmlns:a16="http://schemas.microsoft.com/office/drawing/2014/main" id="{732A5019-4062-425C-BACD-7A05516C2473}"/>
              </a:ext>
            </a:extLst>
          </p:cNvPr>
          <p:cNvSpPr/>
          <p:nvPr/>
        </p:nvSpPr>
        <p:spPr>
          <a:xfrm>
            <a:off x="4505242" y="1431022"/>
            <a:ext cx="3718233" cy="1384995"/>
          </a:xfrm>
          <a:prstGeom prst="rect">
            <a:avLst/>
          </a:prstGeom>
        </p:spPr>
        <p:txBody>
          <a:bodyPr wrap="square" lIns="0" tIns="0" rIns="0" bIns="0">
            <a:spAutoFit/>
          </a:bodyPr>
          <a:lstStyle/>
          <a:p>
            <a:r>
              <a:rPr lang="en-GB" dirty="0"/>
              <a:t>Adam and Eve had many children. </a:t>
            </a:r>
            <a:r>
              <a:rPr lang="en-GB" dirty="0" err="1"/>
              <a:t>Shaytan</a:t>
            </a:r>
            <a:r>
              <a:rPr lang="en-GB" dirty="0"/>
              <a:t> continued to try to trick them all as he did before with Adam and Eve, but he did not always win.</a:t>
            </a:r>
          </a:p>
          <a:p>
            <a:endParaRPr lang="en-GB" dirty="0"/>
          </a:p>
        </p:txBody>
      </p:sp>
      <p:sp>
        <p:nvSpPr>
          <p:cNvPr id="11" name="Rectangle: Rounded Corners 10">
            <a:extLst>
              <a:ext uri="{FF2B5EF4-FFF2-40B4-BE49-F238E27FC236}">
                <a16:creationId xmlns:a16="http://schemas.microsoft.com/office/drawing/2014/main" id="{B6EC80C4-50FA-47FB-8343-763965E545F4}"/>
              </a:ext>
            </a:extLst>
          </p:cNvPr>
          <p:cNvSpPr/>
          <p:nvPr/>
        </p:nvSpPr>
        <p:spPr>
          <a:xfrm>
            <a:off x="4381357" y="3102329"/>
            <a:ext cx="4079105" cy="1487814"/>
          </a:xfrm>
          <a:prstGeom prst="roundRect">
            <a:avLst/>
          </a:prstGeom>
          <a:solidFill>
            <a:srgbClr val="7AA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2" name="Rectangle: Rounded Corners 11">
            <a:extLst>
              <a:ext uri="{FF2B5EF4-FFF2-40B4-BE49-F238E27FC236}">
                <a16:creationId xmlns:a16="http://schemas.microsoft.com/office/drawing/2014/main" id="{652C7D22-E1B8-4581-961C-1C0E842C0792}"/>
              </a:ext>
            </a:extLst>
          </p:cNvPr>
          <p:cNvSpPr/>
          <p:nvPr/>
        </p:nvSpPr>
        <p:spPr>
          <a:xfrm>
            <a:off x="4297467" y="2995532"/>
            <a:ext cx="4079105" cy="1487814"/>
          </a:xfrm>
          <a:prstGeom prst="roundRect">
            <a:avLst/>
          </a:prstGeom>
          <a:solidFill>
            <a:schemeClr val="bg1"/>
          </a:solidFill>
          <a:ln>
            <a:solidFill>
              <a:srgbClr val="7AAE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4" name="Rectangle: Rounded Corners 13">
            <a:extLst>
              <a:ext uri="{FF2B5EF4-FFF2-40B4-BE49-F238E27FC236}">
                <a16:creationId xmlns:a16="http://schemas.microsoft.com/office/drawing/2014/main" id="{73A67C74-CE30-445B-8857-7A0AE8CE6D7A}"/>
              </a:ext>
            </a:extLst>
          </p:cNvPr>
          <p:cNvSpPr/>
          <p:nvPr/>
        </p:nvSpPr>
        <p:spPr>
          <a:xfrm>
            <a:off x="4381357" y="4905894"/>
            <a:ext cx="4079105" cy="1127097"/>
          </a:xfrm>
          <a:prstGeom prst="roundRect">
            <a:avLst/>
          </a:prstGeom>
          <a:solidFill>
            <a:srgbClr val="939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5" name="Rectangle: Rounded Corners 14">
            <a:extLst>
              <a:ext uri="{FF2B5EF4-FFF2-40B4-BE49-F238E27FC236}">
                <a16:creationId xmlns:a16="http://schemas.microsoft.com/office/drawing/2014/main" id="{7238B52D-4872-46AA-A2D7-268990698FC4}"/>
              </a:ext>
            </a:extLst>
          </p:cNvPr>
          <p:cNvSpPr/>
          <p:nvPr/>
        </p:nvSpPr>
        <p:spPr>
          <a:xfrm>
            <a:off x="4297467" y="4799097"/>
            <a:ext cx="4079105" cy="1127097"/>
          </a:xfrm>
          <a:prstGeom prst="roundRect">
            <a:avLst/>
          </a:prstGeom>
          <a:solidFill>
            <a:schemeClr val="bg1"/>
          </a:solidFill>
          <a:ln>
            <a:solidFill>
              <a:srgbClr val="939F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6" name="Rectangle 15">
            <a:extLst>
              <a:ext uri="{FF2B5EF4-FFF2-40B4-BE49-F238E27FC236}">
                <a16:creationId xmlns:a16="http://schemas.microsoft.com/office/drawing/2014/main" id="{3D375653-E291-490A-B3ED-B7BF38C2AE0A}"/>
              </a:ext>
            </a:extLst>
          </p:cNvPr>
          <p:cNvSpPr/>
          <p:nvPr/>
        </p:nvSpPr>
        <p:spPr>
          <a:xfrm>
            <a:off x="4512962" y="4951326"/>
            <a:ext cx="3718234" cy="830997"/>
          </a:xfrm>
          <a:prstGeom prst="rect">
            <a:avLst/>
          </a:prstGeom>
        </p:spPr>
        <p:txBody>
          <a:bodyPr wrap="square" lIns="0" tIns="0" rIns="0" bIns="0">
            <a:spAutoFit/>
          </a:bodyPr>
          <a:lstStyle/>
          <a:p>
            <a:r>
              <a:rPr lang="en-GB" dirty="0"/>
              <a:t>If they made a mistake, they should ask Allah for forgiveness. Allah loves to forgive. </a:t>
            </a:r>
          </a:p>
        </p:txBody>
      </p:sp>
      <p:sp>
        <p:nvSpPr>
          <p:cNvPr id="17" name="Rectangle 16">
            <a:extLst>
              <a:ext uri="{FF2B5EF4-FFF2-40B4-BE49-F238E27FC236}">
                <a16:creationId xmlns:a16="http://schemas.microsoft.com/office/drawing/2014/main" id="{C06A9DAA-ED57-424F-80E5-EB3F75237365}"/>
              </a:ext>
            </a:extLst>
          </p:cNvPr>
          <p:cNvSpPr/>
          <p:nvPr/>
        </p:nvSpPr>
        <p:spPr>
          <a:xfrm>
            <a:off x="4541102" y="3187217"/>
            <a:ext cx="3718233" cy="1384995"/>
          </a:xfrm>
          <a:prstGeom prst="rect">
            <a:avLst/>
          </a:prstGeom>
        </p:spPr>
        <p:txBody>
          <a:bodyPr wrap="square" lIns="0" tIns="0" rIns="0" bIns="0">
            <a:spAutoFit/>
          </a:bodyPr>
          <a:lstStyle/>
          <a:p>
            <a:r>
              <a:rPr lang="en-GB" dirty="0"/>
              <a:t>As Adam was the first Prophet, he always reminded his children to be aware of the </a:t>
            </a:r>
            <a:r>
              <a:rPr lang="en-GB" dirty="0" err="1"/>
              <a:t>Shaytan</a:t>
            </a:r>
            <a:r>
              <a:rPr lang="en-GB" dirty="0"/>
              <a:t> and to do their best to obey Allah.</a:t>
            </a:r>
          </a:p>
          <a:p>
            <a:endParaRPr lang="en-GB" dirty="0"/>
          </a:p>
        </p:txBody>
      </p:sp>
    </p:spTree>
    <p:extLst>
      <p:ext uri="{BB962C8B-B14F-4D97-AF65-F5344CB8AC3E}">
        <p14:creationId xmlns:p14="http://schemas.microsoft.com/office/powerpoint/2010/main" val="232015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animBg="1"/>
      <p:bldP spid="12" grpId="0" animBg="1"/>
      <p:bldP spid="14" grpId="0" animBg="1"/>
      <p:bldP spid="15" grpId="0" animBg="1"/>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BE1CE-331A-4706-8F09-F2813F8A2339}"/>
              </a:ext>
            </a:extLst>
          </p:cNvPr>
          <p:cNvSpPr>
            <a:spLocks noGrp="1"/>
          </p:cNvSpPr>
          <p:nvPr>
            <p:ph type="title"/>
          </p:nvPr>
        </p:nvSpPr>
        <p:spPr/>
        <p:txBody>
          <a:bodyPr/>
          <a:lstStyle/>
          <a:p>
            <a:r>
              <a:rPr lang="en-US" dirty="0"/>
              <a:t>Your Task</a:t>
            </a:r>
            <a:endParaRPr lang="en-GB" dirty="0"/>
          </a:p>
        </p:txBody>
      </p:sp>
      <p:pic>
        <p:nvPicPr>
          <p:cNvPr id="4" name="Picture 3">
            <a:extLst>
              <a:ext uri="{FF2B5EF4-FFF2-40B4-BE49-F238E27FC236}">
                <a16:creationId xmlns:a16="http://schemas.microsoft.com/office/drawing/2014/main" id="{7168FA35-C78C-49ED-9DF4-D6B6BB6FFEA3}"/>
              </a:ext>
            </a:extLst>
          </p:cNvPr>
          <p:cNvPicPr>
            <a:picLocks noChangeAspect="1"/>
          </p:cNvPicPr>
          <p:nvPr/>
        </p:nvPicPr>
        <p:blipFill rotWithShape="1">
          <a:blip r:embed="rId2"/>
          <a:srcRect l="34941" t="16797" r="35412" b="10837"/>
          <a:stretch/>
        </p:blipFill>
        <p:spPr>
          <a:xfrm>
            <a:off x="645458" y="1280160"/>
            <a:ext cx="3636085" cy="4992400"/>
          </a:xfrm>
          <a:prstGeom prst="rect">
            <a:avLst/>
          </a:prstGeom>
        </p:spPr>
      </p:pic>
      <p:sp>
        <p:nvSpPr>
          <p:cNvPr id="5" name="Rectangle 4">
            <a:extLst>
              <a:ext uri="{FF2B5EF4-FFF2-40B4-BE49-F238E27FC236}">
                <a16:creationId xmlns:a16="http://schemas.microsoft.com/office/drawing/2014/main" id="{32B6724E-270A-4BF3-9E03-307E0AE672EE}"/>
              </a:ext>
            </a:extLst>
          </p:cNvPr>
          <p:cNvSpPr/>
          <p:nvPr/>
        </p:nvSpPr>
        <p:spPr>
          <a:xfrm>
            <a:off x="4567235" y="1656889"/>
            <a:ext cx="3589940" cy="4062651"/>
          </a:xfrm>
          <a:prstGeom prst="rect">
            <a:avLst/>
          </a:prstGeom>
        </p:spPr>
        <p:txBody>
          <a:bodyPr wrap="square" lIns="0" tIns="0" rIns="0" bIns="0">
            <a:spAutoFit/>
          </a:bodyPr>
          <a:lstStyle/>
          <a:p>
            <a:pPr algn="ctr"/>
            <a:r>
              <a:rPr lang="en-GB" sz="2400" dirty="0"/>
              <a:t>Using the information that we have read in this PowerPoint, can you complete a fact file for the story of Prophet Muhammed. </a:t>
            </a:r>
          </a:p>
          <a:p>
            <a:pPr algn="ctr"/>
            <a:endParaRPr lang="en-GB" sz="2400" dirty="0"/>
          </a:p>
          <a:p>
            <a:pPr algn="ctr"/>
            <a:r>
              <a:rPr lang="en-GB" sz="2400" dirty="0"/>
              <a:t>You can use the flashcards to help you too. Remember capital letters for names!</a:t>
            </a:r>
          </a:p>
        </p:txBody>
      </p:sp>
    </p:spTree>
    <p:extLst>
      <p:ext uri="{BB962C8B-B14F-4D97-AF65-F5344CB8AC3E}">
        <p14:creationId xmlns:p14="http://schemas.microsoft.com/office/powerpoint/2010/main" val="252558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3E4987"/>
                </a:solidFill>
                <a:latin typeface="+mn-lt"/>
              </a:rPr>
              <a:t>Who Are the Prophets?</a:t>
            </a:r>
          </a:p>
        </p:txBody>
      </p:sp>
      <p:sp>
        <p:nvSpPr>
          <p:cNvPr id="2" name="Rectangle: Rounded Corners 1">
            <a:extLst>
              <a:ext uri="{FF2B5EF4-FFF2-40B4-BE49-F238E27FC236}">
                <a16:creationId xmlns:a16="http://schemas.microsoft.com/office/drawing/2014/main" id="{28F6292E-1CA4-4468-99C6-B211C863A1E1}"/>
              </a:ext>
            </a:extLst>
          </p:cNvPr>
          <p:cNvSpPr/>
          <p:nvPr/>
        </p:nvSpPr>
        <p:spPr>
          <a:xfrm>
            <a:off x="3674377" y="1579998"/>
            <a:ext cx="4681057" cy="1221925"/>
          </a:xfrm>
          <a:prstGeom prst="roundRect">
            <a:avLst/>
          </a:prstGeom>
          <a:solidFill>
            <a:srgbClr val="939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7" name="Rectangle: Rounded Corners 6">
            <a:extLst>
              <a:ext uri="{FF2B5EF4-FFF2-40B4-BE49-F238E27FC236}">
                <a16:creationId xmlns:a16="http://schemas.microsoft.com/office/drawing/2014/main" id="{CFBDB2A9-7B94-49E4-92F2-799D7B896DC7}"/>
              </a:ext>
            </a:extLst>
          </p:cNvPr>
          <p:cNvSpPr/>
          <p:nvPr/>
        </p:nvSpPr>
        <p:spPr>
          <a:xfrm>
            <a:off x="3590487" y="1473201"/>
            <a:ext cx="4681057" cy="1221925"/>
          </a:xfrm>
          <a:prstGeom prst="roundRect">
            <a:avLst/>
          </a:prstGeom>
          <a:solidFill>
            <a:schemeClr val="bg1"/>
          </a:solidFill>
          <a:ln>
            <a:solidFill>
              <a:srgbClr val="939F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5" name="Rectangle 4"/>
          <p:cNvSpPr/>
          <p:nvPr/>
        </p:nvSpPr>
        <p:spPr>
          <a:xfrm>
            <a:off x="3913806" y="1664489"/>
            <a:ext cx="4034417" cy="830997"/>
          </a:xfrm>
          <a:prstGeom prst="rect">
            <a:avLst/>
          </a:prstGeom>
        </p:spPr>
        <p:txBody>
          <a:bodyPr wrap="square" lIns="0" tIns="0" rIns="0" bIns="0">
            <a:spAutoFit/>
          </a:bodyPr>
          <a:lstStyle/>
          <a:p>
            <a:r>
              <a:rPr lang="en-GB" dirty="0"/>
              <a:t>Prophets are good people sent by Allah (Glory be to Him). They were very kind and had the best manners.</a:t>
            </a:r>
          </a:p>
        </p:txBody>
      </p:sp>
      <p:sp>
        <p:nvSpPr>
          <p:cNvPr id="11" name="Rectangle: Rounded Corners 10">
            <a:extLst>
              <a:ext uri="{FF2B5EF4-FFF2-40B4-BE49-F238E27FC236}">
                <a16:creationId xmlns:a16="http://schemas.microsoft.com/office/drawing/2014/main" id="{3C242685-067D-425A-BE9A-89A3B8EAFFCF}"/>
              </a:ext>
            </a:extLst>
          </p:cNvPr>
          <p:cNvSpPr/>
          <p:nvPr/>
        </p:nvSpPr>
        <p:spPr>
          <a:xfrm>
            <a:off x="3674377" y="3107295"/>
            <a:ext cx="4681057" cy="1163318"/>
          </a:xfrm>
          <a:prstGeom prst="roundRect">
            <a:avLst/>
          </a:prstGeom>
          <a:solidFill>
            <a:srgbClr val="7AA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2" name="Rectangle: Rounded Corners 11">
            <a:extLst>
              <a:ext uri="{FF2B5EF4-FFF2-40B4-BE49-F238E27FC236}">
                <a16:creationId xmlns:a16="http://schemas.microsoft.com/office/drawing/2014/main" id="{FDDBE288-C262-48EC-844D-ADDF5384ED07}"/>
              </a:ext>
            </a:extLst>
          </p:cNvPr>
          <p:cNvSpPr/>
          <p:nvPr/>
        </p:nvSpPr>
        <p:spPr>
          <a:xfrm>
            <a:off x="3590487" y="3000498"/>
            <a:ext cx="4681057" cy="1163318"/>
          </a:xfrm>
          <a:prstGeom prst="roundRect">
            <a:avLst/>
          </a:prstGeom>
          <a:solidFill>
            <a:schemeClr val="bg1"/>
          </a:solidFill>
          <a:ln>
            <a:solidFill>
              <a:srgbClr val="7AAE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3" name="Rectangle 12">
            <a:extLst>
              <a:ext uri="{FF2B5EF4-FFF2-40B4-BE49-F238E27FC236}">
                <a16:creationId xmlns:a16="http://schemas.microsoft.com/office/drawing/2014/main" id="{B3A37025-71F7-47E4-B811-407A50196629}"/>
              </a:ext>
            </a:extLst>
          </p:cNvPr>
          <p:cNvSpPr/>
          <p:nvPr/>
        </p:nvSpPr>
        <p:spPr>
          <a:xfrm>
            <a:off x="3959484" y="3305158"/>
            <a:ext cx="4034417" cy="553998"/>
          </a:xfrm>
          <a:prstGeom prst="rect">
            <a:avLst/>
          </a:prstGeom>
        </p:spPr>
        <p:txBody>
          <a:bodyPr wrap="square" lIns="0" tIns="0" rIns="0" bIns="0">
            <a:spAutoFit/>
          </a:bodyPr>
          <a:lstStyle/>
          <a:p>
            <a:r>
              <a:rPr lang="en-GB" dirty="0"/>
              <a:t>Allah sent many Prophets to teach people about Allah.</a:t>
            </a:r>
          </a:p>
        </p:txBody>
      </p:sp>
      <p:sp>
        <p:nvSpPr>
          <p:cNvPr id="14" name="Rectangle: Rounded Corners 13">
            <a:extLst>
              <a:ext uri="{FF2B5EF4-FFF2-40B4-BE49-F238E27FC236}">
                <a16:creationId xmlns:a16="http://schemas.microsoft.com/office/drawing/2014/main" id="{28DF6626-EE6A-4A35-A8A2-911E9EDC8FC6}"/>
              </a:ext>
            </a:extLst>
          </p:cNvPr>
          <p:cNvSpPr/>
          <p:nvPr/>
        </p:nvSpPr>
        <p:spPr>
          <a:xfrm>
            <a:off x="3674377" y="4575273"/>
            <a:ext cx="4681057" cy="1239124"/>
          </a:xfrm>
          <a:prstGeom prst="roundRect">
            <a:avLst/>
          </a:prstGeom>
          <a:solidFill>
            <a:srgbClr val="939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5" name="Rectangle: Rounded Corners 14">
            <a:extLst>
              <a:ext uri="{FF2B5EF4-FFF2-40B4-BE49-F238E27FC236}">
                <a16:creationId xmlns:a16="http://schemas.microsoft.com/office/drawing/2014/main" id="{E0E9AC1F-FC39-443E-8FD5-FFDF2B857774}"/>
              </a:ext>
            </a:extLst>
          </p:cNvPr>
          <p:cNvSpPr/>
          <p:nvPr/>
        </p:nvSpPr>
        <p:spPr>
          <a:xfrm>
            <a:off x="3590487" y="4468476"/>
            <a:ext cx="4681057" cy="1239124"/>
          </a:xfrm>
          <a:prstGeom prst="roundRect">
            <a:avLst/>
          </a:prstGeom>
          <a:solidFill>
            <a:schemeClr val="bg1"/>
          </a:solidFill>
          <a:ln>
            <a:solidFill>
              <a:srgbClr val="939F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6" name="Rectangle 15">
            <a:extLst>
              <a:ext uri="{FF2B5EF4-FFF2-40B4-BE49-F238E27FC236}">
                <a16:creationId xmlns:a16="http://schemas.microsoft.com/office/drawing/2014/main" id="{64147CC4-7992-4CA2-AC78-21564EAA41D5}"/>
              </a:ext>
            </a:extLst>
          </p:cNvPr>
          <p:cNvSpPr/>
          <p:nvPr/>
        </p:nvSpPr>
        <p:spPr>
          <a:xfrm>
            <a:off x="3873775" y="4796811"/>
            <a:ext cx="4181592" cy="553998"/>
          </a:xfrm>
          <a:prstGeom prst="rect">
            <a:avLst/>
          </a:prstGeom>
        </p:spPr>
        <p:txBody>
          <a:bodyPr wrap="square" lIns="0" tIns="0" rIns="0" bIns="0">
            <a:spAutoFit/>
          </a:bodyPr>
          <a:lstStyle/>
          <a:p>
            <a:r>
              <a:rPr lang="en-GB" dirty="0"/>
              <a:t>The Prophets told people to be good and to try their best not to do anything bad.</a:t>
            </a:r>
          </a:p>
        </p:txBody>
      </p:sp>
      <p:pic>
        <p:nvPicPr>
          <p:cNvPr id="20" name="Picture 19" descr="A picture containing column&#10;&#10;Description automatically generated">
            <a:extLst>
              <a:ext uri="{FF2B5EF4-FFF2-40B4-BE49-F238E27FC236}">
                <a16:creationId xmlns:a16="http://schemas.microsoft.com/office/drawing/2014/main" id="{054C5249-896A-442D-B189-C686298578C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72427" y="3305158"/>
            <a:ext cx="1105241" cy="2863863"/>
          </a:xfrm>
          <a:prstGeom prst="rect">
            <a:avLst/>
          </a:prstGeom>
        </p:spPr>
      </p:pic>
      <p:pic>
        <p:nvPicPr>
          <p:cNvPr id="22" name="Picture 21">
            <a:extLst>
              <a:ext uri="{FF2B5EF4-FFF2-40B4-BE49-F238E27FC236}">
                <a16:creationId xmlns:a16="http://schemas.microsoft.com/office/drawing/2014/main" id="{F9F83A11-5BA6-4964-A05B-97E8122752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0912" y="1325345"/>
            <a:ext cx="2869544" cy="1906899"/>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5" grpId="0"/>
      <p:bldP spid="11" grpId="0" animBg="1"/>
      <p:bldP spid="12" grpId="0" animBg="1"/>
      <p:bldP spid="13" grpId="0"/>
      <p:bldP spid="14" grpId="0" animBg="1"/>
      <p:bldP spid="15"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3E4987"/>
                </a:solidFill>
                <a:latin typeface="+mn-lt"/>
              </a:rPr>
              <a:t>Who Are the Prophets?</a:t>
            </a:r>
          </a:p>
        </p:txBody>
      </p:sp>
      <p:sp>
        <p:nvSpPr>
          <p:cNvPr id="2" name="Rectangle: Rounded Corners 1">
            <a:extLst>
              <a:ext uri="{FF2B5EF4-FFF2-40B4-BE49-F238E27FC236}">
                <a16:creationId xmlns:a16="http://schemas.microsoft.com/office/drawing/2014/main" id="{28F6292E-1CA4-4468-99C6-B211C863A1E1}"/>
              </a:ext>
            </a:extLst>
          </p:cNvPr>
          <p:cNvSpPr/>
          <p:nvPr/>
        </p:nvSpPr>
        <p:spPr>
          <a:xfrm>
            <a:off x="3674377" y="1512886"/>
            <a:ext cx="4681057" cy="1628688"/>
          </a:xfrm>
          <a:prstGeom prst="roundRect">
            <a:avLst/>
          </a:prstGeom>
          <a:solidFill>
            <a:srgbClr val="939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7" name="Rectangle: Rounded Corners 6">
            <a:extLst>
              <a:ext uri="{FF2B5EF4-FFF2-40B4-BE49-F238E27FC236}">
                <a16:creationId xmlns:a16="http://schemas.microsoft.com/office/drawing/2014/main" id="{CFBDB2A9-7B94-49E4-92F2-799D7B896DC7}"/>
              </a:ext>
            </a:extLst>
          </p:cNvPr>
          <p:cNvSpPr/>
          <p:nvPr/>
        </p:nvSpPr>
        <p:spPr>
          <a:xfrm>
            <a:off x="3590487" y="1406089"/>
            <a:ext cx="4681057" cy="1628688"/>
          </a:xfrm>
          <a:prstGeom prst="roundRect">
            <a:avLst/>
          </a:prstGeom>
          <a:solidFill>
            <a:schemeClr val="bg1"/>
          </a:solidFill>
          <a:ln>
            <a:solidFill>
              <a:srgbClr val="939F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5" name="Rectangle 4"/>
          <p:cNvSpPr/>
          <p:nvPr/>
        </p:nvSpPr>
        <p:spPr>
          <a:xfrm>
            <a:off x="3913806" y="1530265"/>
            <a:ext cx="4034417" cy="830997"/>
          </a:xfrm>
          <a:prstGeom prst="rect">
            <a:avLst/>
          </a:prstGeom>
        </p:spPr>
        <p:txBody>
          <a:bodyPr wrap="square" lIns="0" tIns="0" rIns="0" bIns="0">
            <a:spAutoFit/>
          </a:bodyPr>
          <a:lstStyle/>
          <a:p>
            <a:r>
              <a:rPr lang="en-GB" dirty="0"/>
              <a:t>Muslims believe in all the Prophets sent by Allah such as Adam, Abraham, Noah, Moses, Jesus and Muhammad.</a:t>
            </a:r>
          </a:p>
        </p:txBody>
      </p:sp>
      <p:sp>
        <p:nvSpPr>
          <p:cNvPr id="11" name="Rectangle: Rounded Corners 10">
            <a:extLst>
              <a:ext uri="{FF2B5EF4-FFF2-40B4-BE49-F238E27FC236}">
                <a16:creationId xmlns:a16="http://schemas.microsoft.com/office/drawing/2014/main" id="{3C242685-067D-425A-BE9A-89A3B8EAFFCF}"/>
              </a:ext>
            </a:extLst>
          </p:cNvPr>
          <p:cNvSpPr/>
          <p:nvPr/>
        </p:nvSpPr>
        <p:spPr>
          <a:xfrm>
            <a:off x="3674377" y="3413891"/>
            <a:ext cx="4681057" cy="1163318"/>
          </a:xfrm>
          <a:prstGeom prst="roundRect">
            <a:avLst/>
          </a:prstGeom>
          <a:solidFill>
            <a:srgbClr val="7AA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2" name="Rectangle: Rounded Corners 11">
            <a:extLst>
              <a:ext uri="{FF2B5EF4-FFF2-40B4-BE49-F238E27FC236}">
                <a16:creationId xmlns:a16="http://schemas.microsoft.com/office/drawing/2014/main" id="{FDDBE288-C262-48EC-844D-ADDF5384ED07}"/>
              </a:ext>
            </a:extLst>
          </p:cNvPr>
          <p:cNvSpPr/>
          <p:nvPr/>
        </p:nvSpPr>
        <p:spPr>
          <a:xfrm>
            <a:off x="3590487" y="3307094"/>
            <a:ext cx="4681057" cy="1163318"/>
          </a:xfrm>
          <a:prstGeom prst="roundRect">
            <a:avLst/>
          </a:prstGeom>
          <a:solidFill>
            <a:schemeClr val="bg1"/>
          </a:solidFill>
          <a:ln>
            <a:solidFill>
              <a:srgbClr val="7AAE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3" name="Rectangle 12">
            <a:extLst>
              <a:ext uri="{FF2B5EF4-FFF2-40B4-BE49-F238E27FC236}">
                <a16:creationId xmlns:a16="http://schemas.microsoft.com/office/drawing/2014/main" id="{B3A37025-71F7-47E4-B811-407A50196629}"/>
              </a:ext>
            </a:extLst>
          </p:cNvPr>
          <p:cNvSpPr/>
          <p:nvPr/>
        </p:nvSpPr>
        <p:spPr>
          <a:xfrm>
            <a:off x="3959484" y="3611754"/>
            <a:ext cx="4034417" cy="553998"/>
          </a:xfrm>
          <a:prstGeom prst="rect">
            <a:avLst/>
          </a:prstGeom>
        </p:spPr>
        <p:txBody>
          <a:bodyPr wrap="square" lIns="0" tIns="0" rIns="0" bIns="0">
            <a:spAutoFit/>
          </a:bodyPr>
          <a:lstStyle/>
          <a:p>
            <a:r>
              <a:rPr lang="en-GB" dirty="0"/>
              <a:t>The first Prophet sent by Allah was </a:t>
            </a:r>
            <a:r>
              <a:rPr lang="en-GB" b="1" dirty="0"/>
              <a:t>Adam</a:t>
            </a:r>
            <a:r>
              <a:rPr lang="en-GB" dirty="0"/>
              <a:t>.</a:t>
            </a:r>
          </a:p>
        </p:txBody>
      </p:sp>
      <p:sp>
        <p:nvSpPr>
          <p:cNvPr id="14" name="Rectangle: Rounded Corners 13">
            <a:extLst>
              <a:ext uri="{FF2B5EF4-FFF2-40B4-BE49-F238E27FC236}">
                <a16:creationId xmlns:a16="http://schemas.microsoft.com/office/drawing/2014/main" id="{28DF6626-EE6A-4A35-A8A2-911E9EDC8FC6}"/>
              </a:ext>
            </a:extLst>
          </p:cNvPr>
          <p:cNvSpPr/>
          <p:nvPr/>
        </p:nvSpPr>
        <p:spPr>
          <a:xfrm>
            <a:off x="3674377" y="4881869"/>
            <a:ext cx="4681057" cy="1239124"/>
          </a:xfrm>
          <a:prstGeom prst="roundRect">
            <a:avLst/>
          </a:prstGeom>
          <a:solidFill>
            <a:srgbClr val="939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5" name="Rectangle: Rounded Corners 14">
            <a:extLst>
              <a:ext uri="{FF2B5EF4-FFF2-40B4-BE49-F238E27FC236}">
                <a16:creationId xmlns:a16="http://schemas.microsoft.com/office/drawing/2014/main" id="{E0E9AC1F-FC39-443E-8FD5-FFDF2B857774}"/>
              </a:ext>
            </a:extLst>
          </p:cNvPr>
          <p:cNvSpPr/>
          <p:nvPr/>
        </p:nvSpPr>
        <p:spPr>
          <a:xfrm>
            <a:off x="3590487" y="4775072"/>
            <a:ext cx="4681057" cy="1239124"/>
          </a:xfrm>
          <a:prstGeom prst="roundRect">
            <a:avLst/>
          </a:prstGeom>
          <a:solidFill>
            <a:schemeClr val="bg1"/>
          </a:solidFill>
          <a:ln>
            <a:solidFill>
              <a:srgbClr val="939F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6" name="Rectangle 15">
            <a:extLst>
              <a:ext uri="{FF2B5EF4-FFF2-40B4-BE49-F238E27FC236}">
                <a16:creationId xmlns:a16="http://schemas.microsoft.com/office/drawing/2014/main" id="{64147CC4-7992-4CA2-AC78-21564EAA41D5}"/>
              </a:ext>
            </a:extLst>
          </p:cNvPr>
          <p:cNvSpPr/>
          <p:nvPr/>
        </p:nvSpPr>
        <p:spPr>
          <a:xfrm>
            <a:off x="3870548" y="4979135"/>
            <a:ext cx="4288713" cy="553998"/>
          </a:xfrm>
          <a:prstGeom prst="rect">
            <a:avLst/>
          </a:prstGeom>
        </p:spPr>
        <p:txBody>
          <a:bodyPr wrap="square" lIns="0" tIns="0" rIns="0" bIns="0">
            <a:spAutoFit/>
          </a:bodyPr>
          <a:lstStyle/>
          <a:p>
            <a:r>
              <a:rPr lang="en-GB" dirty="0"/>
              <a:t>The last Prophet sent by Allah was Prophet </a:t>
            </a:r>
            <a:r>
              <a:rPr lang="en-GB" b="1" dirty="0"/>
              <a:t>Muhammad.</a:t>
            </a:r>
            <a:endParaRPr lang="en-GB" dirty="0"/>
          </a:p>
        </p:txBody>
      </p:sp>
      <p:pic>
        <p:nvPicPr>
          <p:cNvPr id="20" name="Picture 19" descr="A picture containing column&#10;&#10;Description automatically generated">
            <a:extLst>
              <a:ext uri="{FF2B5EF4-FFF2-40B4-BE49-F238E27FC236}">
                <a16:creationId xmlns:a16="http://schemas.microsoft.com/office/drawing/2014/main" id="{054C5249-896A-442D-B189-C686298578C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72427" y="3305158"/>
            <a:ext cx="1105241" cy="2863863"/>
          </a:xfrm>
          <a:prstGeom prst="rect">
            <a:avLst/>
          </a:prstGeom>
        </p:spPr>
      </p:pic>
      <p:pic>
        <p:nvPicPr>
          <p:cNvPr id="22" name="Picture 21">
            <a:extLst>
              <a:ext uri="{FF2B5EF4-FFF2-40B4-BE49-F238E27FC236}">
                <a16:creationId xmlns:a16="http://schemas.microsoft.com/office/drawing/2014/main" id="{F9F83A11-5BA6-4964-A05B-97E8122752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0912" y="1325345"/>
            <a:ext cx="2869544" cy="1906899"/>
          </a:xfrm>
          <a:prstGeom prst="rect">
            <a:avLst/>
          </a:prstGeom>
        </p:spPr>
      </p:pic>
    </p:spTree>
    <p:extLst>
      <p:ext uri="{BB962C8B-B14F-4D97-AF65-F5344CB8AC3E}">
        <p14:creationId xmlns:p14="http://schemas.microsoft.com/office/powerpoint/2010/main" val="243178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5" grpId="0"/>
      <p:bldP spid="11" grpId="0" animBg="1"/>
      <p:bldP spid="12" grpId="0" animBg="1"/>
      <p:bldP spid="13" grpId="0"/>
      <p:bldP spid="14" grpId="0" animBg="1"/>
      <p:bldP spid="15"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B5EA490-D5F4-43AA-9341-ACAB6ED900C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1428" y="3942789"/>
            <a:ext cx="7574006" cy="2201143"/>
          </a:xfrm>
          <a:prstGeom prst="roundRect">
            <a:avLst>
              <a:gd name="adj" fmla="val 10550"/>
            </a:avLst>
          </a:prstGeom>
        </p:spPr>
      </p:pic>
      <p:sp>
        <p:nvSpPr>
          <p:cNvPr id="2" name="Title 1">
            <a:extLst>
              <a:ext uri="{FF2B5EF4-FFF2-40B4-BE49-F238E27FC236}">
                <a16:creationId xmlns:a16="http://schemas.microsoft.com/office/drawing/2014/main" id="{44B15D40-91E8-4713-B137-CEAB05E3D9CF}"/>
              </a:ext>
            </a:extLst>
          </p:cNvPr>
          <p:cNvSpPr>
            <a:spLocks noGrp="1"/>
          </p:cNvSpPr>
          <p:nvPr>
            <p:ph type="title"/>
          </p:nvPr>
        </p:nvSpPr>
        <p:spPr>
          <a:xfrm>
            <a:off x="331693" y="425107"/>
            <a:ext cx="8480614" cy="994306"/>
          </a:xfrm>
        </p:spPr>
        <p:txBody>
          <a:bodyPr/>
          <a:lstStyle/>
          <a:p>
            <a:r>
              <a:rPr lang="en-GB" sz="3600" dirty="0">
                <a:solidFill>
                  <a:srgbClr val="3E4987"/>
                </a:solidFill>
              </a:rPr>
              <a:t>Before Adam (Peace Be upon Him)</a:t>
            </a:r>
          </a:p>
        </p:txBody>
      </p:sp>
      <p:sp>
        <p:nvSpPr>
          <p:cNvPr id="3" name="Rectangle: Rounded Corners 2">
            <a:extLst>
              <a:ext uri="{FF2B5EF4-FFF2-40B4-BE49-F238E27FC236}">
                <a16:creationId xmlns:a16="http://schemas.microsoft.com/office/drawing/2014/main" id="{C73BA97C-4652-4296-8D16-7D0F7DA1792F}"/>
              </a:ext>
            </a:extLst>
          </p:cNvPr>
          <p:cNvSpPr/>
          <p:nvPr/>
        </p:nvSpPr>
        <p:spPr>
          <a:xfrm>
            <a:off x="881749" y="1432259"/>
            <a:ext cx="7473685" cy="1079868"/>
          </a:xfrm>
          <a:prstGeom prst="roundRect">
            <a:avLst/>
          </a:prstGeom>
          <a:solidFill>
            <a:srgbClr val="939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4" name="Rectangle: Rounded Corners 3">
            <a:extLst>
              <a:ext uri="{FF2B5EF4-FFF2-40B4-BE49-F238E27FC236}">
                <a16:creationId xmlns:a16="http://schemas.microsoft.com/office/drawing/2014/main" id="{2C7978FF-188E-4E0D-9EEC-09FA60AFA2AD}"/>
              </a:ext>
            </a:extLst>
          </p:cNvPr>
          <p:cNvSpPr/>
          <p:nvPr/>
        </p:nvSpPr>
        <p:spPr>
          <a:xfrm>
            <a:off x="797859" y="1325462"/>
            <a:ext cx="7473685" cy="1079868"/>
          </a:xfrm>
          <a:prstGeom prst="roundRect">
            <a:avLst/>
          </a:prstGeom>
          <a:solidFill>
            <a:schemeClr val="bg1"/>
          </a:solidFill>
          <a:ln>
            <a:solidFill>
              <a:srgbClr val="939F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5" name="Rectangle 4">
            <a:extLst>
              <a:ext uri="{FF2B5EF4-FFF2-40B4-BE49-F238E27FC236}">
                <a16:creationId xmlns:a16="http://schemas.microsoft.com/office/drawing/2014/main" id="{D91C5FCF-D1F6-424B-9BCE-BD2F0C587ECD}"/>
              </a:ext>
            </a:extLst>
          </p:cNvPr>
          <p:cNvSpPr/>
          <p:nvPr/>
        </p:nvSpPr>
        <p:spPr>
          <a:xfrm>
            <a:off x="1246975" y="1450732"/>
            <a:ext cx="6441272" cy="830997"/>
          </a:xfrm>
          <a:prstGeom prst="rect">
            <a:avLst/>
          </a:prstGeom>
        </p:spPr>
        <p:txBody>
          <a:bodyPr wrap="square" lIns="0" tIns="0" rIns="0" bIns="0">
            <a:spAutoFit/>
          </a:bodyPr>
          <a:lstStyle/>
          <a:p>
            <a:r>
              <a:rPr lang="en-GB" dirty="0"/>
              <a:t>A long time ago, before Allah created anything, there was only Him. No one was with Allah (Glory be to Him), no one was before Him.</a:t>
            </a:r>
          </a:p>
        </p:txBody>
      </p:sp>
      <p:sp>
        <p:nvSpPr>
          <p:cNvPr id="6" name="Rectangle: Rounded Corners 5">
            <a:extLst>
              <a:ext uri="{FF2B5EF4-FFF2-40B4-BE49-F238E27FC236}">
                <a16:creationId xmlns:a16="http://schemas.microsoft.com/office/drawing/2014/main" id="{64CF2DF8-0AD5-4992-B886-5BB30F0976DA}"/>
              </a:ext>
            </a:extLst>
          </p:cNvPr>
          <p:cNvSpPr/>
          <p:nvPr/>
        </p:nvSpPr>
        <p:spPr>
          <a:xfrm>
            <a:off x="881749" y="2754341"/>
            <a:ext cx="7473685" cy="994307"/>
          </a:xfrm>
          <a:prstGeom prst="roundRect">
            <a:avLst/>
          </a:prstGeom>
          <a:solidFill>
            <a:srgbClr val="7AA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7" name="Rectangle: Rounded Corners 6">
            <a:extLst>
              <a:ext uri="{FF2B5EF4-FFF2-40B4-BE49-F238E27FC236}">
                <a16:creationId xmlns:a16="http://schemas.microsoft.com/office/drawing/2014/main" id="{ED6D7F7F-7FB7-4968-9526-0745B8876789}"/>
              </a:ext>
            </a:extLst>
          </p:cNvPr>
          <p:cNvSpPr/>
          <p:nvPr/>
        </p:nvSpPr>
        <p:spPr>
          <a:xfrm>
            <a:off x="797859" y="2647544"/>
            <a:ext cx="7473685" cy="994307"/>
          </a:xfrm>
          <a:prstGeom prst="roundRect">
            <a:avLst/>
          </a:prstGeom>
          <a:solidFill>
            <a:schemeClr val="bg1"/>
          </a:solidFill>
          <a:ln>
            <a:solidFill>
              <a:srgbClr val="7AAE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8" name="Rectangle 7">
            <a:extLst>
              <a:ext uri="{FF2B5EF4-FFF2-40B4-BE49-F238E27FC236}">
                <a16:creationId xmlns:a16="http://schemas.microsoft.com/office/drawing/2014/main" id="{3F9B4B51-4EAB-4E54-92BD-A4598B16F7CD}"/>
              </a:ext>
            </a:extLst>
          </p:cNvPr>
          <p:cNvSpPr/>
          <p:nvPr/>
        </p:nvSpPr>
        <p:spPr>
          <a:xfrm>
            <a:off x="1246975" y="2880486"/>
            <a:ext cx="6441273" cy="553998"/>
          </a:xfrm>
          <a:prstGeom prst="rect">
            <a:avLst/>
          </a:prstGeom>
        </p:spPr>
        <p:txBody>
          <a:bodyPr wrap="square" lIns="0" tIns="0" rIns="0" bIns="0">
            <a:spAutoFit/>
          </a:bodyPr>
          <a:lstStyle/>
          <a:p>
            <a:r>
              <a:rPr lang="en-GB" dirty="0"/>
              <a:t>There was no sky, no earth, no sun, no moon, no mountains, no animals and no trees.</a:t>
            </a:r>
          </a:p>
        </p:txBody>
      </p:sp>
    </p:spTree>
    <p:extLst>
      <p:ext uri="{BB962C8B-B14F-4D97-AF65-F5344CB8AC3E}">
        <p14:creationId xmlns:p14="http://schemas.microsoft.com/office/powerpoint/2010/main" val="193121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animBg="1"/>
      <p:bldP spid="7"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BF6BD-0BC4-49DB-A947-B3D970A367CF}"/>
              </a:ext>
            </a:extLst>
          </p:cNvPr>
          <p:cNvSpPr>
            <a:spLocks noGrp="1"/>
          </p:cNvSpPr>
          <p:nvPr>
            <p:ph type="title"/>
          </p:nvPr>
        </p:nvSpPr>
        <p:spPr>
          <a:xfrm>
            <a:off x="457198" y="640260"/>
            <a:ext cx="8220075" cy="994306"/>
          </a:xfrm>
        </p:spPr>
        <p:txBody>
          <a:bodyPr/>
          <a:lstStyle/>
          <a:p>
            <a:pPr algn="ctr"/>
            <a:r>
              <a:rPr lang="en-GB" sz="3600" dirty="0">
                <a:solidFill>
                  <a:srgbClr val="3E4987"/>
                </a:solidFill>
              </a:rPr>
              <a:t>How Did Allah Create Prophet Adam (Peace Be Upon Him)?</a:t>
            </a:r>
          </a:p>
        </p:txBody>
      </p:sp>
      <p:pic>
        <p:nvPicPr>
          <p:cNvPr id="4" name="Picture 3">
            <a:extLst>
              <a:ext uri="{FF2B5EF4-FFF2-40B4-BE49-F238E27FC236}">
                <a16:creationId xmlns:a16="http://schemas.microsoft.com/office/drawing/2014/main" id="{1DF715A0-D7FA-43B1-98FA-1F60B1FC677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20174" y="2723348"/>
            <a:ext cx="4365076" cy="3450807"/>
          </a:xfrm>
          <a:prstGeom prst="roundRect">
            <a:avLst>
              <a:gd name="adj" fmla="val 7890"/>
            </a:avLst>
          </a:prstGeom>
        </p:spPr>
      </p:pic>
      <p:sp>
        <p:nvSpPr>
          <p:cNvPr id="5" name="Rectangle: Rounded Corners 4">
            <a:extLst>
              <a:ext uri="{FF2B5EF4-FFF2-40B4-BE49-F238E27FC236}">
                <a16:creationId xmlns:a16="http://schemas.microsoft.com/office/drawing/2014/main" id="{994BBFAE-29A0-4C46-8C3B-240415F66197}"/>
              </a:ext>
            </a:extLst>
          </p:cNvPr>
          <p:cNvSpPr/>
          <p:nvPr/>
        </p:nvSpPr>
        <p:spPr>
          <a:xfrm>
            <a:off x="800694" y="1888091"/>
            <a:ext cx="7584555" cy="625317"/>
          </a:xfrm>
          <a:prstGeom prst="roundRect">
            <a:avLst/>
          </a:prstGeom>
          <a:solidFill>
            <a:srgbClr val="939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6" name="Rectangle: Rounded Corners 5">
            <a:extLst>
              <a:ext uri="{FF2B5EF4-FFF2-40B4-BE49-F238E27FC236}">
                <a16:creationId xmlns:a16="http://schemas.microsoft.com/office/drawing/2014/main" id="{65706BFE-D712-40F6-86E4-E19C48735212}"/>
              </a:ext>
            </a:extLst>
          </p:cNvPr>
          <p:cNvSpPr/>
          <p:nvPr/>
        </p:nvSpPr>
        <p:spPr>
          <a:xfrm>
            <a:off x="716804" y="1781294"/>
            <a:ext cx="7584555" cy="625317"/>
          </a:xfrm>
          <a:prstGeom prst="roundRect">
            <a:avLst/>
          </a:prstGeom>
          <a:solidFill>
            <a:schemeClr val="bg1"/>
          </a:solidFill>
          <a:ln>
            <a:solidFill>
              <a:srgbClr val="939F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7" name="Rectangle 6">
            <a:extLst>
              <a:ext uri="{FF2B5EF4-FFF2-40B4-BE49-F238E27FC236}">
                <a16:creationId xmlns:a16="http://schemas.microsoft.com/office/drawing/2014/main" id="{817402B0-39C7-4B5C-BCFD-F64E8001A1A4}"/>
              </a:ext>
            </a:extLst>
          </p:cNvPr>
          <p:cNvSpPr/>
          <p:nvPr/>
        </p:nvSpPr>
        <p:spPr>
          <a:xfrm>
            <a:off x="1036137" y="1944060"/>
            <a:ext cx="6371735" cy="276999"/>
          </a:xfrm>
          <a:prstGeom prst="rect">
            <a:avLst/>
          </a:prstGeom>
        </p:spPr>
        <p:txBody>
          <a:bodyPr wrap="square" lIns="0" tIns="0" rIns="0" bIns="0">
            <a:spAutoFit/>
          </a:bodyPr>
          <a:lstStyle/>
          <a:p>
            <a:r>
              <a:rPr lang="en-GB" dirty="0"/>
              <a:t>Next, Allah created </a:t>
            </a:r>
            <a:r>
              <a:rPr lang="en-GB" b="1" dirty="0"/>
              <a:t>Adam</a:t>
            </a:r>
            <a:r>
              <a:rPr lang="en-GB" dirty="0"/>
              <a:t> (peace be upon him).</a:t>
            </a:r>
          </a:p>
        </p:txBody>
      </p:sp>
      <p:sp>
        <p:nvSpPr>
          <p:cNvPr id="8" name="Rectangle: Rounded Corners 7">
            <a:extLst>
              <a:ext uri="{FF2B5EF4-FFF2-40B4-BE49-F238E27FC236}">
                <a16:creationId xmlns:a16="http://schemas.microsoft.com/office/drawing/2014/main" id="{F98EADD6-252C-42AD-A9BF-4DD9BB238882}"/>
              </a:ext>
            </a:extLst>
          </p:cNvPr>
          <p:cNvSpPr/>
          <p:nvPr/>
        </p:nvSpPr>
        <p:spPr>
          <a:xfrm>
            <a:off x="800695" y="2788046"/>
            <a:ext cx="2999518" cy="1914278"/>
          </a:xfrm>
          <a:prstGeom prst="roundRect">
            <a:avLst>
              <a:gd name="adj" fmla="val 12723"/>
            </a:avLst>
          </a:prstGeom>
          <a:solidFill>
            <a:srgbClr val="7AA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9" name="Rectangle: Rounded Corners 8">
            <a:extLst>
              <a:ext uri="{FF2B5EF4-FFF2-40B4-BE49-F238E27FC236}">
                <a16:creationId xmlns:a16="http://schemas.microsoft.com/office/drawing/2014/main" id="{22DD9C33-6479-4BEF-AA89-CD949BE95772}"/>
              </a:ext>
            </a:extLst>
          </p:cNvPr>
          <p:cNvSpPr/>
          <p:nvPr/>
        </p:nvSpPr>
        <p:spPr>
          <a:xfrm>
            <a:off x="716805" y="2681249"/>
            <a:ext cx="2999518" cy="1914278"/>
          </a:xfrm>
          <a:prstGeom prst="roundRect">
            <a:avLst>
              <a:gd name="adj" fmla="val 12723"/>
            </a:avLst>
          </a:prstGeom>
          <a:solidFill>
            <a:schemeClr val="bg1"/>
          </a:solidFill>
          <a:ln>
            <a:solidFill>
              <a:srgbClr val="7AAE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0" name="Rectangle 9">
            <a:extLst>
              <a:ext uri="{FF2B5EF4-FFF2-40B4-BE49-F238E27FC236}">
                <a16:creationId xmlns:a16="http://schemas.microsoft.com/office/drawing/2014/main" id="{A8362BF3-BCCC-43BC-9DCD-32EC85341996}"/>
              </a:ext>
            </a:extLst>
          </p:cNvPr>
          <p:cNvSpPr/>
          <p:nvPr/>
        </p:nvSpPr>
        <p:spPr>
          <a:xfrm>
            <a:off x="878541" y="2807391"/>
            <a:ext cx="2735907" cy="1661993"/>
          </a:xfrm>
          <a:prstGeom prst="rect">
            <a:avLst/>
          </a:prstGeom>
        </p:spPr>
        <p:txBody>
          <a:bodyPr wrap="square" lIns="0" tIns="0" rIns="0" bIns="0">
            <a:spAutoFit/>
          </a:bodyPr>
          <a:lstStyle/>
          <a:p>
            <a:r>
              <a:rPr lang="en-GB" dirty="0"/>
              <a:t>Allah (Glory be to Him) gathered soil from all over Earth. Some of the soil was fine and soft, some was not. Some was white, black, red and in between.</a:t>
            </a:r>
          </a:p>
        </p:txBody>
      </p:sp>
      <p:sp>
        <p:nvSpPr>
          <p:cNvPr id="11" name="Rectangle: Rounded Corners 10">
            <a:extLst>
              <a:ext uri="{FF2B5EF4-FFF2-40B4-BE49-F238E27FC236}">
                <a16:creationId xmlns:a16="http://schemas.microsoft.com/office/drawing/2014/main" id="{B6EFB33A-0364-4225-88AD-C06C7C3F7DF4}"/>
              </a:ext>
            </a:extLst>
          </p:cNvPr>
          <p:cNvSpPr/>
          <p:nvPr/>
        </p:nvSpPr>
        <p:spPr>
          <a:xfrm>
            <a:off x="800695" y="5016647"/>
            <a:ext cx="2999518" cy="1201093"/>
          </a:xfrm>
          <a:prstGeom prst="roundRect">
            <a:avLst/>
          </a:prstGeom>
          <a:solidFill>
            <a:srgbClr val="939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2" name="Rectangle: Rounded Corners 11">
            <a:extLst>
              <a:ext uri="{FF2B5EF4-FFF2-40B4-BE49-F238E27FC236}">
                <a16:creationId xmlns:a16="http://schemas.microsoft.com/office/drawing/2014/main" id="{DCA53BBD-5048-4A2E-948F-9CE8419158CD}"/>
              </a:ext>
            </a:extLst>
          </p:cNvPr>
          <p:cNvSpPr/>
          <p:nvPr/>
        </p:nvSpPr>
        <p:spPr>
          <a:xfrm>
            <a:off x="716805" y="4909850"/>
            <a:ext cx="2999518" cy="1201093"/>
          </a:xfrm>
          <a:prstGeom prst="roundRect">
            <a:avLst/>
          </a:prstGeom>
          <a:solidFill>
            <a:schemeClr val="bg1"/>
          </a:solidFill>
          <a:ln>
            <a:solidFill>
              <a:srgbClr val="939F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3" name="Rectangle 12">
            <a:extLst>
              <a:ext uri="{FF2B5EF4-FFF2-40B4-BE49-F238E27FC236}">
                <a16:creationId xmlns:a16="http://schemas.microsoft.com/office/drawing/2014/main" id="{BE5E7A6C-3FAE-419D-9F80-65A47148B0F4}"/>
              </a:ext>
            </a:extLst>
          </p:cNvPr>
          <p:cNvSpPr/>
          <p:nvPr/>
        </p:nvSpPr>
        <p:spPr>
          <a:xfrm>
            <a:off x="927928" y="5094897"/>
            <a:ext cx="2577271" cy="830997"/>
          </a:xfrm>
          <a:prstGeom prst="rect">
            <a:avLst/>
          </a:prstGeom>
        </p:spPr>
        <p:txBody>
          <a:bodyPr wrap="square" lIns="0" tIns="0" rIns="0" bIns="0">
            <a:spAutoFit/>
          </a:bodyPr>
          <a:lstStyle/>
          <a:p>
            <a:r>
              <a:rPr lang="en-GB" dirty="0"/>
              <a:t>Allah mixed the soil with water to make a human shape from sticky clay.</a:t>
            </a:r>
          </a:p>
        </p:txBody>
      </p:sp>
    </p:spTree>
    <p:extLst>
      <p:ext uri="{BB962C8B-B14F-4D97-AF65-F5344CB8AC3E}">
        <p14:creationId xmlns:p14="http://schemas.microsoft.com/office/powerpoint/2010/main" val="94469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animBg="1"/>
      <p:bldP spid="9" grpId="0" animBg="1"/>
      <p:bldP spid="10" grpId="0"/>
      <p:bldP spid="11" grpId="0" animBg="1"/>
      <p:bldP spid="12"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112A9AD-C449-4B1E-AEB2-0FEF903C125E}"/>
              </a:ext>
            </a:extLst>
          </p:cNvPr>
          <p:cNvSpPr/>
          <p:nvPr/>
        </p:nvSpPr>
        <p:spPr>
          <a:xfrm>
            <a:off x="1149292" y="1946813"/>
            <a:ext cx="6927728" cy="1048252"/>
          </a:xfrm>
          <a:prstGeom prst="roundRect">
            <a:avLst/>
          </a:prstGeom>
          <a:solidFill>
            <a:srgbClr val="939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5" name="Rectangle: Rounded Corners 4">
            <a:extLst>
              <a:ext uri="{FF2B5EF4-FFF2-40B4-BE49-F238E27FC236}">
                <a16:creationId xmlns:a16="http://schemas.microsoft.com/office/drawing/2014/main" id="{FF7CB9B7-890B-44D1-AC10-4D6F6B591BC3}"/>
              </a:ext>
            </a:extLst>
          </p:cNvPr>
          <p:cNvSpPr/>
          <p:nvPr/>
        </p:nvSpPr>
        <p:spPr>
          <a:xfrm>
            <a:off x="1065402" y="1840016"/>
            <a:ext cx="6927728" cy="1048252"/>
          </a:xfrm>
          <a:prstGeom prst="roundRect">
            <a:avLst/>
          </a:prstGeom>
          <a:solidFill>
            <a:schemeClr val="bg1"/>
          </a:solidFill>
          <a:ln>
            <a:solidFill>
              <a:srgbClr val="939F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6" name="Rectangle 5">
            <a:extLst>
              <a:ext uri="{FF2B5EF4-FFF2-40B4-BE49-F238E27FC236}">
                <a16:creationId xmlns:a16="http://schemas.microsoft.com/office/drawing/2014/main" id="{FFA18F72-A01B-4C9B-B00A-74264FF309F6}"/>
              </a:ext>
            </a:extLst>
          </p:cNvPr>
          <p:cNvSpPr/>
          <p:nvPr/>
        </p:nvSpPr>
        <p:spPr>
          <a:xfrm>
            <a:off x="2235989" y="1946991"/>
            <a:ext cx="5389604" cy="830997"/>
          </a:xfrm>
          <a:prstGeom prst="rect">
            <a:avLst/>
          </a:prstGeom>
        </p:spPr>
        <p:txBody>
          <a:bodyPr wrap="square" lIns="0" tIns="0" rIns="0" bIns="0">
            <a:spAutoFit/>
          </a:bodyPr>
          <a:lstStyle/>
          <a:p>
            <a:r>
              <a:rPr lang="en-GB" dirty="0"/>
              <a:t>Allah used different colours of soil to create Adam. Because all humans come from Adam, we can see that people all over the world look different!</a:t>
            </a:r>
          </a:p>
        </p:txBody>
      </p:sp>
      <p:sp>
        <p:nvSpPr>
          <p:cNvPr id="7" name="Rectangle: Rounded Corners 6">
            <a:extLst>
              <a:ext uri="{FF2B5EF4-FFF2-40B4-BE49-F238E27FC236}">
                <a16:creationId xmlns:a16="http://schemas.microsoft.com/office/drawing/2014/main" id="{3F94F80D-3D4F-47E4-8213-4A687B56A3BE}"/>
              </a:ext>
            </a:extLst>
          </p:cNvPr>
          <p:cNvSpPr/>
          <p:nvPr/>
        </p:nvSpPr>
        <p:spPr>
          <a:xfrm>
            <a:off x="954624" y="3290038"/>
            <a:ext cx="6927728" cy="940470"/>
          </a:xfrm>
          <a:prstGeom prst="roundRect">
            <a:avLst/>
          </a:prstGeom>
          <a:solidFill>
            <a:srgbClr val="7AA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8" name="Rectangle: Rounded Corners 7">
            <a:extLst>
              <a:ext uri="{FF2B5EF4-FFF2-40B4-BE49-F238E27FC236}">
                <a16:creationId xmlns:a16="http://schemas.microsoft.com/office/drawing/2014/main" id="{F645A703-9265-4F3D-B0DF-D1E4A1F902B8}"/>
              </a:ext>
            </a:extLst>
          </p:cNvPr>
          <p:cNvSpPr/>
          <p:nvPr/>
        </p:nvSpPr>
        <p:spPr>
          <a:xfrm>
            <a:off x="870734" y="3183241"/>
            <a:ext cx="6927728" cy="893573"/>
          </a:xfrm>
          <a:prstGeom prst="roundRect">
            <a:avLst/>
          </a:prstGeom>
          <a:solidFill>
            <a:schemeClr val="bg1"/>
          </a:solidFill>
          <a:ln>
            <a:solidFill>
              <a:srgbClr val="7AAE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9" name="Rectangle 8">
            <a:extLst>
              <a:ext uri="{FF2B5EF4-FFF2-40B4-BE49-F238E27FC236}">
                <a16:creationId xmlns:a16="http://schemas.microsoft.com/office/drawing/2014/main" id="{F4E02570-D3A4-4E57-A911-65CFC5614567}"/>
              </a:ext>
            </a:extLst>
          </p:cNvPr>
          <p:cNvSpPr/>
          <p:nvPr/>
        </p:nvSpPr>
        <p:spPr>
          <a:xfrm>
            <a:off x="2023206" y="3349403"/>
            <a:ext cx="5169371" cy="553998"/>
          </a:xfrm>
          <a:prstGeom prst="rect">
            <a:avLst/>
          </a:prstGeom>
        </p:spPr>
        <p:txBody>
          <a:bodyPr wrap="square" lIns="0" tIns="0" rIns="0" bIns="0">
            <a:spAutoFit/>
          </a:bodyPr>
          <a:lstStyle/>
          <a:p>
            <a:r>
              <a:rPr lang="en-GB" dirty="0"/>
              <a:t>After Allah (Glory be to Him) made the shape of Adam from clay He breathed life/soul into Adam!</a:t>
            </a:r>
          </a:p>
        </p:txBody>
      </p:sp>
      <p:sp>
        <p:nvSpPr>
          <p:cNvPr id="10" name="Rectangle: Rounded Corners 9">
            <a:extLst>
              <a:ext uri="{FF2B5EF4-FFF2-40B4-BE49-F238E27FC236}">
                <a16:creationId xmlns:a16="http://schemas.microsoft.com/office/drawing/2014/main" id="{A4E3BF17-892C-4A2A-A44B-B1E269F02918}"/>
              </a:ext>
            </a:extLst>
          </p:cNvPr>
          <p:cNvSpPr/>
          <p:nvPr/>
        </p:nvSpPr>
        <p:spPr>
          <a:xfrm>
            <a:off x="962432" y="4533430"/>
            <a:ext cx="6663161" cy="1322724"/>
          </a:xfrm>
          <a:prstGeom prst="roundRect">
            <a:avLst/>
          </a:prstGeom>
          <a:solidFill>
            <a:srgbClr val="939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1" name="Rectangle: Rounded Corners 10">
            <a:extLst>
              <a:ext uri="{FF2B5EF4-FFF2-40B4-BE49-F238E27FC236}">
                <a16:creationId xmlns:a16="http://schemas.microsoft.com/office/drawing/2014/main" id="{A2CF896F-2AE3-4DA2-8D70-C21349EE7840}"/>
              </a:ext>
            </a:extLst>
          </p:cNvPr>
          <p:cNvSpPr/>
          <p:nvPr/>
        </p:nvSpPr>
        <p:spPr>
          <a:xfrm>
            <a:off x="878542" y="4426633"/>
            <a:ext cx="6663162" cy="1274661"/>
          </a:xfrm>
          <a:prstGeom prst="roundRect">
            <a:avLst/>
          </a:prstGeom>
          <a:solidFill>
            <a:schemeClr val="bg1"/>
          </a:solidFill>
          <a:ln>
            <a:solidFill>
              <a:srgbClr val="939F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2" name="Rectangle 11">
            <a:extLst>
              <a:ext uri="{FF2B5EF4-FFF2-40B4-BE49-F238E27FC236}">
                <a16:creationId xmlns:a16="http://schemas.microsoft.com/office/drawing/2014/main" id="{18F76F74-E484-4797-932B-E4E576A4391E}"/>
              </a:ext>
            </a:extLst>
          </p:cNvPr>
          <p:cNvSpPr/>
          <p:nvPr/>
        </p:nvSpPr>
        <p:spPr>
          <a:xfrm>
            <a:off x="2276226" y="4648464"/>
            <a:ext cx="5157871" cy="830997"/>
          </a:xfrm>
          <a:prstGeom prst="rect">
            <a:avLst/>
          </a:prstGeom>
        </p:spPr>
        <p:txBody>
          <a:bodyPr wrap="square" lIns="0" tIns="0" rIns="0" bIns="0">
            <a:spAutoFit/>
          </a:bodyPr>
          <a:lstStyle/>
          <a:p>
            <a:r>
              <a:rPr lang="en-GB" dirty="0"/>
              <a:t>We know this because Allah and Prophet Muhammad (peace and blessings be upon him) told us about this in the Qur’an and Hadith. </a:t>
            </a:r>
          </a:p>
        </p:txBody>
      </p:sp>
      <p:sp>
        <p:nvSpPr>
          <p:cNvPr id="16" name="Title 1">
            <a:extLst>
              <a:ext uri="{FF2B5EF4-FFF2-40B4-BE49-F238E27FC236}">
                <a16:creationId xmlns:a16="http://schemas.microsoft.com/office/drawing/2014/main" id="{BDB6BF22-2600-4B97-880F-D459A1CCA209}"/>
              </a:ext>
            </a:extLst>
          </p:cNvPr>
          <p:cNvSpPr>
            <a:spLocks noGrp="1"/>
          </p:cNvSpPr>
          <p:nvPr>
            <p:ph type="title"/>
          </p:nvPr>
        </p:nvSpPr>
        <p:spPr>
          <a:xfrm>
            <a:off x="457198" y="640260"/>
            <a:ext cx="8220075" cy="994306"/>
          </a:xfrm>
        </p:spPr>
        <p:txBody>
          <a:bodyPr/>
          <a:lstStyle/>
          <a:p>
            <a:pPr algn="ctr"/>
            <a:r>
              <a:rPr lang="en-GB" sz="3600" dirty="0">
                <a:solidFill>
                  <a:srgbClr val="3E4987"/>
                </a:solidFill>
              </a:rPr>
              <a:t>How Did Allah Create Prophet Adam (Peace Be Upon Him)?</a:t>
            </a:r>
          </a:p>
        </p:txBody>
      </p:sp>
      <p:pic>
        <p:nvPicPr>
          <p:cNvPr id="19" name="Picture 18">
            <a:extLst>
              <a:ext uri="{FF2B5EF4-FFF2-40B4-BE49-F238E27FC236}">
                <a16:creationId xmlns:a16="http://schemas.microsoft.com/office/drawing/2014/main" id="{F5E0D1CB-67D2-4510-A2ED-22E3FF72DAD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3079" y="1192522"/>
            <a:ext cx="1387935" cy="3827625"/>
          </a:xfrm>
          <a:prstGeom prst="rect">
            <a:avLst/>
          </a:prstGeom>
        </p:spPr>
      </p:pic>
      <p:pic>
        <p:nvPicPr>
          <p:cNvPr id="21" name="Picture 20">
            <a:extLst>
              <a:ext uri="{FF2B5EF4-FFF2-40B4-BE49-F238E27FC236}">
                <a16:creationId xmlns:a16="http://schemas.microsoft.com/office/drawing/2014/main" id="{150AB95F-ABFD-4720-ACD0-2DCD8C72AC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93885" y="2450607"/>
            <a:ext cx="1484316" cy="3901718"/>
          </a:xfrm>
          <a:prstGeom prst="rect">
            <a:avLst/>
          </a:prstGeom>
        </p:spPr>
      </p:pic>
      <p:pic>
        <p:nvPicPr>
          <p:cNvPr id="17" name="Picture 16">
            <a:extLst>
              <a:ext uri="{FF2B5EF4-FFF2-40B4-BE49-F238E27FC236}">
                <a16:creationId xmlns:a16="http://schemas.microsoft.com/office/drawing/2014/main" id="{5458F7A6-1113-416D-90C2-EF1D12EC7F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4282" y="3403039"/>
            <a:ext cx="2011944" cy="3215489"/>
          </a:xfrm>
          <a:prstGeom prst="rect">
            <a:avLst/>
          </a:prstGeom>
        </p:spPr>
      </p:pic>
    </p:spTree>
    <p:extLst>
      <p:ext uri="{BB962C8B-B14F-4D97-AF65-F5344CB8AC3E}">
        <p14:creationId xmlns:p14="http://schemas.microsoft.com/office/powerpoint/2010/main" val="295860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8" grpId="0" animBg="1"/>
      <p:bldP spid="9" grpId="0"/>
      <p:bldP spid="10" grpId="0" animBg="1"/>
      <p:bldP spid="11"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8930C2C-DE14-4D22-97DC-86CC02023D89}"/>
              </a:ext>
            </a:extLst>
          </p:cNvPr>
          <p:cNvSpPr txBox="1">
            <a:spLocks/>
          </p:cNvSpPr>
          <p:nvPr/>
        </p:nvSpPr>
        <p:spPr>
          <a:xfrm>
            <a:off x="331693" y="478895"/>
            <a:ext cx="8480614"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600" dirty="0">
                <a:solidFill>
                  <a:srgbClr val="3E4987"/>
                </a:solidFill>
              </a:rPr>
              <a:t>Angels and </a:t>
            </a:r>
            <a:r>
              <a:rPr lang="en-GB" sz="3600" dirty="0" err="1">
                <a:solidFill>
                  <a:srgbClr val="3E4987"/>
                </a:solidFill>
              </a:rPr>
              <a:t>Jinns</a:t>
            </a:r>
            <a:endParaRPr lang="en-GB" sz="3600" dirty="0">
              <a:solidFill>
                <a:srgbClr val="3E4987"/>
              </a:solidFill>
            </a:endParaRPr>
          </a:p>
        </p:txBody>
      </p:sp>
      <p:pic>
        <p:nvPicPr>
          <p:cNvPr id="4" name="Picture 3">
            <a:extLst>
              <a:ext uri="{FF2B5EF4-FFF2-40B4-BE49-F238E27FC236}">
                <a16:creationId xmlns:a16="http://schemas.microsoft.com/office/drawing/2014/main" id="{06E660D9-6549-4FE0-9AB8-D97D5BDC393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700915" y="1547955"/>
            <a:ext cx="3327620" cy="4870076"/>
          </a:xfrm>
          <a:prstGeom prst="rect">
            <a:avLst/>
          </a:prstGeom>
        </p:spPr>
      </p:pic>
      <p:pic>
        <p:nvPicPr>
          <p:cNvPr id="5" name="Picture 4">
            <a:extLst>
              <a:ext uri="{FF2B5EF4-FFF2-40B4-BE49-F238E27FC236}">
                <a16:creationId xmlns:a16="http://schemas.microsoft.com/office/drawing/2014/main" id="{EEE69EE6-38C0-4599-A124-13CA06C1E6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4329129" flipH="1">
            <a:off x="2709191" y="1129512"/>
            <a:ext cx="613201" cy="1512173"/>
          </a:xfrm>
          <a:prstGeom prst="rect">
            <a:avLst/>
          </a:prstGeom>
        </p:spPr>
      </p:pic>
      <p:pic>
        <p:nvPicPr>
          <p:cNvPr id="6" name="Picture 5">
            <a:extLst>
              <a:ext uri="{FF2B5EF4-FFF2-40B4-BE49-F238E27FC236}">
                <a16:creationId xmlns:a16="http://schemas.microsoft.com/office/drawing/2014/main" id="{93896C06-720C-469A-B79D-5DF024262A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41185" y="3691278"/>
            <a:ext cx="1341570" cy="852267"/>
          </a:xfrm>
          <a:prstGeom prst="rect">
            <a:avLst/>
          </a:prstGeom>
        </p:spPr>
      </p:pic>
      <p:pic>
        <p:nvPicPr>
          <p:cNvPr id="7" name="Picture 6">
            <a:extLst>
              <a:ext uri="{FF2B5EF4-FFF2-40B4-BE49-F238E27FC236}">
                <a16:creationId xmlns:a16="http://schemas.microsoft.com/office/drawing/2014/main" id="{E5186010-DB9B-441E-AD58-66C58349A49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V="1">
            <a:off x="715939" y="2601242"/>
            <a:ext cx="1053796" cy="1074368"/>
          </a:xfrm>
          <a:prstGeom prst="rect">
            <a:avLst/>
          </a:prstGeom>
        </p:spPr>
      </p:pic>
      <p:pic>
        <p:nvPicPr>
          <p:cNvPr id="8" name="Picture 7" descr="A picture containing column&#10;&#10;Description automatically generated">
            <a:extLst>
              <a:ext uri="{FF2B5EF4-FFF2-40B4-BE49-F238E27FC236}">
                <a16:creationId xmlns:a16="http://schemas.microsoft.com/office/drawing/2014/main" id="{BC9CE3E0-9DBE-41DA-B506-C26A8D69259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4758" y="2817712"/>
            <a:ext cx="1003865" cy="2601181"/>
          </a:xfrm>
          <a:prstGeom prst="rect">
            <a:avLst/>
          </a:prstGeom>
        </p:spPr>
      </p:pic>
      <p:sp>
        <p:nvSpPr>
          <p:cNvPr id="11" name="Rectangle: Rounded Corners 10">
            <a:extLst>
              <a:ext uri="{FF2B5EF4-FFF2-40B4-BE49-F238E27FC236}">
                <a16:creationId xmlns:a16="http://schemas.microsoft.com/office/drawing/2014/main" id="{AB008EC9-9C6B-450C-B14A-614020155BB1}"/>
              </a:ext>
            </a:extLst>
          </p:cNvPr>
          <p:cNvSpPr/>
          <p:nvPr/>
        </p:nvSpPr>
        <p:spPr>
          <a:xfrm>
            <a:off x="4191689" y="1489407"/>
            <a:ext cx="4210406" cy="1108764"/>
          </a:xfrm>
          <a:prstGeom prst="roundRect">
            <a:avLst/>
          </a:prstGeom>
          <a:solidFill>
            <a:srgbClr val="939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2" name="Rectangle: Rounded Corners 11">
            <a:extLst>
              <a:ext uri="{FF2B5EF4-FFF2-40B4-BE49-F238E27FC236}">
                <a16:creationId xmlns:a16="http://schemas.microsoft.com/office/drawing/2014/main" id="{70B41745-03F4-469D-ABD8-7D05D9072557}"/>
              </a:ext>
            </a:extLst>
          </p:cNvPr>
          <p:cNvSpPr/>
          <p:nvPr/>
        </p:nvSpPr>
        <p:spPr>
          <a:xfrm>
            <a:off x="4107799" y="1382610"/>
            <a:ext cx="4210406" cy="1108764"/>
          </a:xfrm>
          <a:prstGeom prst="roundRect">
            <a:avLst/>
          </a:prstGeom>
          <a:solidFill>
            <a:schemeClr val="bg1"/>
          </a:solidFill>
          <a:ln>
            <a:solidFill>
              <a:srgbClr val="939F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3" name="Rectangle 12">
            <a:extLst>
              <a:ext uri="{FF2B5EF4-FFF2-40B4-BE49-F238E27FC236}">
                <a16:creationId xmlns:a16="http://schemas.microsoft.com/office/drawing/2014/main" id="{108FF360-0B9B-4B87-9CD5-435199187088}"/>
              </a:ext>
            </a:extLst>
          </p:cNvPr>
          <p:cNvSpPr/>
          <p:nvPr/>
        </p:nvSpPr>
        <p:spPr>
          <a:xfrm>
            <a:off x="4358604" y="1503914"/>
            <a:ext cx="3795852" cy="830997"/>
          </a:xfrm>
          <a:prstGeom prst="rect">
            <a:avLst/>
          </a:prstGeom>
        </p:spPr>
        <p:txBody>
          <a:bodyPr wrap="square" lIns="0" tIns="0" rIns="0" bIns="0">
            <a:spAutoFit/>
          </a:bodyPr>
          <a:lstStyle/>
          <a:p>
            <a:r>
              <a:rPr lang="en-GB" dirty="0"/>
              <a:t>All angels were good, they always obeyed Allah (Glory be to Him) and they thought Adam was amazing!</a:t>
            </a:r>
          </a:p>
        </p:txBody>
      </p:sp>
      <p:sp>
        <p:nvSpPr>
          <p:cNvPr id="14" name="Rectangle: Rounded Corners 13">
            <a:extLst>
              <a:ext uri="{FF2B5EF4-FFF2-40B4-BE49-F238E27FC236}">
                <a16:creationId xmlns:a16="http://schemas.microsoft.com/office/drawing/2014/main" id="{215405AB-FE9E-4B80-923E-56B75B061B15}"/>
              </a:ext>
            </a:extLst>
          </p:cNvPr>
          <p:cNvSpPr/>
          <p:nvPr/>
        </p:nvSpPr>
        <p:spPr>
          <a:xfrm>
            <a:off x="4191688" y="2860703"/>
            <a:ext cx="4210406" cy="2181079"/>
          </a:xfrm>
          <a:prstGeom prst="roundRect">
            <a:avLst>
              <a:gd name="adj" fmla="val 8590"/>
            </a:avLst>
          </a:prstGeom>
          <a:solidFill>
            <a:srgbClr val="7AA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5" name="Rectangle: Rounded Corners 14">
            <a:extLst>
              <a:ext uri="{FF2B5EF4-FFF2-40B4-BE49-F238E27FC236}">
                <a16:creationId xmlns:a16="http://schemas.microsoft.com/office/drawing/2014/main" id="{8C036D5A-BD3B-4EC3-9E7C-FF1ABBDACA80}"/>
              </a:ext>
            </a:extLst>
          </p:cNvPr>
          <p:cNvSpPr/>
          <p:nvPr/>
        </p:nvSpPr>
        <p:spPr>
          <a:xfrm>
            <a:off x="4107798" y="2753906"/>
            <a:ext cx="4210406" cy="2181079"/>
          </a:xfrm>
          <a:prstGeom prst="roundRect">
            <a:avLst>
              <a:gd name="adj" fmla="val 8590"/>
            </a:avLst>
          </a:prstGeom>
          <a:solidFill>
            <a:schemeClr val="bg1"/>
          </a:solidFill>
          <a:ln>
            <a:solidFill>
              <a:srgbClr val="7AAE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6" name="Rectangle 15">
            <a:extLst>
              <a:ext uri="{FF2B5EF4-FFF2-40B4-BE49-F238E27FC236}">
                <a16:creationId xmlns:a16="http://schemas.microsoft.com/office/drawing/2014/main" id="{171244F0-6995-49E7-AFE0-E5294D0948E0}"/>
              </a:ext>
            </a:extLst>
          </p:cNvPr>
          <p:cNvSpPr/>
          <p:nvPr/>
        </p:nvSpPr>
        <p:spPr>
          <a:xfrm>
            <a:off x="4332798" y="2888293"/>
            <a:ext cx="3860363" cy="1938992"/>
          </a:xfrm>
          <a:prstGeom prst="rect">
            <a:avLst/>
          </a:prstGeom>
        </p:spPr>
        <p:txBody>
          <a:bodyPr wrap="square" lIns="0" tIns="0" rIns="0" bIns="0">
            <a:spAutoFit/>
          </a:bodyPr>
          <a:lstStyle/>
          <a:p>
            <a:r>
              <a:rPr lang="en-GB" dirty="0" err="1"/>
              <a:t>Jinns</a:t>
            </a:r>
            <a:r>
              <a:rPr lang="en-GB" dirty="0"/>
              <a:t> were both good and bad. There was one jinn who obeyed Allah and worshipped Him so much that Allah allowed him to be with the angels in heaven. This jinn was called Iblis. He also has other names, </a:t>
            </a:r>
            <a:r>
              <a:rPr lang="en-GB" dirty="0" err="1"/>
              <a:t>Shaytan</a:t>
            </a:r>
            <a:r>
              <a:rPr lang="en-GB" dirty="0"/>
              <a:t>, Satan and the Devil in English.</a:t>
            </a:r>
          </a:p>
        </p:txBody>
      </p:sp>
      <p:sp>
        <p:nvSpPr>
          <p:cNvPr id="17" name="Rectangle: Rounded Corners 16">
            <a:extLst>
              <a:ext uri="{FF2B5EF4-FFF2-40B4-BE49-F238E27FC236}">
                <a16:creationId xmlns:a16="http://schemas.microsoft.com/office/drawing/2014/main" id="{985C373C-71C1-41A3-8DAA-3974090BCDC4}"/>
              </a:ext>
            </a:extLst>
          </p:cNvPr>
          <p:cNvSpPr/>
          <p:nvPr/>
        </p:nvSpPr>
        <p:spPr>
          <a:xfrm>
            <a:off x="4191688" y="5311451"/>
            <a:ext cx="4210406" cy="820901"/>
          </a:xfrm>
          <a:prstGeom prst="roundRect">
            <a:avLst/>
          </a:prstGeom>
          <a:solidFill>
            <a:srgbClr val="939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8" name="Rectangle: Rounded Corners 17">
            <a:extLst>
              <a:ext uri="{FF2B5EF4-FFF2-40B4-BE49-F238E27FC236}">
                <a16:creationId xmlns:a16="http://schemas.microsoft.com/office/drawing/2014/main" id="{E8A01865-E655-4D72-882D-3A680184C880}"/>
              </a:ext>
            </a:extLst>
          </p:cNvPr>
          <p:cNvSpPr/>
          <p:nvPr/>
        </p:nvSpPr>
        <p:spPr>
          <a:xfrm>
            <a:off x="4107798" y="5204654"/>
            <a:ext cx="4210406" cy="820901"/>
          </a:xfrm>
          <a:prstGeom prst="roundRect">
            <a:avLst/>
          </a:prstGeom>
          <a:solidFill>
            <a:schemeClr val="bg1"/>
          </a:solidFill>
          <a:ln>
            <a:solidFill>
              <a:srgbClr val="939F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9" name="Rectangle 18">
            <a:extLst>
              <a:ext uri="{FF2B5EF4-FFF2-40B4-BE49-F238E27FC236}">
                <a16:creationId xmlns:a16="http://schemas.microsoft.com/office/drawing/2014/main" id="{EB1BC922-B120-4B95-8FEF-93B041836C48}"/>
              </a:ext>
            </a:extLst>
          </p:cNvPr>
          <p:cNvSpPr/>
          <p:nvPr/>
        </p:nvSpPr>
        <p:spPr>
          <a:xfrm>
            <a:off x="4358604" y="5338105"/>
            <a:ext cx="3728089" cy="553998"/>
          </a:xfrm>
          <a:prstGeom prst="rect">
            <a:avLst/>
          </a:prstGeom>
        </p:spPr>
        <p:txBody>
          <a:bodyPr wrap="square" lIns="0" tIns="0" rIns="0" bIns="0">
            <a:spAutoFit/>
          </a:bodyPr>
          <a:lstStyle/>
          <a:p>
            <a:r>
              <a:rPr lang="en-GB" dirty="0"/>
              <a:t>Iblis was very jealous of Adam and he did not like him at all!</a:t>
            </a:r>
          </a:p>
        </p:txBody>
      </p:sp>
      <p:pic>
        <p:nvPicPr>
          <p:cNvPr id="21" name="Picture 20">
            <a:extLst>
              <a:ext uri="{FF2B5EF4-FFF2-40B4-BE49-F238E27FC236}">
                <a16:creationId xmlns:a16="http://schemas.microsoft.com/office/drawing/2014/main" id="{D4225F4F-5647-4D6D-986D-EEA99778794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6693" y="3691278"/>
            <a:ext cx="1648321" cy="2605673"/>
          </a:xfrm>
          <a:prstGeom prst="rect">
            <a:avLst/>
          </a:prstGeom>
        </p:spPr>
      </p:pic>
      <p:sp>
        <p:nvSpPr>
          <p:cNvPr id="22" name="Title 1">
            <a:extLst>
              <a:ext uri="{FF2B5EF4-FFF2-40B4-BE49-F238E27FC236}">
                <a16:creationId xmlns:a16="http://schemas.microsoft.com/office/drawing/2014/main" id="{B314DEDD-3811-43C4-BE7F-717499CB759E}"/>
              </a:ext>
            </a:extLst>
          </p:cNvPr>
          <p:cNvSpPr txBox="1">
            <a:spLocks/>
          </p:cNvSpPr>
          <p:nvPr/>
        </p:nvSpPr>
        <p:spPr>
          <a:xfrm>
            <a:off x="967485" y="1741855"/>
            <a:ext cx="2048306"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dirty="0">
                <a:solidFill>
                  <a:srgbClr val="4F8160"/>
                </a:solidFill>
              </a:rPr>
              <a:t>Angels</a:t>
            </a:r>
            <a:endParaRPr lang="en-GB" sz="3600" dirty="0">
              <a:solidFill>
                <a:srgbClr val="4F8160"/>
              </a:solidFill>
            </a:endParaRPr>
          </a:p>
        </p:txBody>
      </p:sp>
      <p:sp>
        <p:nvSpPr>
          <p:cNvPr id="23" name="Title 1">
            <a:extLst>
              <a:ext uri="{FF2B5EF4-FFF2-40B4-BE49-F238E27FC236}">
                <a16:creationId xmlns:a16="http://schemas.microsoft.com/office/drawing/2014/main" id="{5DEDDB71-BE59-46C0-8874-01C0E5A8B711}"/>
              </a:ext>
            </a:extLst>
          </p:cNvPr>
          <p:cNvSpPr txBox="1">
            <a:spLocks/>
          </p:cNvSpPr>
          <p:nvPr/>
        </p:nvSpPr>
        <p:spPr>
          <a:xfrm>
            <a:off x="386700" y="4227101"/>
            <a:ext cx="2048306"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dirty="0" err="1">
                <a:solidFill>
                  <a:srgbClr val="4F8160"/>
                </a:solidFill>
              </a:rPr>
              <a:t>Jinns</a:t>
            </a:r>
            <a:endParaRPr lang="en-GB" sz="3600" dirty="0">
              <a:solidFill>
                <a:srgbClr val="4F8160"/>
              </a:solidFill>
            </a:endParaRPr>
          </a:p>
        </p:txBody>
      </p:sp>
    </p:spTree>
    <p:extLst>
      <p:ext uri="{BB962C8B-B14F-4D97-AF65-F5344CB8AC3E}">
        <p14:creationId xmlns:p14="http://schemas.microsoft.com/office/powerpoint/2010/main" val="140009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4" grpId="0" animBg="1"/>
      <p:bldP spid="15" grpId="0" animBg="1"/>
      <p:bldP spid="16" grpId="0"/>
      <p:bldP spid="17" grpId="0" animBg="1"/>
      <p:bldP spid="18" grpId="0"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8930C2C-DE14-4D22-97DC-86CC02023D89}"/>
              </a:ext>
            </a:extLst>
          </p:cNvPr>
          <p:cNvSpPr txBox="1">
            <a:spLocks/>
          </p:cNvSpPr>
          <p:nvPr/>
        </p:nvSpPr>
        <p:spPr>
          <a:xfrm>
            <a:off x="331693" y="478895"/>
            <a:ext cx="8480614"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600" dirty="0">
                <a:solidFill>
                  <a:srgbClr val="3E4987"/>
                </a:solidFill>
              </a:rPr>
              <a:t>Respect for Adam</a:t>
            </a:r>
          </a:p>
        </p:txBody>
      </p:sp>
      <p:sp>
        <p:nvSpPr>
          <p:cNvPr id="11" name="Rectangle: Rounded Corners 10">
            <a:extLst>
              <a:ext uri="{FF2B5EF4-FFF2-40B4-BE49-F238E27FC236}">
                <a16:creationId xmlns:a16="http://schemas.microsoft.com/office/drawing/2014/main" id="{AB008EC9-9C6B-450C-B14A-614020155BB1}"/>
              </a:ext>
            </a:extLst>
          </p:cNvPr>
          <p:cNvSpPr/>
          <p:nvPr/>
        </p:nvSpPr>
        <p:spPr>
          <a:xfrm>
            <a:off x="819269" y="1464240"/>
            <a:ext cx="4210406" cy="1574222"/>
          </a:xfrm>
          <a:prstGeom prst="roundRect">
            <a:avLst>
              <a:gd name="adj" fmla="val 10135"/>
            </a:avLst>
          </a:prstGeom>
          <a:solidFill>
            <a:srgbClr val="939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2" name="Rectangle: Rounded Corners 11">
            <a:extLst>
              <a:ext uri="{FF2B5EF4-FFF2-40B4-BE49-F238E27FC236}">
                <a16:creationId xmlns:a16="http://schemas.microsoft.com/office/drawing/2014/main" id="{70B41745-03F4-469D-ABD8-7D05D9072557}"/>
              </a:ext>
            </a:extLst>
          </p:cNvPr>
          <p:cNvSpPr/>
          <p:nvPr/>
        </p:nvSpPr>
        <p:spPr>
          <a:xfrm>
            <a:off x="735379" y="1357443"/>
            <a:ext cx="4210406" cy="1574222"/>
          </a:xfrm>
          <a:prstGeom prst="roundRect">
            <a:avLst>
              <a:gd name="adj" fmla="val 11140"/>
            </a:avLst>
          </a:prstGeom>
          <a:solidFill>
            <a:schemeClr val="bg1"/>
          </a:solidFill>
          <a:ln>
            <a:solidFill>
              <a:srgbClr val="939F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3" name="Rectangle 12">
            <a:extLst>
              <a:ext uri="{FF2B5EF4-FFF2-40B4-BE49-F238E27FC236}">
                <a16:creationId xmlns:a16="http://schemas.microsoft.com/office/drawing/2014/main" id="{108FF360-0B9B-4B87-9CD5-435199187088}"/>
              </a:ext>
            </a:extLst>
          </p:cNvPr>
          <p:cNvSpPr/>
          <p:nvPr/>
        </p:nvSpPr>
        <p:spPr>
          <a:xfrm>
            <a:off x="917410" y="1448034"/>
            <a:ext cx="3913820" cy="1107996"/>
          </a:xfrm>
          <a:prstGeom prst="rect">
            <a:avLst/>
          </a:prstGeom>
        </p:spPr>
        <p:txBody>
          <a:bodyPr wrap="square" lIns="0" tIns="0" rIns="0" bIns="0">
            <a:spAutoFit/>
          </a:bodyPr>
          <a:lstStyle/>
          <a:p>
            <a:r>
              <a:rPr lang="en-GB" dirty="0"/>
              <a:t>One day, Allah told the angels that He was going to create a human and that He will place him on earth to build it and make it a beautiful place.</a:t>
            </a:r>
          </a:p>
        </p:txBody>
      </p:sp>
      <p:sp>
        <p:nvSpPr>
          <p:cNvPr id="14" name="Rectangle: Rounded Corners 13">
            <a:extLst>
              <a:ext uri="{FF2B5EF4-FFF2-40B4-BE49-F238E27FC236}">
                <a16:creationId xmlns:a16="http://schemas.microsoft.com/office/drawing/2014/main" id="{215405AB-FE9E-4B80-923E-56B75B061B15}"/>
              </a:ext>
            </a:extLst>
          </p:cNvPr>
          <p:cNvSpPr/>
          <p:nvPr/>
        </p:nvSpPr>
        <p:spPr>
          <a:xfrm>
            <a:off x="819268" y="3289062"/>
            <a:ext cx="4210406" cy="1342565"/>
          </a:xfrm>
          <a:prstGeom prst="roundRect">
            <a:avLst>
              <a:gd name="adj" fmla="val 15463"/>
            </a:avLst>
          </a:prstGeom>
          <a:solidFill>
            <a:srgbClr val="7AA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5" name="Rectangle: Rounded Corners 14">
            <a:extLst>
              <a:ext uri="{FF2B5EF4-FFF2-40B4-BE49-F238E27FC236}">
                <a16:creationId xmlns:a16="http://schemas.microsoft.com/office/drawing/2014/main" id="{8C036D5A-BD3B-4EC3-9E7C-FF1ABBDACA80}"/>
              </a:ext>
            </a:extLst>
          </p:cNvPr>
          <p:cNvSpPr/>
          <p:nvPr/>
        </p:nvSpPr>
        <p:spPr>
          <a:xfrm>
            <a:off x="735378" y="3182265"/>
            <a:ext cx="4210406" cy="1342565"/>
          </a:xfrm>
          <a:prstGeom prst="roundRect">
            <a:avLst>
              <a:gd name="adj" fmla="val 13589"/>
            </a:avLst>
          </a:prstGeom>
          <a:solidFill>
            <a:schemeClr val="bg1"/>
          </a:solidFill>
          <a:ln>
            <a:solidFill>
              <a:srgbClr val="7AAE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6" name="Rectangle 15">
            <a:extLst>
              <a:ext uri="{FF2B5EF4-FFF2-40B4-BE49-F238E27FC236}">
                <a16:creationId xmlns:a16="http://schemas.microsoft.com/office/drawing/2014/main" id="{171244F0-6995-49E7-AFE0-E5294D0948E0}"/>
              </a:ext>
            </a:extLst>
          </p:cNvPr>
          <p:cNvSpPr/>
          <p:nvPr/>
        </p:nvSpPr>
        <p:spPr>
          <a:xfrm>
            <a:off x="937411" y="3299549"/>
            <a:ext cx="3860363" cy="830997"/>
          </a:xfrm>
          <a:prstGeom prst="rect">
            <a:avLst/>
          </a:prstGeom>
        </p:spPr>
        <p:txBody>
          <a:bodyPr wrap="square" lIns="0" tIns="0" rIns="0" bIns="0">
            <a:spAutoFit/>
          </a:bodyPr>
          <a:lstStyle/>
          <a:p>
            <a:r>
              <a:rPr lang="en-GB" dirty="0"/>
              <a:t>After Allah created Adam He taught him all the names of all things such as sun, star, cloud and tree.</a:t>
            </a:r>
          </a:p>
        </p:txBody>
      </p:sp>
      <p:sp>
        <p:nvSpPr>
          <p:cNvPr id="17" name="Rectangle: Rounded Corners 16">
            <a:extLst>
              <a:ext uri="{FF2B5EF4-FFF2-40B4-BE49-F238E27FC236}">
                <a16:creationId xmlns:a16="http://schemas.microsoft.com/office/drawing/2014/main" id="{985C373C-71C1-41A3-8DAA-3974090BCDC4}"/>
              </a:ext>
            </a:extLst>
          </p:cNvPr>
          <p:cNvSpPr/>
          <p:nvPr/>
        </p:nvSpPr>
        <p:spPr>
          <a:xfrm>
            <a:off x="819268" y="4884487"/>
            <a:ext cx="4210406" cy="1298199"/>
          </a:xfrm>
          <a:prstGeom prst="roundRect">
            <a:avLst/>
          </a:prstGeom>
          <a:solidFill>
            <a:srgbClr val="939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8" name="Rectangle: Rounded Corners 17">
            <a:extLst>
              <a:ext uri="{FF2B5EF4-FFF2-40B4-BE49-F238E27FC236}">
                <a16:creationId xmlns:a16="http://schemas.microsoft.com/office/drawing/2014/main" id="{E8A01865-E655-4D72-882D-3A680184C880}"/>
              </a:ext>
            </a:extLst>
          </p:cNvPr>
          <p:cNvSpPr/>
          <p:nvPr/>
        </p:nvSpPr>
        <p:spPr>
          <a:xfrm>
            <a:off x="735378" y="4777690"/>
            <a:ext cx="4210406" cy="1298199"/>
          </a:xfrm>
          <a:prstGeom prst="roundRect">
            <a:avLst/>
          </a:prstGeom>
          <a:solidFill>
            <a:schemeClr val="bg1"/>
          </a:solidFill>
          <a:ln>
            <a:solidFill>
              <a:srgbClr val="939F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4987"/>
              </a:solidFill>
            </a:endParaRPr>
          </a:p>
        </p:txBody>
      </p:sp>
      <p:sp>
        <p:nvSpPr>
          <p:cNvPr id="19" name="Rectangle 18">
            <a:extLst>
              <a:ext uri="{FF2B5EF4-FFF2-40B4-BE49-F238E27FC236}">
                <a16:creationId xmlns:a16="http://schemas.microsoft.com/office/drawing/2014/main" id="{EB1BC922-B120-4B95-8FEF-93B041836C48}"/>
              </a:ext>
            </a:extLst>
          </p:cNvPr>
          <p:cNvSpPr/>
          <p:nvPr/>
        </p:nvSpPr>
        <p:spPr>
          <a:xfrm>
            <a:off x="986185" y="4886397"/>
            <a:ext cx="3719994" cy="1107996"/>
          </a:xfrm>
          <a:prstGeom prst="rect">
            <a:avLst/>
          </a:prstGeom>
        </p:spPr>
        <p:txBody>
          <a:bodyPr wrap="square" lIns="0" tIns="0" rIns="0" bIns="0">
            <a:spAutoFit/>
          </a:bodyPr>
          <a:lstStyle/>
          <a:p>
            <a:r>
              <a:rPr lang="en-GB" dirty="0"/>
              <a:t>The angels were so amazed that Adam knew the names of everything! They knew that Adam was very special.</a:t>
            </a:r>
          </a:p>
        </p:txBody>
      </p:sp>
      <p:pic>
        <p:nvPicPr>
          <p:cNvPr id="9" name="Picture 8">
            <a:extLst>
              <a:ext uri="{FF2B5EF4-FFF2-40B4-BE49-F238E27FC236}">
                <a16:creationId xmlns:a16="http://schemas.microsoft.com/office/drawing/2014/main" id="{8F10AC98-AB52-40AD-9AB3-F14DED728D2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75579" y="2153958"/>
            <a:ext cx="2731005" cy="2727550"/>
          </a:xfrm>
          <a:prstGeom prst="rect">
            <a:avLst/>
          </a:prstGeom>
        </p:spPr>
      </p:pic>
      <p:pic>
        <p:nvPicPr>
          <p:cNvPr id="20" name="Picture 19">
            <a:extLst>
              <a:ext uri="{FF2B5EF4-FFF2-40B4-BE49-F238E27FC236}">
                <a16:creationId xmlns:a16="http://schemas.microsoft.com/office/drawing/2014/main" id="{96C09221-B10D-4947-ACA2-B6A7C89D97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46123" y="1211623"/>
            <a:ext cx="2162498" cy="1524538"/>
          </a:xfrm>
          <a:prstGeom prst="rect">
            <a:avLst/>
          </a:prstGeom>
        </p:spPr>
      </p:pic>
      <p:pic>
        <p:nvPicPr>
          <p:cNvPr id="25" name="Picture 24">
            <a:extLst>
              <a:ext uri="{FF2B5EF4-FFF2-40B4-BE49-F238E27FC236}">
                <a16:creationId xmlns:a16="http://schemas.microsoft.com/office/drawing/2014/main" id="{5EDEA1C1-D6E4-42D9-A714-CAE88F53D3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61639" y="3982993"/>
            <a:ext cx="1895184" cy="2099376"/>
          </a:xfrm>
          <a:prstGeom prst="rect">
            <a:avLst/>
          </a:prstGeom>
        </p:spPr>
      </p:pic>
    </p:spTree>
    <p:extLst>
      <p:ext uri="{BB962C8B-B14F-4D97-AF65-F5344CB8AC3E}">
        <p14:creationId xmlns:p14="http://schemas.microsoft.com/office/powerpoint/2010/main" val="274463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4" grpId="0" animBg="1"/>
      <p:bldP spid="15" grpId="0" animBg="1"/>
      <p:bldP spid="16" grpId="0"/>
      <p:bldP spid="17" grpId="0" animBg="1"/>
      <p:bldP spid="18" grpId="0" animBg="1"/>
      <p:bldP spid="19"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 id="{54D9B6D1-A77B-445E-853F-8EDE386672A3}" vid="{6ACCFF4C-4675-46FB-8246-59F5DE2566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CC0C36368B3E43AA8704CB173414C6" ma:contentTypeVersion="11" ma:contentTypeDescription="Create a new document." ma:contentTypeScope="" ma:versionID="e74a16028a0b5b0f57608bf09d8b2660">
  <xsd:schema xmlns:xsd="http://www.w3.org/2001/XMLSchema" xmlns:xs="http://www.w3.org/2001/XMLSchema" xmlns:p="http://schemas.microsoft.com/office/2006/metadata/properties" xmlns:ns2="810dadb4-62c1-4fd3-aef3-0db6a8571ffe" targetNamespace="http://schemas.microsoft.com/office/2006/metadata/properties" ma:root="true" ma:fieldsID="9b39263f8dd01711e1fc9c8509195d36" ns2:_="">
    <xsd:import namespace="810dadb4-62c1-4fd3-aef3-0db6a8571f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0dadb4-62c1-4fd3-aef3-0db6a8571f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687F5A3-1BEF-4FC5-BAE9-801AEDBD9781}"/>
</file>

<file path=customXml/itemProps2.xml><?xml version="1.0" encoding="utf-8"?>
<ds:datastoreItem xmlns:ds="http://schemas.openxmlformats.org/officeDocument/2006/customXml" ds:itemID="{DAE5510D-EB40-4F10-9E4E-A4AF045C63CF}"/>
</file>

<file path=customXml/itemProps3.xml><?xml version="1.0" encoding="utf-8"?>
<ds:datastoreItem xmlns:ds="http://schemas.openxmlformats.org/officeDocument/2006/customXml" ds:itemID="{B431DF1F-6A0A-4829-8088-7D229E0A37E4}"/>
</file>

<file path=docProps/app.xml><?xml version="1.0" encoding="utf-8"?>
<Properties xmlns="http://schemas.openxmlformats.org/officeDocument/2006/extended-properties" xmlns:vt="http://schemas.openxmlformats.org/officeDocument/2006/docPropsVTypes">
  <Template>ar-ise-37-who-is-allah-presentation</Template>
  <TotalTime>0</TotalTime>
  <Words>1388</Words>
  <Application>Microsoft Office PowerPoint</Application>
  <PresentationFormat>On-screen Show (4:3)</PresentationFormat>
  <Paragraphs>107</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Twinkl</vt:lpstr>
      <vt:lpstr>Calibri</vt:lpstr>
      <vt:lpstr>Arial</vt:lpstr>
      <vt:lpstr>Twinkl SemiBold</vt:lpstr>
      <vt:lpstr>Office Theme</vt:lpstr>
      <vt:lpstr>LO: To understand the story of Prophet Adam in the Quran.</vt:lpstr>
      <vt:lpstr>What is the Qur’an?</vt:lpstr>
      <vt:lpstr>Who Are the Prophets?</vt:lpstr>
      <vt:lpstr>Who Are the Prophets?</vt:lpstr>
      <vt:lpstr>Before Adam (Peace Be upon Him)</vt:lpstr>
      <vt:lpstr>How Did Allah Create Prophet Adam (Peace Be Upon Him)?</vt:lpstr>
      <vt:lpstr>How Did Allah Create Prophet Adam (Peace Be Upon Him)?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Task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daniella devita</dc:creator>
  <cp:lastModifiedBy>A Chhibber</cp:lastModifiedBy>
  <cp:revision>61</cp:revision>
  <dcterms:created xsi:type="dcterms:W3CDTF">2020-09-11T15:09:41Z</dcterms:created>
  <dcterms:modified xsi:type="dcterms:W3CDTF">2022-01-23T14:04:08Z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0x010100A2CC0C36368B3E43AA8704CB173414C6</vt:lpwstr>
  </property>
</Properties>
</file>