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83" r:id="rId2"/>
    <p:sldId id="263" r:id="rId3"/>
    <p:sldId id="284" r:id="rId4"/>
    <p:sldId id="285" r:id="rId5"/>
    <p:sldId id="297" r:id="rId6"/>
    <p:sldId id="275" r:id="rId7"/>
    <p:sldId id="271" r:id="rId8"/>
    <p:sldId id="289" r:id="rId9"/>
    <p:sldId id="268" r:id="rId10"/>
    <p:sldId id="295" r:id="rId11"/>
    <p:sldId id="296" r:id="rId12"/>
    <p:sldId id="298" r:id="rId13"/>
    <p:sldId id="267" r:id="rId14"/>
  </p:sldIdLst>
  <p:sldSz cx="9144000" cy="6858000" type="screen4x3"/>
  <p:notesSz cx="6858000" cy="9144000"/>
  <p:embeddedFontLst>
    <p:embeddedFont>
      <p:font typeface="BPreplay" panose="02000503000000020004" pitchFamily="50"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Sassoon Infant Md" panose="02000603050000020003" pitchFamily="50" charset="0"/>
      <p:regular r:id="rId25"/>
    </p:embeddedFont>
    <p:embeddedFont>
      <p:font typeface="Sassoon Infant Rg" panose="02000503030000020003" pitchFamily="50" charset="0"/>
      <p:regular r:id="rId26"/>
      <p:bold r:id="rId27"/>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itchFamily="50" charset="0"/>
        <a:ea typeface="+mn-ea"/>
        <a:cs typeface="+mn-cs"/>
      </a:defRPr>
    </a:lvl5pPr>
    <a:lvl6pPr marL="2286000" algn="l" defTabSz="914400" rtl="0" eaLnBrk="1" latinLnBrk="0" hangingPunct="1">
      <a:defRPr kern="1200">
        <a:solidFill>
          <a:schemeClr val="tx1"/>
        </a:solidFill>
        <a:latin typeface="Sassoon Infant Rg" pitchFamily="50" charset="0"/>
        <a:ea typeface="+mn-ea"/>
        <a:cs typeface="+mn-cs"/>
      </a:defRPr>
    </a:lvl6pPr>
    <a:lvl7pPr marL="2743200" algn="l" defTabSz="914400" rtl="0" eaLnBrk="1" latinLnBrk="0" hangingPunct="1">
      <a:defRPr kern="1200">
        <a:solidFill>
          <a:schemeClr val="tx1"/>
        </a:solidFill>
        <a:latin typeface="Sassoon Infant Rg" pitchFamily="50" charset="0"/>
        <a:ea typeface="+mn-ea"/>
        <a:cs typeface="+mn-cs"/>
      </a:defRPr>
    </a:lvl7pPr>
    <a:lvl8pPr marL="3200400" algn="l" defTabSz="914400" rtl="0" eaLnBrk="1" latinLnBrk="0" hangingPunct="1">
      <a:defRPr kern="1200">
        <a:solidFill>
          <a:schemeClr val="tx1"/>
        </a:solidFill>
        <a:latin typeface="Sassoon Infant Rg" pitchFamily="50" charset="0"/>
        <a:ea typeface="+mn-ea"/>
        <a:cs typeface="+mn-cs"/>
      </a:defRPr>
    </a:lvl8pPr>
    <a:lvl9pPr marL="3657600" algn="l" defTabSz="914400" rtl="0" eaLnBrk="1" latinLnBrk="0" hangingPunct="1">
      <a:defRPr kern="1200">
        <a:solidFill>
          <a:schemeClr val="tx1"/>
        </a:solidFill>
        <a:latin typeface="Sassoon Infant Rg" pitchFamily="50" charset="0"/>
        <a:ea typeface="+mn-ea"/>
        <a:cs typeface="+mn-cs"/>
      </a:defRPr>
    </a:lvl9pPr>
  </p:defaultTextStyle>
  <p:extLst>
    <p:ext uri="{EFAFB233-063F-42B5-8137-9DF3F51BA10A}">
      <p15:sldGuideLst xmlns:p15="http://schemas.microsoft.com/office/powerpoint/2012/main">
        <p15:guide id="1" orient="horz" pos="2137">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955B"/>
    <a:srgbClr val="C9DEC0"/>
    <a:srgbClr val="F6AF9C"/>
    <a:srgbClr val="C6B87A"/>
    <a:srgbClr val="965140"/>
    <a:srgbClr val="FFD984"/>
    <a:srgbClr val="81905A"/>
    <a:srgbClr val="EE61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020" autoAdjust="0"/>
  </p:normalViewPr>
  <p:slideViewPr>
    <p:cSldViewPr snapToGrid="0">
      <p:cViewPr varScale="1">
        <p:scale>
          <a:sx n="68" d="100"/>
          <a:sy n="68" d="100"/>
        </p:scale>
        <p:origin x="1867" y="53"/>
      </p:cViewPr>
      <p:guideLst>
        <p:guide orient="horz" pos="2137"/>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35431E-FCDA-485B-B8AF-3D5541F563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65190A55-1BDF-4812-9030-39A569AE1A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8B8C7E0-5DE3-4435-866C-B86439F782BF}" type="datetimeFigureOut">
              <a:rPr lang="en-GB"/>
              <a:pPr>
                <a:defRPr/>
              </a:pPr>
              <a:t>13/06/2021</a:t>
            </a:fld>
            <a:endParaRPr lang="en-GB"/>
          </a:p>
        </p:txBody>
      </p:sp>
      <p:sp>
        <p:nvSpPr>
          <p:cNvPr id="4" name="Footer Placeholder 3">
            <a:extLst>
              <a:ext uri="{FF2B5EF4-FFF2-40B4-BE49-F238E27FC236}">
                <a16:creationId xmlns:a16="http://schemas.microsoft.com/office/drawing/2014/main" id="{56411C30-D333-4A0D-A160-D3E70AED4B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1EDCDBA9-E6AC-4F91-8241-E879D02ADA4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32787101-75B9-48FC-9BC9-EF254CFD780E}"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2AE7B-C011-42D5-B1E0-BAFB00B1FBAB}" type="datetimeFigureOut">
              <a:rPr lang="en-US" smtClean="0"/>
              <a:t>6/13/2021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7A7581-D721-4184-935F-273C2FDC58D1}" type="slidenum">
              <a:rPr lang="en-US" smtClean="0"/>
              <a:t>‹#›</a:t>
            </a:fld>
            <a:endParaRPr lang="en-US"/>
          </a:p>
        </p:txBody>
      </p:sp>
    </p:spTree>
    <p:extLst>
      <p:ext uri="{BB962C8B-B14F-4D97-AF65-F5344CB8AC3E}">
        <p14:creationId xmlns:p14="http://schemas.microsoft.com/office/powerpoint/2010/main" val="1570496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Recapping information that we have already learnt. Are there any questions that the </a:t>
            </a:r>
            <a:r>
              <a:rPr lang="en-US" dirty="0" err="1"/>
              <a:t>chn</a:t>
            </a:r>
            <a:r>
              <a:rPr lang="en-US" dirty="0"/>
              <a:t> have that we want to find out the answers to in another lesson. Make notes.</a:t>
            </a:r>
          </a:p>
        </p:txBody>
      </p:sp>
      <p:sp>
        <p:nvSpPr>
          <p:cNvPr id="4" name="Slide Number Placeholder 3"/>
          <p:cNvSpPr>
            <a:spLocks noGrp="1"/>
          </p:cNvSpPr>
          <p:nvPr>
            <p:ph type="sldNum" sz="quarter" idx="5"/>
          </p:nvPr>
        </p:nvSpPr>
        <p:spPr/>
        <p:txBody>
          <a:bodyPr/>
          <a:lstStyle/>
          <a:p>
            <a:fld id="{9B7A7581-D721-4184-935F-273C2FDC58D1}" type="slidenum">
              <a:rPr lang="en-US" smtClean="0"/>
              <a:t>1</a:t>
            </a:fld>
            <a:endParaRPr lang="en-US"/>
          </a:p>
        </p:txBody>
      </p:sp>
    </p:spTree>
    <p:extLst>
      <p:ext uri="{BB962C8B-B14F-4D97-AF65-F5344CB8AC3E}">
        <p14:creationId xmlns:p14="http://schemas.microsoft.com/office/powerpoint/2010/main" val="293616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remember the answers to the blanks?</a:t>
            </a:r>
          </a:p>
          <a:p>
            <a:r>
              <a:rPr lang="en-US" dirty="0"/>
              <a:t>Saudi Arabia, prophet Muhammed, 700.</a:t>
            </a:r>
          </a:p>
          <a:p>
            <a:endParaRPr lang="en-US" dirty="0"/>
          </a:p>
          <a:p>
            <a:r>
              <a:rPr lang="en-US" dirty="0"/>
              <a:t>Saudi Arabia is in Asia – there are Muslims all over the world but especially around Asia.</a:t>
            </a:r>
          </a:p>
        </p:txBody>
      </p:sp>
      <p:sp>
        <p:nvSpPr>
          <p:cNvPr id="4" name="Slide Number Placeholder 3"/>
          <p:cNvSpPr>
            <a:spLocks noGrp="1"/>
          </p:cNvSpPr>
          <p:nvPr>
            <p:ph type="sldNum" sz="quarter" idx="5"/>
          </p:nvPr>
        </p:nvSpPr>
        <p:spPr/>
        <p:txBody>
          <a:bodyPr/>
          <a:lstStyle/>
          <a:p>
            <a:fld id="{9B7A7581-D721-4184-935F-273C2FDC58D1}" type="slidenum">
              <a:rPr lang="en-US" smtClean="0"/>
              <a:t>3</a:t>
            </a:fld>
            <a:endParaRPr lang="en-US"/>
          </a:p>
        </p:txBody>
      </p:sp>
    </p:spTree>
    <p:extLst>
      <p:ext uri="{BB962C8B-B14F-4D97-AF65-F5344CB8AC3E}">
        <p14:creationId xmlns:p14="http://schemas.microsoft.com/office/powerpoint/2010/main" val="999466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ask the </a:t>
            </a:r>
            <a:r>
              <a:rPr lang="en-US" dirty="0" err="1"/>
              <a:t>chn</a:t>
            </a:r>
            <a:r>
              <a:rPr lang="en-US" dirty="0"/>
              <a:t> to fill in their KWL grid. Encourage to use small handwriting because it won’t all fit.</a:t>
            </a:r>
          </a:p>
        </p:txBody>
      </p:sp>
      <p:sp>
        <p:nvSpPr>
          <p:cNvPr id="4" name="Slide Number Placeholder 3"/>
          <p:cNvSpPr>
            <a:spLocks noGrp="1"/>
          </p:cNvSpPr>
          <p:nvPr>
            <p:ph type="sldNum" sz="quarter" idx="5"/>
          </p:nvPr>
        </p:nvSpPr>
        <p:spPr/>
        <p:txBody>
          <a:bodyPr/>
          <a:lstStyle/>
          <a:p>
            <a:fld id="{9B7A7581-D721-4184-935F-273C2FDC58D1}" type="slidenum">
              <a:rPr lang="en-US" smtClean="0"/>
              <a:t>10</a:t>
            </a:fld>
            <a:endParaRPr lang="en-US"/>
          </a:p>
        </p:txBody>
      </p:sp>
    </p:spTree>
    <p:extLst>
      <p:ext uri="{BB962C8B-B14F-4D97-AF65-F5344CB8AC3E}">
        <p14:creationId xmlns:p14="http://schemas.microsoft.com/office/powerpoint/2010/main" val="2560224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0B605D5-B05C-4C08-8AF2-45B15A8FE6A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E87A8A29-4DCB-4275-8183-859362D0B5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67941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67EEDA2-DE3A-42F8-825D-E3EF0050EFDC}"/>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5E8129A5-8994-4ED5-B59F-89CD0DB0C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1986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46822761-3A02-4CB4-91C7-DD13CB60B7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3549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20180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4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6EB8A967-BA08-4884-8CFA-859CF8447A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57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4B3F896-F2FD-4889-A25C-1D529B9E43EE}"/>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F20AE7F-DB35-4B0E-8055-62A65A0408B8}"/>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1" r:id="rId4"/>
    <p:sldLayoutId id="2147483752" r:id="rId5"/>
    <p:sldLayoutId id="214748375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0E90BD-4BE1-4309-8B2D-C1DF6B6F8887}"/>
              </a:ext>
            </a:extLst>
          </p:cNvPr>
          <p:cNvSpPr txBox="1"/>
          <p:nvPr/>
        </p:nvSpPr>
        <p:spPr>
          <a:xfrm>
            <a:off x="1216240" y="1420427"/>
            <a:ext cx="7439488" cy="3154710"/>
          </a:xfrm>
          <a:prstGeom prst="rect">
            <a:avLst/>
          </a:prstGeom>
          <a:noFill/>
        </p:spPr>
        <p:txBody>
          <a:bodyPr wrap="square" rtlCol="0">
            <a:spAutoFit/>
          </a:bodyPr>
          <a:lstStyle/>
          <a:p>
            <a:r>
              <a:rPr lang="en-US" sz="19900" b="1" dirty="0">
                <a:solidFill>
                  <a:schemeClr val="bg1"/>
                </a:solidFill>
              </a:rPr>
              <a:t>Islam</a:t>
            </a:r>
          </a:p>
        </p:txBody>
      </p:sp>
    </p:spTree>
    <p:extLst>
      <p:ext uri="{BB962C8B-B14F-4D97-AF65-F5344CB8AC3E}">
        <p14:creationId xmlns:p14="http://schemas.microsoft.com/office/powerpoint/2010/main" val="30550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24D0-A001-40EB-A2BF-8017AAAE3DD2}"/>
              </a:ext>
            </a:extLst>
          </p:cNvPr>
          <p:cNvSpPr>
            <a:spLocks noGrp="1"/>
          </p:cNvSpPr>
          <p:nvPr>
            <p:ph type="title"/>
          </p:nvPr>
        </p:nvSpPr>
        <p:spPr/>
        <p:txBody>
          <a:bodyPr>
            <a:normAutofit fontScale="90000"/>
          </a:bodyPr>
          <a:lstStyle/>
          <a:p>
            <a:r>
              <a:rPr lang="en-US" dirty="0"/>
              <a:t>KWL Grid – What you have learnt</a:t>
            </a:r>
          </a:p>
        </p:txBody>
      </p:sp>
      <p:pic>
        <p:nvPicPr>
          <p:cNvPr id="4" name="Picture 4">
            <a:extLst>
              <a:ext uri="{FF2B5EF4-FFF2-40B4-BE49-F238E27FC236}">
                <a16:creationId xmlns:a16="http://schemas.microsoft.com/office/drawing/2014/main" id="{3E263645-F64B-4980-9D64-FD175CEED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961" t="15703" r="18835" b="7584"/>
          <a:stretch>
            <a:fillRect/>
          </a:stretch>
        </p:blipFill>
        <p:spPr bwMode="auto">
          <a:xfrm>
            <a:off x="1157297" y="1579740"/>
            <a:ext cx="7019384" cy="47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15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EACEAF-0189-483F-98D0-0F1F1C8D4F62}"/>
              </a:ext>
            </a:extLst>
          </p:cNvPr>
          <p:cNvSpPr>
            <a:spLocks noGrp="1"/>
          </p:cNvSpPr>
          <p:nvPr>
            <p:ph idx="1"/>
          </p:nvPr>
        </p:nvSpPr>
        <p:spPr>
          <a:xfrm>
            <a:off x="457197" y="527932"/>
            <a:ext cx="3861681" cy="5868106"/>
          </a:xfrm>
        </p:spPr>
        <p:txBody>
          <a:bodyPr/>
          <a:lstStyle/>
          <a:p>
            <a:pPr marL="0" indent="0">
              <a:buNone/>
            </a:pPr>
            <a:r>
              <a:rPr lang="en-US" sz="2400" dirty="0"/>
              <a:t>Now, we are going to answer our enquiry question ‘What makes Islam special?’ </a:t>
            </a:r>
          </a:p>
          <a:p>
            <a:pPr marL="0" indent="0">
              <a:buNone/>
            </a:pPr>
            <a:endParaRPr lang="en-US" sz="2400" dirty="0"/>
          </a:p>
          <a:p>
            <a:pPr marL="0" indent="0">
              <a:buNone/>
            </a:pPr>
            <a:r>
              <a:rPr lang="en-US" sz="2400" dirty="0"/>
              <a:t>You need to use the knowledge that we have learnt from this unit to answer the question as independently as you can. You should try to compare Islam with another religion that we have looked at such as Christianity or Sikhism.</a:t>
            </a:r>
          </a:p>
        </p:txBody>
      </p:sp>
      <p:pic>
        <p:nvPicPr>
          <p:cNvPr id="5" name="Picture 4">
            <a:extLst>
              <a:ext uri="{FF2B5EF4-FFF2-40B4-BE49-F238E27FC236}">
                <a16:creationId xmlns:a16="http://schemas.microsoft.com/office/drawing/2014/main" id="{2E073E96-01F8-4EB5-A107-1FAC0931B27D}"/>
              </a:ext>
            </a:extLst>
          </p:cNvPr>
          <p:cNvPicPr>
            <a:picLocks noChangeAspect="1"/>
          </p:cNvPicPr>
          <p:nvPr/>
        </p:nvPicPr>
        <p:blipFill rotWithShape="1">
          <a:blip r:embed="rId2">
            <a:clrChange>
              <a:clrFrom>
                <a:srgbClr val="FFFFFF"/>
              </a:clrFrom>
              <a:clrTo>
                <a:srgbClr val="FFFFFF">
                  <a:alpha val="0"/>
                </a:srgbClr>
              </a:clrTo>
            </a:clrChange>
          </a:blip>
          <a:srcRect l="37037" t="30302" r="37407" b="10878"/>
          <a:stretch/>
        </p:blipFill>
        <p:spPr>
          <a:xfrm>
            <a:off x="4318878" y="527931"/>
            <a:ext cx="4481504" cy="5802138"/>
          </a:xfrm>
          <a:prstGeom prst="rect">
            <a:avLst/>
          </a:prstGeom>
        </p:spPr>
      </p:pic>
    </p:spTree>
    <p:extLst>
      <p:ext uri="{BB962C8B-B14F-4D97-AF65-F5344CB8AC3E}">
        <p14:creationId xmlns:p14="http://schemas.microsoft.com/office/powerpoint/2010/main" val="2833810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C42C-ACB3-498F-9C61-1CB1F6EFB7D8}"/>
              </a:ext>
            </a:extLst>
          </p:cNvPr>
          <p:cNvSpPr>
            <a:spLocks noGrp="1"/>
          </p:cNvSpPr>
          <p:nvPr>
            <p:ph type="title"/>
          </p:nvPr>
        </p:nvSpPr>
        <p:spPr/>
        <p:txBody>
          <a:bodyPr/>
          <a:lstStyle/>
          <a:p>
            <a:r>
              <a:rPr lang="en-US" dirty="0"/>
              <a:t>Sentence starter ideas:</a:t>
            </a:r>
          </a:p>
        </p:txBody>
      </p:sp>
      <p:sp>
        <p:nvSpPr>
          <p:cNvPr id="3" name="Content Placeholder 2">
            <a:extLst>
              <a:ext uri="{FF2B5EF4-FFF2-40B4-BE49-F238E27FC236}">
                <a16:creationId xmlns:a16="http://schemas.microsoft.com/office/drawing/2014/main" id="{7D871EFB-7AFD-422A-A189-327C3C76AFA6}"/>
              </a:ext>
            </a:extLst>
          </p:cNvPr>
          <p:cNvSpPr>
            <a:spLocks noGrp="1"/>
          </p:cNvSpPr>
          <p:nvPr>
            <p:ph idx="1"/>
          </p:nvPr>
        </p:nvSpPr>
        <p:spPr/>
        <p:txBody>
          <a:bodyPr/>
          <a:lstStyle/>
          <a:p>
            <a:r>
              <a:rPr lang="en-US" sz="2800" dirty="0"/>
              <a:t>Islam is special because of the way that Muslim’s read the Quran…</a:t>
            </a:r>
          </a:p>
          <a:p>
            <a:r>
              <a:rPr lang="en-US" sz="2800" dirty="0"/>
              <a:t>Islam is special because of their symbol…</a:t>
            </a:r>
          </a:p>
          <a:p>
            <a:r>
              <a:rPr lang="en-US" sz="2800" dirty="0"/>
              <a:t>Islam is special because of their festivals…</a:t>
            </a:r>
          </a:p>
        </p:txBody>
      </p:sp>
    </p:spTree>
    <p:extLst>
      <p:ext uri="{BB962C8B-B14F-4D97-AF65-F5344CB8AC3E}">
        <p14:creationId xmlns:p14="http://schemas.microsoft.com/office/powerpoint/2010/main" val="1561835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E6B088D2-3197-409B-93DC-C5AA5781FE63}"/>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FEE21201-E091-4E20-86EE-74A5044FD6E8}"/>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220" name="Title 1">
            <a:extLst>
              <a:ext uri="{FF2B5EF4-FFF2-40B4-BE49-F238E27FC236}">
                <a16:creationId xmlns:a16="http://schemas.microsoft.com/office/drawing/2014/main" id="{D33852BF-9DC8-48DD-BAB2-83B005EB327B}"/>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Sassoon Infant Md" pitchFamily="50" charset="0"/>
              </a:rPr>
              <a:t>Success Criteria</a:t>
            </a:r>
          </a:p>
        </p:txBody>
      </p:sp>
      <p:sp>
        <p:nvSpPr>
          <p:cNvPr id="9221" name="Title 1">
            <a:extLst>
              <a:ext uri="{FF2B5EF4-FFF2-40B4-BE49-F238E27FC236}">
                <a16:creationId xmlns:a16="http://schemas.microsoft.com/office/drawing/2014/main" id="{2E3B8BE4-A01B-43E8-B326-4F35070FCFEA}"/>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Sassoon Infant Md" pitchFamily="50" charset="0"/>
              </a:rPr>
              <a:t>Aim</a:t>
            </a:r>
          </a:p>
        </p:txBody>
      </p:sp>
      <p:sp>
        <p:nvSpPr>
          <p:cNvPr id="9222" name="Content Placeholder 15">
            <a:extLst>
              <a:ext uri="{FF2B5EF4-FFF2-40B4-BE49-F238E27FC236}">
                <a16:creationId xmlns:a16="http://schemas.microsoft.com/office/drawing/2014/main" id="{D47EDBD2-A0F4-4EB4-BCE6-F20AD67FECA2}"/>
              </a:ext>
            </a:extLst>
          </p:cNvPr>
          <p:cNvSpPr>
            <a:spLocks noGrp="1"/>
          </p:cNvSpPr>
          <p:nvPr>
            <p:ph idx="1"/>
          </p:nvPr>
        </p:nvSpPr>
        <p:spPr>
          <a:xfrm>
            <a:off x="628650" y="1127125"/>
            <a:ext cx="7886700" cy="1409700"/>
          </a:xfrm>
        </p:spPr>
        <p:txBody>
          <a:bodyPr/>
          <a:lstStyle/>
          <a:p>
            <a:pPr marL="0" indent="0" eaLnBrk="1" hangingPunct="1">
              <a:buNone/>
            </a:pPr>
            <a:r>
              <a:rPr lang="en-GB" altLang="en-US" sz="2400" dirty="0"/>
              <a:t>To answer the enquiry question ‘What makes Islam special?’</a:t>
            </a:r>
          </a:p>
        </p:txBody>
      </p:sp>
      <p:sp>
        <p:nvSpPr>
          <p:cNvPr id="9223" name="Content Placeholder 15">
            <a:extLst>
              <a:ext uri="{FF2B5EF4-FFF2-40B4-BE49-F238E27FC236}">
                <a16:creationId xmlns:a16="http://schemas.microsoft.com/office/drawing/2014/main" id="{E31C20BF-0373-4AB8-B4C7-E05DCD638528}"/>
              </a:ext>
            </a:extLst>
          </p:cNvPr>
          <p:cNvSpPr txBox="1">
            <a:spLocks/>
          </p:cNvSpPr>
          <p:nvPr/>
        </p:nvSpPr>
        <p:spPr bwMode="auto">
          <a:xfrm>
            <a:off x="628650" y="3467100"/>
            <a:ext cx="7886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r>
              <a:rPr lang="en-GB" altLang="en-US" sz="2400" dirty="0"/>
              <a:t>I can recall key information about Islam.</a:t>
            </a:r>
          </a:p>
          <a:p>
            <a:pPr eaLnBrk="1" hangingPunct="1"/>
            <a:r>
              <a:rPr lang="en-GB" altLang="en-US" sz="2400" dirty="0"/>
              <a:t>I can link my understanding of Islam to another religion.</a:t>
            </a:r>
          </a:p>
          <a:p>
            <a:pPr eaLnBrk="1" hangingPunct="1"/>
            <a:r>
              <a:rPr lang="en-GB" altLang="en-US" sz="2400" dirty="0"/>
              <a:t>I can answer the question ‘What makes Islam special?’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7885-6C82-4E40-A02A-C72B0D639753}"/>
              </a:ext>
            </a:extLst>
          </p:cNvPr>
          <p:cNvSpPr>
            <a:spLocks noGrp="1"/>
          </p:cNvSpPr>
          <p:nvPr>
            <p:ph type="title"/>
          </p:nvPr>
        </p:nvSpPr>
        <p:spPr/>
        <p:txBody>
          <a:bodyPr/>
          <a:lstStyle/>
          <a:p>
            <a:r>
              <a:rPr lang="en-US" dirty="0"/>
              <a:t>Who and Where</a:t>
            </a:r>
          </a:p>
        </p:txBody>
      </p:sp>
      <p:sp>
        <p:nvSpPr>
          <p:cNvPr id="3" name="Content Placeholder 2">
            <a:extLst>
              <a:ext uri="{FF2B5EF4-FFF2-40B4-BE49-F238E27FC236}">
                <a16:creationId xmlns:a16="http://schemas.microsoft.com/office/drawing/2014/main" id="{F894D713-AE63-4953-A59A-07F8616CF317}"/>
              </a:ext>
            </a:extLst>
          </p:cNvPr>
          <p:cNvSpPr>
            <a:spLocks noGrp="1"/>
          </p:cNvSpPr>
          <p:nvPr>
            <p:ph idx="1"/>
          </p:nvPr>
        </p:nvSpPr>
        <p:spPr>
          <a:xfrm>
            <a:off x="457197" y="2153354"/>
            <a:ext cx="3042359" cy="4242683"/>
          </a:xfrm>
        </p:spPr>
        <p:txBody>
          <a:bodyPr/>
          <a:lstStyle/>
          <a:p>
            <a:pPr marL="0" indent="0">
              <a:buNone/>
            </a:pPr>
            <a:r>
              <a:rPr lang="en-US" sz="2400" dirty="0"/>
              <a:t>Islam was founded in ______ ______ by _______ ________ around _______ years ago</a:t>
            </a:r>
            <a:r>
              <a:rPr lang="en-US" dirty="0"/>
              <a:t>.</a:t>
            </a:r>
          </a:p>
        </p:txBody>
      </p:sp>
      <p:pic>
        <p:nvPicPr>
          <p:cNvPr id="5" name="Picture 4">
            <a:extLst>
              <a:ext uri="{FF2B5EF4-FFF2-40B4-BE49-F238E27FC236}">
                <a16:creationId xmlns:a16="http://schemas.microsoft.com/office/drawing/2014/main" id="{FB381B7E-8BC9-40EF-B0CE-1E9A87213F0C}"/>
              </a:ext>
            </a:extLst>
          </p:cNvPr>
          <p:cNvPicPr>
            <a:picLocks noChangeAspect="1"/>
          </p:cNvPicPr>
          <p:nvPr/>
        </p:nvPicPr>
        <p:blipFill rotWithShape="1">
          <a:blip r:embed="rId3"/>
          <a:srcRect l="30741" t="23799" r="30988" b="20535"/>
          <a:stretch/>
        </p:blipFill>
        <p:spPr>
          <a:xfrm>
            <a:off x="3702754" y="1753976"/>
            <a:ext cx="4755175" cy="3890469"/>
          </a:xfrm>
          <a:prstGeom prst="rect">
            <a:avLst/>
          </a:prstGeom>
        </p:spPr>
      </p:pic>
    </p:spTree>
    <p:extLst>
      <p:ext uri="{BB962C8B-B14F-4D97-AF65-F5344CB8AC3E}">
        <p14:creationId xmlns:p14="http://schemas.microsoft.com/office/powerpoint/2010/main" val="2308661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71594-01F8-46C1-A51C-378194FC7D2D}"/>
              </a:ext>
            </a:extLst>
          </p:cNvPr>
          <p:cNvSpPr>
            <a:spLocks noGrp="1"/>
          </p:cNvSpPr>
          <p:nvPr>
            <p:ph type="title"/>
          </p:nvPr>
        </p:nvSpPr>
        <p:spPr/>
        <p:txBody>
          <a:bodyPr/>
          <a:lstStyle/>
          <a:p>
            <a:r>
              <a:rPr lang="en-US" dirty="0"/>
              <a:t>Main Beliefs</a:t>
            </a:r>
          </a:p>
        </p:txBody>
      </p:sp>
      <p:sp>
        <p:nvSpPr>
          <p:cNvPr id="4" name="Rectangle 3">
            <a:extLst>
              <a:ext uri="{FF2B5EF4-FFF2-40B4-BE49-F238E27FC236}">
                <a16:creationId xmlns:a16="http://schemas.microsoft.com/office/drawing/2014/main" id="{74E60A4A-23A8-430E-8580-4C017794A7C3}"/>
              </a:ext>
            </a:extLst>
          </p:cNvPr>
          <p:cNvSpPr/>
          <p:nvPr/>
        </p:nvSpPr>
        <p:spPr>
          <a:xfrm>
            <a:off x="608809" y="1704623"/>
            <a:ext cx="3751080" cy="4667604"/>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44000" rIns="108000" bIns="0" anchor="ctr"/>
          <a:lstStyle/>
          <a:p>
            <a:pPr eaLnBrk="1" fontAlgn="auto" hangingPunct="1">
              <a:lnSpc>
                <a:spcPct val="200000"/>
              </a:lnSpc>
              <a:spcBef>
                <a:spcPts val="0"/>
              </a:spcBef>
              <a:spcAft>
                <a:spcPts val="0"/>
              </a:spcAft>
              <a:defRPr/>
            </a:pPr>
            <a:r>
              <a:rPr lang="en-GB" dirty="0">
                <a:solidFill>
                  <a:schemeClr val="tx1"/>
                </a:solidFill>
              </a:rPr>
              <a:t>Muslims then have 6 main beliefs. </a:t>
            </a:r>
          </a:p>
          <a:p>
            <a:pPr marL="252000" indent="-180000" eaLnBrk="1" fontAlgn="auto" hangingPunct="1">
              <a:spcBef>
                <a:spcPts val="0"/>
              </a:spcBef>
              <a:spcAft>
                <a:spcPts val="600"/>
              </a:spcAft>
              <a:buFont typeface="+mj-lt"/>
              <a:buAutoNum type="arabicPeriod"/>
              <a:defRPr/>
            </a:pPr>
            <a:r>
              <a:rPr lang="en-GB" dirty="0">
                <a:solidFill>
                  <a:schemeClr val="tx1"/>
                </a:solidFill>
              </a:rPr>
              <a:t>Belief in </a:t>
            </a:r>
            <a:r>
              <a:rPr lang="en-GB" b="1" dirty="0">
                <a:solidFill>
                  <a:schemeClr val="tx1"/>
                </a:solidFill>
              </a:rPr>
              <a:t>Allah</a:t>
            </a:r>
            <a:r>
              <a:rPr lang="en-GB" dirty="0">
                <a:solidFill>
                  <a:schemeClr val="tx1"/>
                </a:solidFill>
              </a:rPr>
              <a:t> as the one and only God.</a:t>
            </a:r>
          </a:p>
          <a:p>
            <a:pPr marL="252000" indent="-180000" eaLnBrk="1" fontAlgn="auto" hangingPunct="1">
              <a:spcBef>
                <a:spcPts val="0"/>
              </a:spcBef>
              <a:spcAft>
                <a:spcPts val="600"/>
              </a:spcAft>
              <a:buFont typeface="+mj-lt"/>
              <a:buAutoNum type="arabicPeriod"/>
              <a:defRPr/>
            </a:pPr>
            <a:r>
              <a:rPr lang="en-GB" dirty="0">
                <a:solidFill>
                  <a:schemeClr val="tx1"/>
                </a:solidFill>
              </a:rPr>
              <a:t>Belief in </a:t>
            </a:r>
            <a:r>
              <a:rPr lang="en-GB" b="1" dirty="0">
                <a:solidFill>
                  <a:schemeClr val="tx1"/>
                </a:solidFill>
              </a:rPr>
              <a:t>angels</a:t>
            </a:r>
            <a:r>
              <a:rPr lang="en-GB" dirty="0">
                <a:solidFill>
                  <a:schemeClr val="tx1"/>
                </a:solidFill>
              </a:rPr>
              <a:t>.</a:t>
            </a:r>
          </a:p>
          <a:p>
            <a:pPr marL="252000" indent="-180000" eaLnBrk="1" fontAlgn="auto" hangingPunct="1">
              <a:spcBef>
                <a:spcPts val="0"/>
              </a:spcBef>
              <a:spcAft>
                <a:spcPts val="600"/>
              </a:spcAft>
              <a:buFont typeface="+mj-lt"/>
              <a:buAutoNum type="arabicPeriod"/>
              <a:defRPr/>
            </a:pPr>
            <a:r>
              <a:rPr lang="en-GB" dirty="0">
                <a:solidFill>
                  <a:schemeClr val="tx1"/>
                </a:solidFill>
              </a:rPr>
              <a:t>Belief in the holy books. (the </a:t>
            </a:r>
            <a:r>
              <a:rPr lang="en-GB" b="1" dirty="0">
                <a:solidFill>
                  <a:schemeClr val="tx1"/>
                </a:solidFill>
              </a:rPr>
              <a:t>Quran</a:t>
            </a:r>
            <a:r>
              <a:rPr lang="en-GB" dirty="0">
                <a:solidFill>
                  <a:schemeClr val="tx1"/>
                </a:solidFill>
              </a:rPr>
              <a:t>) </a:t>
            </a:r>
          </a:p>
          <a:p>
            <a:pPr marL="252000" indent="-180000" eaLnBrk="1" fontAlgn="auto" hangingPunct="1">
              <a:spcBef>
                <a:spcPts val="0"/>
              </a:spcBef>
              <a:spcAft>
                <a:spcPts val="600"/>
              </a:spcAft>
              <a:buFont typeface="+mj-lt"/>
              <a:buAutoNum type="arabicPeriod"/>
              <a:defRPr/>
            </a:pPr>
            <a:r>
              <a:rPr lang="en-GB" dirty="0">
                <a:solidFill>
                  <a:schemeClr val="tx1"/>
                </a:solidFill>
              </a:rPr>
              <a:t>Belief in the </a:t>
            </a:r>
            <a:r>
              <a:rPr lang="en-GB" b="1" dirty="0">
                <a:solidFill>
                  <a:schemeClr val="tx1"/>
                </a:solidFill>
              </a:rPr>
              <a:t>prophets</a:t>
            </a:r>
            <a:r>
              <a:rPr lang="en-GB" dirty="0">
                <a:solidFill>
                  <a:schemeClr val="tx1"/>
                </a:solidFill>
              </a:rPr>
              <a:t> (special messengers) and that </a:t>
            </a:r>
            <a:r>
              <a:rPr lang="en-GB" b="1" dirty="0">
                <a:solidFill>
                  <a:schemeClr val="tx1"/>
                </a:solidFill>
              </a:rPr>
              <a:t>Muhammad</a:t>
            </a:r>
            <a:r>
              <a:rPr lang="en-GB" dirty="0">
                <a:solidFill>
                  <a:schemeClr val="tx1"/>
                </a:solidFill>
              </a:rPr>
              <a:t> was the final prophet.</a:t>
            </a:r>
          </a:p>
          <a:p>
            <a:pPr marL="252000" indent="-180000" eaLnBrk="1" fontAlgn="auto" hangingPunct="1">
              <a:spcBef>
                <a:spcPts val="0"/>
              </a:spcBef>
              <a:spcAft>
                <a:spcPts val="600"/>
              </a:spcAft>
              <a:buFont typeface="+mj-lt"/>
              <a:buAutoNum type="arabicPeriod"/>
              <a:defRPr/>
            </a:pPr>
            <a:r>
              <a:rPr lang="en-GB" dirty="0">
                <a:solidFill>
                  <a:schemeClr val="tx1"/>
                </a:solidFill>
              </a:rPr>
              <a:t>Belief in the </a:t>
            </a:r>
            <a:r>
              <a:rPr lang="en-GB" b="1" dirty="0">
                <a:solidFill>
                  <a:schemeClr val="tx1"/>
                </a:solidFill>
              </a:rPr>
              <a:t>Day of Judgement </a:t>
            </a:r>
            <a:r>
              <a:rPr lang="en-GB" dirty="0">
                <a:solidFill>
                  <a:schemeClr val="tx1"/>
                </a:solidFill>
              </a:rPr>
              <a:t>(the day when Allah decides if a person goes to Heaven or Hell).</a:t>
            </a:r>
          </a:p>
          <a:p>
            <a:pPr marL="252000" indent="-180000" eaLnBrk="1" fontAlgn="auto" hangingPunct="1">
              <a:spcBef>
                <a:spcPts val="0"/>
              </a:spcBef>
              <a:spcAft>
                <a:spcPts val="600"/>
              </a:spcAft>
              <a:buFont typeface="+mj-lt"/>
              <a:buAutoNum type="arabicPeriod"/>
              <a:defRPr/>
            </a:pPr>
            <a:r>
              <a:rPr lang="en-GB" dirty="0">
                <a:solidFill>
                  <a:schemeClr val="tx1"/>
                </a:solidFill>
              </a:rPr>
              <a:t>Belief in </a:t>
            </a:r>
            <a:r>
              <a:rPr lang="en-GB" b="1" dirty="0">
                <a:solidFill>
                  <a:schemeClr val="tx1"/>
                </a:solidFill>
              </a:rPr>
              <a:t>predestination</a:t>
            </a:r>
            <a:r>
              <a:rPr lang="en-GB" dirty="0">
                <a:solidFill>
                  <a:schemeClr val="tx1"/>
                </a:solidFill>
              </a:rPr>
              <a:t> (the belief that Allah has already planned out what will happen).</a:t>
            </a:r>
          </a:p>
          <a:p>
            <a:pPr marL="252000" indent="-180000" eaLnBrk="1" fontAlgn="auto" hangingPunct="1">
              <a:spcBef>
                <a:spcPts val="0"/>
              </a:spcBef>
              <a:spcAft>
                <a:spcPts val="0"/>
              </a:spcAft>
              <a:buFont typeface="+mj-lt"/>
              <a:buAutoNum type="arabicPeriod"/>
              <a:defRPr/>
            </a:pPr>
            <a:endParaRPr lang="en-GB" sz="1500" dirty="0">
              <a:solidFill>
                <a:schemeClr val="tx1"/>
              </a:solidFill>
            </a:endParaRPr>
          </a:p>
        </p:txBody>
      </p:sp>
      <p:sp>
        <p:nvSpPr>
          <p:cNvPr id="5" name="Rectangle 4">
            <a:extLst>
              <a:ext uri="{FF2B5EF4-FFF2-40B4-BE49-F238E27FC236}">
                <a16:creationId xmlns:a16="http://schemas.microsoft.com/office/drawing/2014/main" id="{1486DBFF-7E8D-46EB-A135-A7CAFD45FC3A}"/>
              </a:ext>
            </a:extLst>
          </p:cNvPr>
          <p:cNvSpPr/>
          <p:nvPr/>
        </p:nvSpPr>
        <p:spPr>
          <a:xfrm>
            <a:off x="4501969" y="1704623"/>
            <a:ext cx="4175304" cy="3476976"/>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44000" rIns="108000" bIns="0" anchor="ctr"/>
          <a:lstStyle/>
          <a:p>
            <a:pPr eaLnBrk="1" fontAlgn="auto" hangingPunct="1">
              <a:lnSpc>
                <a:spcPct val="200000"/>
              </a:lnSpc>
              <a:spcBef>
                <a:spcPts val="0"/>
              </a:spcBef>
              <a:spcAft>
                <a:spcPts val="0"/>
              </a:spcAft>
              <a:defRPr/>
            </a:pPr>
            <a:r>
              <a:rPr lang="en-GB" dirty="0">
                <a:solidFill>
                  <a:schemeClr val="tx1"/>
                </a:solidFill>
              </a:rPr>
              <a:t>Muslims follow the 5 pillars.</a:t>
            </a:r>
          </a:p>
          <a:p>
            <a:pPr marL="252000" indent="-180000" eaLnBrk="1" fontAlgn="auto" hangingPunct="1">
              <a:spcBef>
                <a:spcPts val="0"/>
              </a:spcBef>
              <a:spcAft>
                <a:spcPts val="600"/>
              </a:spcAft>
              <a:buFont typeface="+mj-lt"/>
              <a:buAutoNum type="arabicPeriod"/>
              <a:defRPr/>
            </a:pPr>
            <a:r>
              <a:rPr lang="en-GB" b="1" dirty="0">
                <a:solidFill>
                  <a:schemeClr val="tx1"/>
                </a:solidFill>
              </a:rPr>
              <a:t> Shahada - </a:t>
            </a:r>
            <a:r>
              <a:rPr lang="en-GB" dirty="0">
                <a:solidFill>
                  <a:schemeClr val="tx1"/>
                </a:solidFill>
              </a:rPr>
              <a:t>Belief in </a:t>
            </a:r>
            <a:r>
              <a:rPr lang="en-GB" b="1" dirty="0">
                <a:solidFill>
                  <a:schemeClr val="tx1"/>
                </a:solidFill>
              </a:rPr>
              <a:t>Allah</a:t>
            </a:r>
            <a:r>
              <a:rPr lang="en-GB" dirty="0">
                <a:solidFill>
                  <a:schemeClr val="tx1"/>
                </a:solidFill>
              </a:rPr>
              <a:t> as the one and only God.</a:t>
            </a:r>
          </a:p>
          <a:p>
            <a:pPr marL="252000" indent="-180000" eaLnBrk="1" fontAlgn="auto" hangingPunct="1">
              <a:spcBef>
                <a:spcPts val="0"/>
              </a:spcBef>
              <a:spcAft>
                <a:spcPts val="600"/>
              </a:spcAft>
              <a:buFont typeface="+mj-lt"/>
              <a:buAutoNum type="arabicPeriod"/>
              <a:defRPr/>
            </a:pPr>
            <a:r>
              <a:rPr lang="en-GB" b="1" dirty="0">
                <a:solidFill>
                  <a:schemeClr val="tx1"/>
                </a:solidFill>
              </a:rPr>
              <a:t> Salah </a:t>
            </a:r>
            <a:r>
              <a:rPr lang="en-GB" dirty="0">
                <a:solidFill>
                  <a:schemeClr val="tx1"/>
                </a:solidFill>
              </a:rPr>
              <a:t>– Praying 5 times a day. </a:t>
            </a:r>
          </a:p>
          <a:p>
            <a:pPr marL="252000" indent="-180000" eaLnBrk="1" fontAlgn="auto" hangingPunct="1">
              <a:spcBef>
                <a:spcPts val="0"/>
              </a:spcBef>
              <a:spcAft>
                <a:spcPts val="600"/>
              </a:spcAft>
              <a:buFont typeface="+mj-lt"/>
              <a:buAutoNum type="arabicPeriod"/>
              <a:defRPr/>
            </a:pPr>
            <a:r>
              <a:rPr lang="en-GB" b="1" dirty="0">
                <a:solidFill>
                  <a:schemeClr val="tx1"/>
                </a:solidFill>
              </a:rPr>
              <a:t>Zakat </a:t>
            </a:r>
            <a:r>
              <a:rPr lang="en-GB" dirty="0">
                <a:solidFill>
                  <a:schemeClr val="tx1"/>
                </a:solidFill>
              </a:rPr>
              <a:t>– giving to charity.</a:t>
            </a:r>
            <a:endParaRPr lang="en-GB" b="1" dirty="0">
              <a:solidFill>
                <a:schemeClr val="tx1"/>
              </a:solidFill>
            </a:endParaRPr>
          </a:p>
          <a:p>
            <a:pPr marL="252000" indent="-180000" eaLnBrk="1" fontAlgn="auto" hangingPunct="1">
              <a:spcBef>
                <a:spcPts val="0"/>
              </a:spcBef>
              <a:spcAft>
                <a:spcPts val="600"/>
              </a:spcAft>
              <a:buFont typeface="+mj-lt"/>
              <a:buAutoNum type="arabicPeriod"/>
              <a:defRPr/>
            </a:pPr>
            <a:r>
              <a:rPr lang="en-GB" b="1" dirty="0">
                <a:solidFill>
                  <a:schemeClr val="tx1"/>
                </a:solidFill>
              </a:rPr>
              <a:t>Sawm – </a:t>
            </a:r>
            <a:r>
              <a:rPr lang="en-GB" dirty="0">
                <a:solidFill>
                  <a:schemeClr val="tx1"/>
                </a:solidFill>
              </a:rPr>
              <a:t>Fasting for 30 days during Ramadan.</a:t>
            </a:r>
          </a:p>
          <a:p>
            <a:pPr marL="252000" indent="-180000" eaLnBrk="1" fontAlgn="auto" hangingPunct="1">
              <a:spcBef>
                <a:spcPts val="0"/>
              </a:spcBef>
              <a:spcAft>
                <a:spcPts val="0"/>
              </a:spcAft>
              <a:buFont typeface="+mj-lt"/>
              <a:buAutoNum type="arabicPeriod"/>
              <a:defRPr/>
            </a:pPr>
            <a:r>
              <a:rPr lang="en-GB" b="1" dirty="0">
                <a:solidFill>
                  <a:schemeClr val="tx1"/>
                </a:solidFill>
              </a:rPr>
              <a:t>Hajj – </a:t>
            </a:r>
            <a:r>
              <a:rPr lang="en-GB" dirty="0">
                <a:solidFill>
                  <a:schemeClr val="tx1"/>
                </a:solidFill>
              </a:rPr>
              <a:t>The duty to make pilgrimage to Mecca once in your life.</a:t>
            </a:r>
            <a:r>
              <a:rPr lang="en-GB" b="1" dirty="0">
                <a:solidFill>
                  <a:schemeClr val="tx1"/>
                </a:solidFill>
              </a:rPr>
              <a:t> </a:t>
            </a:r>
          </a:p>
        </p:txBody>
      </p:sp>
      <p:pic>
        <p:nvPicPr>
          <p:cNvPr id="6" name="Picture 3">
            <a:extLst>
              <a:ext uri="{FF2B5EF4-FFF2-40B4-BE49-F238E27FC236}">
                <a16:creationId xmlns:a16="http://schemas.microsoft.com/office/drawing/2014/main" id="{6DD97B88-EA7E-4DC5-9D9F-1CF0EE6EB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6743" y="5211409"/>
            <a:ext cx="695648"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DEA17DDD-6E43-4537-A77D-A64D7644C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391" y="5211409"/>
            <a:ext cx="1028866"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A489011C-E20D-41B6-85AB-924B7D354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117" y="5211409"/>
            <a:ext cx="11315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D8EE253E-A8C7-4ACF-83AA-2C73782256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552" y="5181599"/>
            <a:ext cx="581842" cy="5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06D1EA5-7E88-405B-B683-C6D69A946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7264" y="5822285"/>
            <a:ext cx="847705" cy="57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988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D9A4B3-161B-49AA-B58F-5B45CE3BA185}"/>
              </a:ext>
            </a:extLst>
          </p:cNvPr>
          <p:cNvSpPr/>
          <p:nvPr/>
        </p:nvSpPr>
        <p:spPr>
          <a:xfrm>
            <a:off x="755650" y="1317625"/>
            <a:ext cx="7632700" cy="947738"/>
          </a:xfrm>
          <a:prstGeom prst="rect">
            <a:avLst/>
          </a:prstGeom>
          <a:solidFill>
            <a:srgbClr val="F6A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600"/>
              </a:spcAft>
              <a:defRPr/>
            </a:pPr>
            <a:r>
              <a:rPr lang="en-GB" dirty="0">
                <a:solidFill>
                  <a:schemeClr val="tx1"/>
                </a:solidFill>
              </a:rPr>
              <a:t>The Qur’an is the name of the Muslim holy book. Muslims believe that it is a record of the exact words revealed by Allah through the Archangel Gabriel to Prophet Muhammad in the early 7</a:t>
            </a:r>
            <a:r>
              <a:rPr lang="en-GB" baseline="30000" dirty="0">
                <a:solidFill>
                  <a:schemeClr val="tx1"/>
                </a:solidFill>
              </a:rPr>
              <a:t>th</a:t>
            </a:r>
            <a:r>
              <a:rPr lang="en-GB" dirty="0">
                <a:solidFill>
                  <a:schemeClr val="tx1"/>
                </a:solidFill>
              </a:rPr>
              <a:t> Century (601-700AD).</a:t>
            </a:r>
          </a:p>
        </p:txBody>
      </p:sp>
      <p:sp>
        <p:nvSpPr>
          <p:cNvPr id="4" name="Rectangle 3">
            <a:extLst>
              <a:ext uri="{FF2B5EF4-FFF2-40B4-BE49-F238E27FC236}">
                <a16:creationId xmlns:a16="http://schemas.microsoft.com/office/drawing/2014/main" id="{12B15900-411E-418F-BCB6-AA33416DD39E}"/>
              </a:ext>
            </a:extLst>
          </p:cNvPr>
          <p:cNvSpPr/>
          <p:nvPr/>
        </p:nvSpPr>
        <p:spPr>
          <a:xfrm>
            <a:off x="771525" y="2314575"/>
            <a:ext cx="4303713" cy="3683000"/>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a:lstStyle/>
          <a:p>
            <a:pPr marL="393750" indent="-285750" eaLnBrk="1" fontAlgn="auto" hangingPunct="1">
              <a:spcBef>
                <a:spcPts val="0"/>
              </a:spcBef>
              <a:spcAft>
                <a:spcPts val="600"/>
              </a:spcAft>
              <a:buFont typeface="Arial" panose="020B0604020202020204" pitchFamily="34" charset="0"/>
              <a:buChar char="•"/>
              <a:defRPr/>
            </a:pPr>
            <a:r>
              <a:rPr lang="en-GB" sz="1600" dirty="0">
                <a:solidFill>
                  <a:schemeClr val="tx1"/>
                </a:solidFill>
              </a:rPr>
              <a:t>Muhammad memorised the words and wrote them down.</a:t>
            </a:r>
          </a:p>
          <a:p>
            <a:pPr marL="393750" indent="-285750" eaLnBrk="1" fontAlgn="auto" hangingPunct="1">
              <a:spcBef>
                <a:spcPts val="0"/>
              </a:spcBef>
              <a:spcAft>
                <a:spcPts val="600"/>
              </a:spcAft>
              <a:buFont typeface="Arial" panose="020B0604020202020204" pitchFamily="34" charset="0"/>
              <a:buChar char="•"/>
              <a:defRPr/>
            </a:pPr>
            <a:r>
              <a:rPr lang="en-GB" sz="1600" dirty="0">
                <a:solidFill>
                  <a:schemeClr val="tx1"/>
                </a:solidFill>
              </a:rPr>
              <a:t>Muhammad used these words to live his daily life and in the words he spoke.</a:t>
            </a:r>
          </a:p>
          <a:p>
            <a:pPr marL="393750" indent="-285750" eaLnBrk="1" fontAlgn="auto" hangingPunct="1">
              <a:spcBef>
                <a:spcPts val="0"/>
              </a:spcBef>
              <a:spcAft>
                <a:spcPts val="600"/>
              </a:spcAft>
              <a:buFont typeface="Arial" panose="020B0604020202020204" pitchFamily="34" charset="0"/>
              <a:buChar char="•"/>
              <a:defRPr/>
            </a:pPr>
            <a:r>
              <a:rPr lang="en-GB" sz="1600" dirty="0">
                <a:solidFill>
                  <a:schemeClr val="tx1"/>
                </a:solidFill>
              </a:rPr>
              <a:t>Therefore, lots of the things Muhammad did and said were remembered and recorded carefully.</a:t>
            </a:r>
          </a:p>
          <a:p>
            <a:pPr marL="393750" indent="-285750" eaLnBrk="1" fontAlgn="auto" hangingPunct="1">
              <a:spcBef>
                <a:spcPts val="0"/>
              </a:spcBef>
              <a:spcAft>
                <a:spcPts val="600"/>
              </a:spcAft>
              <a:buFont typeface="Arial" panose="020B0604020202020204" pitchFamily="34" charset="0"/>
              <a:buChar char="•"/>
              <a:defRPr/>
            </a:pPr>
            <a:r>
              <a:rPr lang="en-GB" sz="1600" dirty="0">
                <a:solidFill>
                  <a:schemeClr val="tx1"/>
                </a:solidFill>
              </a:rPr>
              <a:t>As well as the Qur’an, the other sacred sources in Islam are the Sunnah </a:t>
            </a:r>
            <a:r>
              <a:rPr lang="en-GB" sz="1200" dirty="0">
                <a:solidFill>
                  <a:schemeClr val="tx1"/>
                </a:solidFill>
              </a:rPr>
              <a:t>(</a:t>
            </a:r>
            <a:r>
              <a:rPr lang="en-GB" sz="1200" dirty="0" err="1">
                <a:solidFill>
                  <a:schemeClr val="tx1"/>
                </a:solidFill>
              </a:rPr>
              <a:t>soo</a:t>
            </a:r>
            <a:r>
              <a:rPr lang="en-GB" sz="1200" dirty="0">
                <a:solidFill>
                  <a:schemeClr val="tx1"/>
                </a:solidFill>
              </a:rPr>
              <a:t>-n-</a:t>
            </a:r>
            <a:r>
              <a:rPr lang="en-GB" sz="1200" i="1" dirty="0">
                <a:solidFill>
                  <a:schemeClr val="tx1"/>
                </a:solidFill>
              </a:rPr>
              <a:t>uh</a:t>
            </a:r>
            <a:r>
              <a:rPr lang="en-GB" sz="1200" dirty="0">
                <a:solidFill>
                  <a:schemeClr val="tx1"/>
                </a:solidFill>
              </a:rPr>
              <a:t>)</a:t>
            </a:r>
            <a:r>
              <a:rPr lang="en-GB" sz="1600" dirty="0">
                <a:solidFill>
                  <a:schemeClr val="tx1"/>
                </a:solidFill>
              </a:rPr>
              <a:t>, which contains the practises and examples of the Prophet Muhammad and Hadith </a:t>
            </a:r>
            <a:r>
              <a:rPr lang="en-GB" sz="1200" dirty="0">
                <a:solidFill>
                  <a:schemeClr val="tx1"/>
                </a:solidFill>
              </a:rPr>
              <a:t>(hah-</a:t>
            </a:r>
            <a:r>
              <a:rPr lang="en-GB" sz="1200" dirty="0" err="1">
                <a:solidFill>
                  <a:schemeClr val="tx1"/>
                </a:solidFill>
              </a:rPr>
              <a:t>deeth</a:t>
            </a:r>
            <a:r>
              <a:rPr lang="en-GB" sz="1200" dirty="0">
                <a:solidFill>
                  <a:schemeClr val="tx1"/>
                </a:solidFill>
              </a:rPr>
              <a:t>), </a:t>
            </a:r>
            <a:r>
              <a:rPr lang="en-GB" sz="1600" dirty="0">
                <a:solidFill>
                  <a:schemeClr val="tx1"/>
                </a:solidFill>
              </a:rPr>
              <a:t>which reports of the Prophet Muhammad said or approved.</a:t>
            </a:r>
          </a:p>
          <a:p>
            <a:pPr marL="324000" indent="-216000" eaLnBrk="1" fontAlgn="auto" hangingPunct="1">
              <a:spcBef>
                <a:spcPts val="0"/>
              </a:spcBef>
              <a:spcAft>
                <a:spcPts val="0"/>
              </a:spcAft>
              <a:buFont typeface="+mj-lt"/>
              <a:buAutoNum type="arabicPeriod"/>
              <a:defRPr/>
            </a:pPr>
            <a:endParaRPr lang="en-GB" dirty="0">
              <a:solidFill>
                <a:schemeClr val="tx1"/>
              </a:solidFill>
            </a:endParaRPr>
          </a:p>
        </p:txBody>
      </p:sp>
      <p:sp>
        <p:nvSpPr>
          <p:cNvPr id="11267" name="Title 5">
            <a:extLst>
              <a:ext uri="{FF2B5EF4-FFF2-40B4-BE49-F238E27FC236}">
                <a16:creationId xmlns:a16="http://schemas.microsoft.com/office/drawing/2014/main" id="{7E4C201D-14DB-4C11-BF6A-B5A451A380EA}"/>
              </a:ext>
            </a:extLst>
          </p:cNvPr>
          <p:cNvSpPr>
            <a:spLocks noGrp="1"/>
          </p:cNvSpPr>
          <p:nvPr>
            <p:ph type="title"/>
          </p:nvPr>
        </p:nvSpPr>
        <p:spPr>
          <a:xfrm>
            <a:off x="457200" y="485775"/>
            <a:ext cx="8220075" cy="996950"/>
          </a:xfrm>
        </p:spPr>
        <p:txBody>
          <a:bodyPr>
            <a:normAutofit fontScale="90000"/>
          </a:bodyPr>
          <a:lstStyle/>
          <a:p>
            <a:pPr eaLnBrk="1" hangingPunct="1">
              <a:defRPr/>
            </a:pPr>
            <a:r>
              <a:rPr lang="en-GB" altLang="en-US" dirty="0"/>
              <a:t>Archangel Gabriel</a:t>
            </a:r>
          </a:p>
        </p:txBody>
      </p:sp>
      <p:pic>
        <p:nvPicPr>
          <p:cNvPr id="10245" name="Whole Class">
            <a:extLst>
              <a:ext uri="{FF2B5EF4-FFF2-40B4-BE49-F238E27FC236}">
                <a16:creationId xmlns:a16="http://schemas.microsoft.com/office/drawing/2014/main" id="{779C16AB-4F49-494A-BAC0-E344864A00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1B8F83A-9969-4C80-9CEA-9CB5C444587B}"/>
              </a:ext>
            </a:extLst>
          </p:cNvPr>
          <p:cNvSpPr/>
          <p:nvPr/>
        </p:nvSpPr>
        <p:spPr>
          <a:xfrm>
            <a:off x="5156200" y="2314575"/>
            <a:ext cx="3232150" cy="3683000"/>
          </a:xfrm>
          <a:prstGeom prst="rect">
            <a:avLst/>
          </a:prstGeom>
          <a:solidFill>
            <a:srgbClr val="6C9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47" name="Picture 2">
            <a:extLst>
              <a:ext uri="{FF2B5EF4-FFF2-40B4-BE49-F238E27FC236}">
                <a16:creationId xmlns:a16="http://schemas.microsoft.com/office/drawing/2014/main" id="{68BA4F91-91F7-49D8-8FF6-E7397B1193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970213"/>
            <a:ext cx="2973388"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a:extLst>
              <a:ext uri="{FF2B5EF4-FFF2-40B4-BE49-F238E27FC236}">
                <a16:creationId xmlns:a16="http://schemas.microsoft.com/office/drawing/2014/main" id="{648FCC04-CBA7-48B7-A0B6-7ACE201ADC96}"/>
              </a:ext>
            </a:extLst>
          </p:cNvPr>
          <p:cNvSpPr>
            <a:spLocks noGrp="1"/>
          </p:cNvSpPr>
          <p:nvPr>
            <p:ph type="title"/>
          </p:nvPr>
        </p:nvSpPr>
        <p:spPr>
          <a:xfrm>
            <a:off x="436563" y="658813"/>
            <a:ext cx="8134350" cy="692150"/>
          </a:xfrm>
        </p:spPr>
        <p:txBody>
          <a:bodyPr>
            <a:normAutofit fontScale="90000"/>
          </a:bodyPr>
          <a:lstStyle/>
          <a:p>
            <a:pPr eaLnBrk="1" hangingPunct="1">
              <a:defRPr/>
            </a:pPr>
            <a:r>
              <a:rPr lang="en-GB" altLang="en-US" dirty="0"/>
              <a:t>The Qur’an</a:t>
            </a:r>
          </a:p>
        </p:txBody>
      </p:sp>
      <p:sp>
        <p:nvSpPr>
          <p:cNvPr id="2" name="Rectangle 1">
            <a:extLst>
              <a:ext uri="{FF2B5EF4-FFF2-40B4-BE49-F238E27FC236}">
                <a16:creationId xmlns:a16="http://schemas.microsoft.com/office/drawing/2014/main" id="{A49A7C46-42D9-4B21-9A05-D740D6D3483B}"/>
              </a:ext>
            </a:extLst>
          </p:cNvPr>
          <p:cNvSpPr/>
          <p:nvPr/>
        </p:nvSpPr>
        <p:spPr>
          <a:xfrm>
            <a:off x="755650" y="1350963"/>
            <a:ext cx="7632700" cy="1397000"/>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lgn="ctr" eaLnBrk="1" fontAlgn="auto" hangingPunct="1">
              <a:spcBef>
                <a:spcPts val="0"/>
              </a:spcBef>
              <a:spcAft>
                <a:spcPts val="600"/>
              </a:spcAft>
              <a:defRPr/>
            </a:pPr>
            <a:r>
              <a:rPr lang="en-GB" dirty="0">
                <a:solidFill>
                  <a:schemeClr val="tx1"/>
                </a:solidFill>
              </a:rPr>
              <a:t>Muslims treat the Qur’an with a huge amount of respect, as they believe it is literally from Allah and therefore every word is sacred.</a:t>
            </a:r>
          </a:p>
          <a:p>
            <a:pPr algn="ctr" eaLnBrk="1" fontAlgn="auto" hangingPunct="1">
              <a:spcBef>
                <a:spcPts val="0"/>
              </a:spcBef>
              <a:spcAft>
                <a:spcPts val="600"/>
              </a:spcAft>
              <a:defRPr/>
            </a:pPr>
            <a:r>
              <a:rPr lang="en-GB" dirty="0">
                <a:solidFill>
                  <a:schemeClr val="tx1"/>
                </a:solidFill>
              </a:rPr>
              <a:t>The Qur’an is usually placed on a special wooden stand, called the </a:t>
            </a:r>
            <a:r>
              <a:rPr lang="en-GB" dirty="0" err="1">
                <a:solidFill>
                  <a:schemeClr val="tx1"/>
                </a:solidFill>
              </a:rPr>
              <a:t>rehal</a:t>
            </a:r>
            <a:r>
              <a:rPr lang="en-GB" dirty="0">
                <a:solidFill>
                  <a:schemeClr val="tx1"/>
                </a:solidFill>
              </a:rPr>
              <a:t>, to be read.</a:t>
            </a:r>
          </a:p>
          <a:p>
            <a:pPr algn="ctr" eaLnBrk="1" fontAlgn="auto" hangingPunct="1">
              <a:spcBef>
                <a:spcPts val="0"/>
              </a:spcBef>
              <a:spcAft>
                <a:spcPts val="600"/>
              </a:spcAft>
              <a:defRPr/>
            </a:pPr>
            <a:r>
              <a:rPr lang="en-GB" dirty="0">
                <a:solidFill>
                  <a:schemeClr val="tx1"/>
                </a:solidFill>
              </a:rPr>
              <a:t>Muslims believe that the Qur’an is the unaltered words of Allah.</a:t>
            </a:r>
          </a:p>
        </p:txBody>
      </p:sp>
      <p:sp>
        <p:nvSpPr>
          <p:cNvPr id="24" name="Rectangle 23">
            <a:extLst>
              <a:ext uri="{FF2B5EF4-FFF2-40B4-BE49-F238E27FC236}">
                <a16:creationId xmlns:a16="http://schemas.microsoft.com/office/drawing/2014/main" id="{86450220-C3C2-41A1-8502-4DB35184E860}"/>
              </a:ext>
            </a:extLst>
          </p:cNvPr>
          <p:cNvSpPr/>
          <p:nvPr/>
        </p:nvSpPr>
        <p:spPr>
          <a:xfrm>
            <a:off x="755650" y="2809875"/>
            <a:ext cx="4516438" cy="3282950"/>
          </a:xfrm>
          <a:prstGeom prst="rect">
            <a:avLst/>
          </a:prstGeom>
          <a:solidFill>
            <a:srgbClr val="F6A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269" name="Picture 2">
            <a:extLst>
              <a:ext uri="{FF2B5EF4-FFF2-40B4-BE49-F238E27FC236}">
                <a16:creationId xmlns:a16="http://schemas.microsoft.com/office/drawing/2014/main" id="{E8240F2A-F687-4C04-ACEF-D651BD9DA6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9325" y="2901950"/>
            <a:ext cx="41275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FE61540-A9A5-442B-A0FE-B218645BD780}"/>
              </a:ext>
            </a:extLst>
          </p:cNvPr>
          <p:cNvSpPr/>
          <p:nvPr/>
        </p:nvSpPr>
        <p:spPr>
          <a:xfrm>
            <a:off x="5329238" y="3008313"/>
            <a:ext cx="3059112" cy="2824162"/>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a:lstStyle/>
          <a:p>
            <a:pPr marL="108000" eaLnBrk="1" fontAlgn="auto" hangingPunct="1">
              <a:spcBef>
                <a:spcPts val="0"/>
              </a:spcBef>
              <a:spcAft>
                <a:spcPts val="600"/>
              </a:spcAft>
              <a:defRPr/>
            </a:pPr>
            <a:r>
              <a:rPr lang="en-GB" dirty="0">
                <a:solidFill>
                  <a:schemeClr val="tx1"/>
                </a:solidFill>
              </a:rPr>
              <a:t>In pairs, discuss how the Qur’an is similar to holy books in other religions.</a:t>
            </a:r>
          </a:p>
          <a:p>
            <a:pPr marL="108000" eaLnBrk="1" fontAlgn="auto" hangingPunct="1">
              <a:spcBef>
                <a:spcPts val="0"/>
              </a:spcBef>
              <a:spcAft>
                <a:spcPts val="600"/>
              </a:spcAft>
              <a:defRPr/>
            </a:pPr>
            <a:r>
              <a:rPr lang="en-GB" b="1" dirty="0">
                <a:solidFill>
                  <a:schemeClr val="tx1"/>
                </a:solidFill>
              </a:rPr>
              <a:t>Is it different in any way?</a:t>
            </a:r>
          </a:p>
          <a:p>
            <a:pPr marL="108000" eaLnBrk="1" fontAlgn="auto" hangingPunct="1">
              <a:spcBef>
                <a:spcPts val="0"/>
              </a:spcBef>
              <a:spcAft>
                <a:spcPts val="600"/>
              </a:spcAft>
              <a:defRPr/>
            </a:pPr>
            <a:r>
              <a:rPr lang="en-GB" dirty="0">
                <a:solidFill>
                  <a:schemeClr val="tx1"/>
                </a:solidFill>
              </a:rPr>
              <a:t>Write down your ideas on your whiteboard for us all to share together as a class.</a:t>
            </a:r>
          </a:p>
          <a:p>
            <a:pPr marL="324000" indent="-216000" eaLnBrk="1" fontAlgn="auto" hangingPunct="1">
              <a:spcBef>
                <a:spcPts val="0"/>
              </a:spcBef>
              <a:spcAft>
                <a:spcPts val="0"/>
              </a:spcAft>
              <a:buFont typeface="+mj-lt"/>
              <a:buAutoNum type="arabicPeriod"/>
              <a:defRPr/>
            </a:pPr>
            <a:endParaRPr lang="en-GB" dirty="0">
              <a:solidFill>
                <a:schemeClr val="tx1"/>
              </a:solidFill>
            </a:endParaRPr>
          </a:p>
        </p:txBody>
      </p:sp>
      <p:pic>
        <p:nvPicPr>
          <p:cNvPr id="11271" name="Group Work">
            <a:extLst>
              <a:ext uri="{FF2B5EF4-FFF2-40B4-BE49-F238E27FC236}">
                <a16:creationId xmlns:a16="http://schemas.microsoft.com/office/drawing/2014/main" id="{565530BD-A8F3-49D7-BE72-67DF3D853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tle 5">
            <a:extLst>
              <a:ext uri="{FF2B5EF4-FFF2-40B4-BE49-F238E27FC236}">
                <a16:creationId xmlns:a16="http://schemas.microsoft.com/office/drawing/2014/main" id="{C62FCB0E-200E-4DA9-965F-CB83EFAF4D82}"/>
              </a:ext>
            </a:extLst>
          </p:cNvPr>
          <p:cNvSpPr>
            <a:spLocks noGrp="1"/>
          </p:cNvSpPr>
          <p:nvPr>
            <p:ph type="title"/>
          </p:nvPr>
        </p:nvSpPr>
        <p:spPr>
          <a:xfrm>
            <a:off x="457200" y="485775"/>
            <a:ext cx="8220075" cy="996950"/>
          </a:xfrm>
        </p:spPr>
        <p:txBody>
          <a:bodyPr>
            <a:normAutofit fontScale="90000"/>
          </a:bodyPr>
          <a:lstStyle/>
          <a:p>
            <a:pPr eaLnBrk="1" hangingPunct="1">
              <a:defRPr/>
            </a:pPr>
            <a:r>
              <a:rPr lang="en-GB" altLang="en-US" dirty="0"/>
              <a:t>Key Features of the Mosque</a:t>
            </a:r>
          </a:p>
        </p:txBody>
      </p:sp>
      <p:grpSp>
        <p:nvGrpSpPr>
          <p:cNvPr id="5" name="Group 4">
            <a:extLst>
              <a:ext uri="{FF2B5EF4-FFF2-40B4-BE49-F238E27FC236}">
                <a16:creationId xmlns:a16="http://schemas.microsoft.com/office/drawing/2014/main" id="{F85A73BD-617E-4517-8D9E-B4FF3474D207}"/>
              </a:ext>
            </a:extLst>
          </p:cNvPr>
          <p:cNvGrpSpPr>
            <a:grpSpLocks/>
          </p:cNvGrpSpPr>
          <p:nvPr/>
        </p:nvGrpSpPr>
        <p:grpSpPr bwMode="auto">
          <a:xfrm>
            <a:off x="865188" y="1460500"/>
            <a:ext cx="2949575" cy="1155700"/>
            <a:chOff x="864974" y="1461145"/>
            <a:chExt cx="2949146" cy="1155227"/>
          </a:xfrm>
        </p:grpSpPr>
        <p:sp>
          <p:nvSpPr>
            <p:cNvPr id="2" name="Rectangle 1">
              <a:extLst>
                <a:ext uri="{FF2B5EF4-FFF2-40B4-BE49-F238E27FC236}">
                  <a16:creationId xmlns:a16="http://schemas.microsoft.com/office/drawing/2014/main" id="{3E12F1AB-D764-4958-82DD-3D585D2C26CB}"/>
                </a:ext>
              </a:extLst>
            </p:cNvPr>
            <p:cNvSpPr/>
            <p:nvPr/>
          </p:nvSpPr>
          <p:spPr>
            <a:xfrm>
              <a:off x="864974" y="1480187"/>
              <a:ext cx="2949146" cy="1136185"/>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a:solidFill>
                    <a:schemeClr val="tx1"/>
                  </a:solidFill>
                </a:rPr>
                <a:t>Domed Roof:</a:t>
              </a:r>
              <a:r>
                <a:rPr lang="en-GB" sz="1400" dirty="0">
                  <a:solidFill>
                    <a:schemeClr val="tx1"/>
                  </a:solidFill>
                </a:rPr>
                <a:t> Mosques often have a domed roof. </a:t>
              </a:r>
            </a:p>
          </p:txBody>
        </p:sp>
        <p:pic>
          <p:nvPicPr>
            <p:cNvPr id="12312" name="Picture 3">
              <a:extLst>
                <a:ext uri="{FF2B5EF4-FFF2-40B4-BE49-F238E27FC236}">
                  <a16:creationId xmlns:a16="http://schemas.microsoft.com/office/drawing/2014/main" id="{B7617D27-7311-4F7F-AEA8-0E65A9B53F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974" y="1461145"/>
              <a:ext cx="856734" cy="115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522BCC1F-E21B-48B4-8118-C8C7BE4FE218}"/>
              </a:ext>
            </a:extLst>
          </p:cNvPr>
          <p:cNvGrpSpPr>
            <a:grpSpLocks/>
          </p:cNvGrpSpPr>
          <p:nvPr/>
        </p:nvGrpSpPr>
        <p:grpSpPr bwMode="auto">
          <a:xfrm>
            <a:off x="3887788" y="1460500"/>
            <a:ext cx="4325937" cy="1155700"/>
            <a:chOff x="3888258" y="1461145"/>
            <a:chExt cx="4324865" cy="1155226"/>
          </a:xfrm>
        </p:grpSpPr>
        <p:sp>
          <p:nvSpPr>
            <p:cNvPr id="13" name="Rectangle 12">
              <a:extLst>
                <a:ext uri="{FF2B5EF4-FFF2-40B4-BE49-F238E27FC236}">
                  <a16:creationId xmlns:a16="http://schemas.microsoft.com/office/drawing/2014/main" id="{40580DBA-DE82-4EE6-9F16-F6782193FB3E}"/>
                </a:ext>
              </a:extLst>
            </p:cNvPr>
            <p:cNvSpPr/>
            <p:nvPr/>
          </p:nvSpPr>
          <p:spPr>
            <a:xfrm>
              <a:off x="3888258" y="1480187"/>
              <a:ext cx="4324865" cy="1136184"/>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a:solidFill>
                    <a:schemeClr val="tx1"/>
                  </a:solidFill>
                </a:rPr>
                <a:t>Minaret </a:t>
              </a:r>
              <a:r>
                <a:rPr lang="en-GB" sz="1200" b="1" dirty="0">
                  <a:solidFill>
                    <a:schemeClr val="tx1"/>
                  </a:solidFill>
                </a:rPr>
                <a:t>(min-</a:t>
              </a:r>
              <a:r>
                <a:rPr lang="en-GB" sz="1200" b="1" i="1" dirty="0">
                  <a:solidFill>
                    <a:schemeClr val="tx1"/>
                  </a:solidFill>
                </a:rPr>
                <a:t>uh</a:t>
              </a:r>
              <a:r>
                <a:rPr lang="en-GB" sz="1200" b="1" dirty="0">
                  <a:solidFill>
                    <a:schemeClr val="tx1"/>
                  </a:solidFill>
                </a:rPr>
                <a:t>-ret)</a:t>
              </a:r>
              <a:r>
                <a:rPr lang="en-GB" sz="1400" b="1" dirty="0">
                  <a:solidFill>
                    <a:schemeClr val="tx1"/>
                  </a:solidFill>
                </a:rPr>
                <a:t>: </a:t>
              </a:r>
              <a:r>
                <a:rPr lang="en-GB" sz="1400" dirty="0">
                  <a:solidFill>
                    <a:schemeClr val="tx1"/>
                  </a:solidFill>
                </a:rPr>
                <a:t>This is a tall tower. A man called a muezzin will come here to call Muslims to pray (this is not allowed in Britain, so instead Muslims are often called to prayer through radio stations).</a:t>
              </a:r>
            </a:p>
          </p:txBody>
        </p:sp>
        <p:pic>
          <p:nvPicPr>
            <p:cNvPr id="12310" name="Picture 5">
              <a:extLst>
                <a:ext uri="{FF2B5EF4-FFF2-40B4-BE49-F238E27FC236}">
                  <a16:creationId xmlns:a16="http://schemas.microsoft.com/office/drawing/2014/main" id="{4C769CE7-6135-4FAC-95AC-8C21B88F62D5}"/>
                </a:ext>
              </a:extLst>
            </p:cNvPr>
            <p:cNvPicPr>
              <a:picLocks noChangeAspect="1"/>
            </p:cNvPicPr>
            <p:nvPr/>
          </p:nvPicPr>
          <p:blipFill>
            <a:blip r:embed="rId3">
              <a:extLst>
                <a:ext uri="{28A0092B-C50C-407E-A947-70E740481C1C}">
                  <a14:useLocalDpi xmlns:a14="http://schemas.microsoft.com/office/drawing/2010/main" val="0"/>
                </a:ext>
              </a:extLst>
            </a:blip>
            <a:srcRect t="27190"/>
            <a:stretch>
              <a:fillRect/>
            </a:stretch>
          </p:blipFill>
          <p:spPr bwMode="auto">
            <a:xfrm>
              <a:off x="3888258" y="1461145"/>
              <a:ext cx="689081" cy="115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a:extLst>
              <a:ext uri="{FF2B5EF4-FFF2-40B4-BE49-F238E27FC236}">
                <a16:creationId xmlns:a16="http://schemas.microsoft.com/office/drawing/2014/main" id="{F8E4D91E-144B-41F6-9AA1-68EFA95F20E5}"/>
              </a:ext>
            </a:extLst>
          </p:cNvPr>
          <p:cNvGrpSpPr>
            <a:grpSpLocks/>
          </p:cNvGrpSpPr>
          <p:nvPr/>
        </p:nvGrpSpPr>
        <p:grpSpPr bwMode="auto">
          <a:xfrm>
            <a:off x="865188" y="2719388"/>
            <a:ext cx="3608387" cy="1136650"/>
            <a:chOff x="864974" y="2719344"/>
            <a:chExt cx="3608172" cy="1136822"/>
          </a:xfrm>
        </p:grpSpPr>
        <p:sp>
          <p:nvSpPr>
            <p:cNvPr id="18" name="Rectangle 17">
              <a:extLst>
                <a:ext uri="{FF2B5EF4-FFF2-40B4-BE49-F238E27FC236}">
                  <a16:creationId xmlns:a16="http://schemas.microsoft.com/office/drawing/2014/main" id="{9B176AD0-747E-4CF1-B1F6-2DEF1BF308B7}"/>
                </a:ext>
              </a:extLst>
            </p:cNvPr>
            <p:cNvSpPr/>
            <p:nvPr/>
          </p:nvSpPr>
          <p:spPr>
            <a:xfrm>
              <a:off x="864974" y="2719344"/>
              <a:ext cx="3608172" cy="1136822"/>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a:solidFill>
                    <a:schemeClr val="tx1"/>
                  </a:solidFill>
                </a:rPr>
                <a:t>Patterns:</a:t>
              </a:r>
              <a:r>
                <a:rPr lang="en-GB" sz="1400" dirty="0">
                  <a:solidFill>
                    <a:schemeClr val="tx1"/>
                  </a:solidFill>
                </a:rPr>
                <a:t> In Islam, images of special people and animals are not allowed. Therefore, mosques are often decorated with patterns and words from the Qur’an.</a:t>
              </a:r>
            </a:p>
          </p:txBody>
        </p:sp>
        <p:pic>
          <p:nvPicPr>
            <p:cNvPr id="12308" name="Picture 14">
              <a:extLst>
                <a:ext uri="{FF2B5EF4-FFF2-40B4-BE49-F238E27FC236}">
                  <a16:creationId xmlns:a16="http://schemas.microsoft.com/office/drawing/2014/main" id="{9B82FE49-6913-49C3-B860-AEAF46CBF9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23" y="2906772"/>
              <a:ext cx="757836" cy="76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0">
            <a:extLst>
              <a:ext uri="{FF2B5EF4-FFF2-40B4-BE49-F238E27FC236}">
                <a16:creationId xmlns:a16="http://schemas.microsoft.com/office/drawing/2014/main" id="{40E76FF3-0C14-4BA8-AA2A-08560B2E43F0}"/>
              </a:ext>
            </a:extLst>
          </p:cNvPr>
          <p:cNvGrpSpPr>
            <a:grpSpLocks/>
          </p:cNvGrpSpPr>
          <p:nvPr/>
        </p:nvGrpSpPr>
        <p:grpSpPr bwMode="auto">
          <a:xfrm>
            <a:off x="4605338" y="2708275"/>
            <a:ext cx="3608387" cy="1136650"/>
            <a:chOff x="4604951" y="2707844"/>
            <a:chExt cx="3608172" cy="1136822"/>
          </a:xfrm>
        </p:grpSpPr>
        <p:sp>
          <p:nvSpPr>
            <p:cNvPr id="24" name="Rectangle 23">
              <a:extLst>
                <a:ext uri="{FF2B5EF4-FFF2-40B4-BE49-F238E27FC236}">
                  <a16:creationId xmlns:a16="http://schemas.microsoft.com/office/drawing/2014/main" id="{5BCD5366-9D97-4E73-A4B3-AE04A59543CB}"/>
                </a:ext>
              </a:extLst>
            </p:cNvPr>
            <p:cNvSpPr/>
            <p:nvPr/>
          </p:nvSpPr>
          <p:spPr>
            <a:xfrm>
              <a:off x="4604951" y="2707844"/>
              <a:ext cx="3608172" cy="1136822"/>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a:solidFill>
                    <a:schemeClr val="tx1"/>
                  </a:solidFill>
                </a:rPr>
                <a:t>Prayer Mats:</a:t>
              </a:r>
              <a:r>
                <a:rPr lang="en-GB" sz="1400" dirty="0">
                  <a:solidFill>
                    <a:schemeClr val="tx1"/>
                  </a:solidFill>
                </a:rPr>
                <a:t> There is little furniture inside a mosque, as Muslims pray on the floor using a prayer mat.</a:t>
              </a:r>
            </a:p>
          </p:txBody>
        </p:sp>
        <p:pic>
          <p:nvPicPr>
            <p:cNvPr id="12306" name="Picture 19">
              <a:extLst>
                <a:ext uri="{FF2B5EF4-FFF2-40B4-BE49-F238E27FC236}">
                  <a16:creationId xmlns:a16="http://schemas.microsoft.com/office/drawing/2014/main" id="{1B399415-6F57-419D-8F2A-51495529AF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2617" y="2944152"/>
              <a:ext cx="770411" cy="71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8D899518-1860-4E39-A930-BD3E2527343A}"/>
              </a:ext>
            </a:extLst>
          </p:cNvPr>
          <p:cNvGrpSpPr>
            <a:grpSpLocks/>
          </p:cNvGrpSpPr>
          <p:nvPr/>
        </p:nvGrpSpPr>
        <p:grpSpPr bwMode="auto">
          <a:xfrm>
            <a:off x="865188" y="3956050"/>
            <a:ext cx="3213100" cy="1136650"/>
            <a:chOff x="864974" y="3955963"/>
            <a:chExt cx="3212756" cy="1136822"/>
          </a:xfrm>
        </p:grpSpPr>
        <p:sp>
          <p:nvSpPr>
            <p:cNvPr id="29" name="Rectangle 28">
              <a:extLst>
                <a:ext uri="{FF2B5EF4-FFF2-40B4-BE49-F238E27FC236}">
                  <a16:creationId xmlns:a16="http://schemas.microsoft.com/office/drawing/2014/main" id="{CAE64E5E-D706-4444-AB26-94EC762FCCE3}"/>
                </a:ext>
              </a:extLst>
            </p:cNvPr>
            <p:cNvSpPr/>
            <p:nvPr/>
          </p:nvSpPr>
          <p:spPr>
            <a:xfrm>
              <a:off x="864974" y="3955963"/>
              <a:ext cx="3212756" cy="1136822"/>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a:solidFill>
                    <a:schemeClr val="tx1"/>
                  </a:solidFill>
                </a:rPr>
                <a:t>Shoes:</a:t>
              </a:r>
              <a:r>
                <a:rPr lang="en-GB" sz="1400" dirty="0">
                  <a:solidFill>
                    <a:schemeClr val="tx1"/>
                  </a:solidFill>
                </a:rPr>
                <a:t> Muslims take off their shoes before entering the mosque to pray. They do this to keep it clean for prayer.</a:t>
              </a:r>
            </a:p>
          </p:txBody>
        </p:sp>
        <p:pic>
          <p:nvPicPr>
            <p:cNvPr id="12304" name="Picture 21">
              <a:extLst>
                <a:ext uri="{FF2B5EF4-FFF2-40B4-BE49-F238E27FC236}">
                  <a16:creationId xmlns:a16="http://schemas.microsoft.com/office/drawing/2014/main" id="{14A32F47-5EE7-4895-BBFA-5FB7EED3F2B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23" y="4300151"/>
              <a:ext cx="775954" cy="50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roup 30">
            <a:extLst>
              <a:ext uri="{FF2B5EF4-FFF2-40B4-BE49-F238E27FC236}">
                <a16:creationId xmlns:a16="http://schemas.microsoft.com/office/drawing/2014/main" id="{1CD3AC83-2991-43E4-9E44-A4EF41898CE5}"/>
              </a:ext>
            </a:extLst>
          </p:cNvPr>
          <p:cNvGrpSpPr>
            <a:grpSpLocks/>
          </p:cNvGrpSpPr>
          <p:nvPr/>
        </p:nvGrpSpPr>
        <p:grpSpPr bwMode="auto">
          <a:xfrm>
            <a:off x="4183063" y="3956050"/>
            <a:ext cx="4030662" cy="1136650"/>
            <a:chOff x="4183369" y="3955876"/>
            <a:chExt cx="4029753" cy="1136822"/>
          </a:xfrm>
        </p:grpSpPr>
        <p:sp>
          <p:nvSpPr>
            <p:cNvPr id="34" name="Rectangle 33">
              <a:extLst>
                <a:ext uri="{FF2B5EF4-FFF2-40B4-BE49-F238E27FC236}">
                  <a16:creationId xmlns:a16="http://schemas.microsoft.com/office/drawing/2014/main" id="{6CABABDE-2277-41B7-85CD-170A35F718BF}"/>
                </a:ext>
              </a:extLst>
            </p:cNvPr>
            <p:cNvSpPr/>
            <p:nvPr/>
          </p:nvSpPr>
          <p:spPr>
            <a:xfrm>
              <a:off x="4183369" y="3955876"/>
              <a:ext cx="4029753" cy="1136822"/>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a:solidFill>
                    <a:schemeClr val="tx1"/>
                  </a:solidFill>
                </a:rPr>
                <a:t>Fountain:</a:t>
              </a:r>
              <a:r>
                <a:rPr lang="en-GB" sz="1400" dirty="0">
                  <a:solidFill>
                    <a:schemeClr val="tx1"/>
                  </a:solidFill>
                </a:rPr>
                <a:t> Muslims use the fountain to wash before they pray, to symbolise spiritual cleansing and purity ready to pray before Allah.</a:t>
              </a:r>
            </a:p>
          </p:txBody>
        </p:sp>
        <p:pic>
          <p:nvPicPr>
            <p:cNvPr id="12302" name="Picture 26">
              <a:extLst>
                <a:ext uri="{FF2B5EF4-FFF2-40B4-BE49-F238E27FC236}">
                  <a16:creationId xmlns:a16="http://schemas.microsoft.com/office/drawing/2014/main" id="{CDCE388E-A328-4938-A7E9-EA5DBE3AF5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44041" y="4201297"/>
              <a:ext cx="721820" cy="5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37" name="Group 14336">
            <a:extLst>
              <a:ext uri="{FF2B5EF4-FFF2-40B4-BE49-F238E27FC236}">
                <a16:creationId xmlns:a16="http://schemas.microsoft.com/office/drawing/2014/main" id="{A564448B-2169-409B-9124-32825728C006}"/>
              </a:ext>
            </a:extLst>
          </p:cNvPr>
          <p:cNvGrpSpPr>
            <a:grpSpLocks/>
          </p:cNvGrpSpPr>
          <p:nvPr/>
        </p:nvGrpSpPr>
        <p:grpSpPr bwMode="auto">
          <a:xfrm>
            <a:off x="865188" y="5203825"/>
            <a:ext cx="7348537" cy="862013"/>
            <a:chOff x="864974" y="5144839"/>
            <a:chExt cx="7348148" cy="862535"/>
          </a:xfrm>
        </p:grpSpPr>
        <p:sp>
          <p:nvSpPr>
            <p:cNvPr id="37" name="Rectangle 36">
              <a:extLst>
                <a:ext uri="{FF2B5EF4-FFF2-40B4-BE49-F238E27FC236}">
                  <a16:creationId xmlns:a16="http://schemas.microsoft.com/office/drawing/2014/main" id="{47C1966A-9071-4A77-92BF-853F52BAED56}"/>
                </a:ext>
              </a:extLst>
            </p:cNvPr>
            <p:cNvSpPr/>
            <p:nvPr/>
          </p:nvSpPr>
          <p:spPr>
            <a:xfrm>
              <a:off x="864974" y="5144839"/>
              <a:ext cx="7348148" cy="862535"/>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err="1">
                  <a:solidFill>
                    <a:schemeClr val="tx1"/>
                  </a:solidFill>
                </a:rPr>
                <a:t>Quibla</a:t>
              </a:r>
              <a:r>
                <a:rPr lang="en-GB" sz="1400" b="1" dirty="0">
                  <a:solidFill>
                    <a:schemeClr val="tx1"/>
                  </a:solidFill>
                </a:rPr>
                <a:t> </a:t>
              </a:r>
              <a:r>
                <a:rPr lang="en-GB" sz="1200" b="1" dirty="0">
                  <a:solidFill>
                    <a:schemeClr val="tx1"/>
                  </a:solidFill>
                </a:rPr>
                <a:t>(</a:t>
              </a:r>
              <a:r>
                <a:rPr lang="en-GB" sz="1200" b="1" dirty="0" err="1">
                  <a:solidFill>
                    <a:schemeClr val="tx1"/>
                  </a:solidFill>
                </a:rPr>
                <a:t>kib-l</a:t>
              </a:r>
              <a:r>
                <a:rPr lang="en-GB" sz="1200" b="1" i="1" dirty="0" err="1">
                  <a:solidFill>
                    <a:schemeClr val="tx1"/>
                  </a:solidFill>
                </a:rPr>
                <a:t>uh</a:t>
              </a:r>
              <a:r>
                <a:rPr lang="en-GB" sz="1200" b="1" dirty="0">
                  <a:solidFill>
                    <a:schemeClr val="tx1"/>
                  </a:solidFill>
                </a:rPr>
                <a:t>)</a:t>
              </a:r>
              <a:r>
                <a:rPr lang="en-GB" sz="1400" b="1" dirty="0">
                  <a:solidFill>
                    <a:schemeClr val="tx1"/>
                  </a:solidFill>
                </a:rPr>
                <a:t> Wall:</a:t>
              </a:r>
              <a:r>
                <a:rPr lang="en-GB" sz="1400" dirty="0">
                  <a:solidFill>
                    <a:schemeClr val="tx1"/>
                  </a:solidFill>
                </a:rPr>
                <a:t> The wall of the mosque which faces Mecca is called the </a:t>
              </a:r>
              <a:r>
                <a:rPr lang="en-GB" sz="1400" dirty="0" err="1">
                  <a:solidFill>
                    <a:schemeClr val="tx1"/>
                  </a:solidFill>
                </a:rPr>
                <a:t>Quibla</a:t>
              </a:r>
              <a:r>
                <a:rPr lang="en-GB" sz="1400" dirty="0">
                  <a:solidFill>
                    <a:schemeClr val="tx1"/>
                  </a:solidFill>
                </a:rPr>
                <a:t> wall. It has an empty arch to show the direction.</a:t>
              </a:r>
            </a:p>
          </p:txBody>
        </p:sp>
        <p:pic>
          <p:nvPicPr>
            <p:cNvPr id="12300" name="Picture 14335">
              <a:extLst>
                <a:ext uri="{FF2B5EF4-FFF2-40B4-BE49-F238E27FC236}">
                  <a16:creationId xmlns:a16="http://schemas.microsoft.com/office/drawing/2014/main" id="{AE140CE9-6421-46C6-818F-ECCD62B119C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36259" y="5186029"/>
              <a:ext cx="514164" cy="77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4337"/>
                                        </p:tgtEl>
                                        <p:attrNameLst>
                                          <p:attrName>style.visibility</p:attrName>
                                        </p:attrNameLst>
                                      </p:cBhvr>
                                      <p:to>
                                        <p:strVal val="visible"/>
                                      </p:to>
                                    </p:set>
                                    <p:animEffect transition="in" filter="fade">
                                      <p:cBhvr>
                                        <p:cTn id="37" dur="5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28A33-27B0-4A51-B9DB-1A36FCDB2692}"/>
              </a:ext>
            </a:extLst>
          </p:cNvPr>
          <p:cNvSpPr>
            <a:spLocks noGrp="1"/>
          </p:cNvSpPr>
          <p:nvPr>
            <p:ph type="title"/>
          </p:nvPr>
        </p:nvSpPr>
        <p:spPr/>
        <p:txBody>
          <a:bodyPr/>
          <a:lstStyle/>
          <a:p>
            <a:r>
              <a:rPr lang="en-US" dirty="0"/>
              <a:t>Festivals</a:t>
            </a:r>
          </a:p>
        </p:txBody>
      </p:sp>
      <p:sp>
        <p:nvSpPr>
          <p:cNvPr id="5" name="Rectangle 4">
            <a:extLst>
              <a:ext uri="{FF2B5EF4-FFF2-40B4-BE49-F238E27FC236}">
                <a16:creationId xmlns:a16="http://schemas.microsoft.com/office/drawing/2014/main" id="{2965CE1E-85A5-41E1-BFDC-BEF919EAD75B}"/>
              </a:ext>
            </a:extLst>
          </p:cNvPr>
          <p:cNvSpPr/>
          <p:nvPr/>
        </p:nvSpPr>
        <p:spPr bwMode="auto">
          <a:xfrm>
            <a:off x="553156" y="1601788"/>
            <a:ext cx="3815644" cy="1136650"/>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a:solidFill>
                  <a:schemeClr val="tx1"/>
                </a:solidFill>
              </a:rPr>
              <a:t>Ramadan: </a:t>
            </a:r>
            <a:r>
              <a:rPr lang="en-GB" sz="1400" dirty="0">
                <a:solidFill>
                  <a:schemeClr val="tx1"/>
                </a:solidFill>
              </a:rPr>
              <a:t>The 9</a:t>
            </a:r>
            <a:r>
              <a:rPr lang="en-GB" sz="1400" baseline="30000" dirty="0">
                <a:solidFill>
                  <a:schemeClr val="tx1"/>
                </a:solidFill>
              </a:rPr>
              <a:t>th</a:t>
            </a:r>
            <a:r>
              <a:rPr lang="en-GB" sz="1400" dirty="0">
                <a:solidFill>
                  <a:schemeClr val="tx1"/>
                </a:solidFill>
              </a:rPr>
              <a:t> month in the Islamic calendar. Muslims fast during the hours of daylight for 30 days. </a:t>
            </a:r>
            <a:r>
              <a:rPr lang="en-GB" sz="1400" b="1" dirty="0">
                <a:solidFill>
                  <a:schemeClr val="tx1"/>
                </a:solidFill>
              </a:rPr>
              <a:t> </a:t>
            </a:r>
            <a:endParaRPr lang="en-GB" sz="1400" dirty="0">
              <a:solidFill>
                <a:schemeClr val="tx1"/>
              </a:solidFill>
            </a:endParaRPr>
          </a:p>
        </p:txBody>
      </p:sp>
      <p:pic>
        <p:nvPicPr>
          <p:cNvPr id="7" name="Picture 3">
            <a:extLst>
              <a:ext uri="{FF2B5EF4-FFF2-40B4-BE49-F238E27FC236}">
                <a16:creationId xmlns:a16="http://schemas.microsoft.com/office/drawing/2014/main" id="{DA4DFF66-C08C-4049-9256-C7657CBE4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29" y="1801460"/>
            <a:ext cx="738791" cy="73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1C7B826-4E8F-4AA9-989B-F1EF61E6D3B6}"/>
              </a:ext>
            </a:extLst>
          </p:cNvPr>
          <p:cNvSpPr/>
          <p:nvPr/>
        </p:nvSpPr>
        <p:spPr bwMode="auto">
          <a:xfrm>
            <a:off x="553155" y="2860675"/>
            <a:ext cx="3815643" cy="1711325"/>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a:solidFill>
                  <a:schemeClr val="tx1"/>
                </a:solidFill>
              </a:rPr>
              <a:t>Eid-ul-</a:t>
            </a:r>
            <a:r>
              <a:rPr lang="en-GB" sz="1400" b="1" dirty="0" err="1">
                <a:solidFill>
                  <a:schemeClr val="tx1"/>
                </a:solidFill>
              </a:rPr>
              <a:t>fitr</a:t>
            </a:r>
            <a:r>
              <a:rPr lang="en-GB" sz="1400" b="1" dirty="0">
                <a:solidFill>
                  <a:schemeClr val="tx1"/>
                </a:solidFill>
              </a:rPr>
              <a:t>: </a:t>
            </a:r>
            <a:r>
              <a:rPr lang="en-GB" sz="1400" dirty="0">
                <a:solidFill>
                  <a:schemeClr val="tx1"/>
                </a:solidFill>
              </a:rPr>
              <a:t>The first day after Ramadan. Muslims celebrate this festival at the end of the fast of Ramadan. Family and friends all get together to eat good food, share presents and give to charity. </a:t>
            </a:r>
            <a:endParaRPr lang="en-GB" sz="1400" b="1" dirty="0">
              <a:solidFill>
                <a:schemeClr val="tx1"/>
              </a:solidFill>
            </a:endParaRPr>
          </a:p>
          <a:p>
            <a:pPr>
              <a:defRPr/>
            </a:pPr>
            <a:r>
              <a:rPr lang="en-GB" sz="1400" b="1" dirty="0">
                <a:solidFill>
                  <a:schemeClr val="tx1"/>
                </a:solidFill>
              </a:rPr>
              <a:t> </a:t>
            </a:r>
            <a:endParaRPr lang="en-GB" sz="1400" dirty="0">
              <a:solidFill>
                <a:schemeClr val="tx1"/>
              </a:solidFill>
            </a:endParaRPr>
          </a:p>
        </p:txBody>
      </p:sp>
      <p:pic>
        <p:nvPicPr>
          <p:cNvPr id="9" name="Picture 2">
            <a:extLst>
              <a:ext uri="{FF2B5EF4-FFF2-40B4-BE49-F238E27FC236}">
                <a16:creationId xmlns:a16="http://schemas.microsoft.com/office/drawing/2014/main" id="{212F6BF9-F689-4D54-BA6F-7ABC417599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869" y="3370476"/>
            <a:ext cx="792873" cy="45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86AB269-A09F-4589-B325-A9E43D1DDEDE}"/>
              </a:ext>
            </a:extLst>
          </p:cNvPr>
          <p:cNvSpPr/>
          <p:nvPr/>
        </p:nvSpPr>
        <p:spPr bwMode="auto">
          <a:xfrm>
            <a:off x="4464759" y="1601788"/>
            <a:ext cx="4027712" cy="1915972"/>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a:solidFill>
                  <a:schemeClr val="tx1"/>
                </a:solidFill>
              </a:rPr>
              <a:t>Eid-ul-</a:t>
            </a:r>
            <a:r>
              <a:rPr lang="en-GB" sz="1400" b="1" dirty="0" err="1">
                <a:solidFill>
                  <a:schemeClr val="tx1"/>
                </a:solidFill>
              </a:rPr>
              <a:t>Adha</a:t>
            </a:r>
            <a:r>
              <a:rPr lang="en-GB" sz="1400" b="1" dirty="0">
                <a:solidFill>
                  <a:schemeClr val="tx1"/>
                </a:solidFill>
              </a:rPr>
              <a:t>: </a:t>
            </a:r>
            <a:r>
              <a:rPr lang="en-GB" sz="1400" dirty="0">
                <a:solidFill>
                  <a:schemeClr val="tx1"/>
                </a:solidFill>
              </a:rPr>
              <a:t>70 days after Eid-ul-</a:t>
            </a:r>
            <a:r>
              <a:rPr lang="en-GB" sz="1400" dirty="0" err="1">
                <a:solidFill>
                  <a:schemeClr val="tx1"/>
                </a:solidFill>
              </a:rPr>
              <a:t>Fitr</a:t>
            </a:r>
            <a:r>
              <a:rPr lang="en-GB" sz="1400" dirty="0">
                <a:solidFill>
                  <a:schemeClr val="tx1"/>
                </a:solidFill>
              </a:rPr>
              <a:t>, Muslims celebrate The Festival of Sacrifice. This festival remembers when Abraham was going to sacrifice his son to show his obedience to Allah. </a:t>
            </a:r>
          </a:p>
        </p:txBody>
      </p:sp>
      <p:pic>
        <p:nvPicPr>
          <p:cNvPr id="11" name="Picture 3">
            <a:extLst>
              <a:ext uri="{FF2B5EF4-FFF2-40B4-BE49-F238E27FC236}">
                <a16:creationId xmlns:a16="http://schemas.microsoft.com/office/drawing/2014/main" id="{7C9C3B93-5796-4D28-97F4-EFBBE487C8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0412" y="2291644"/>
            <a:ext cx="764677" cy="46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089C547-8EB5-49CD-B175-4095356340BB}"/>
              </a:ext>
            </a:extLst>
          </p:cNvPr>
          <p:cNvSpPr/>
          <p:nvPr/>
        </p:nvSpPr>
        <p:spPr bwMode="auto">
          <a:xfrm>
            <a:off x="561751" y="4660902"/>
            <a:ext cx="3815643" cy="1711325"/>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err="1">
                <a:solidFill>
                  <a:schemeClr val="tx1"/>
                </a:solidFill>
              </a:rPr>
              <a:t>Dhu</a:t>
            </a:r>
            <a:r>
              <a:rPr lang="en-GB" sz="1400" b="1" dirty="0">
                <a:solidFill>
                  <a:schemeClr val="tx1"/>
                </a:solidFill>
              </a:rPr>
              <a:t>-Al-</a:t>
            </a:r>
            <a:r>
              <a:rPr lang="en-GB" sz="1400" b="1" dirty="0" err="1">
                <a:solidFill>
                  <a:schemeClr val="tx1"/>
                </a:solidFill>
              </a:rPr>
              <a:t>Hijja</a:t>
            </a:r>
            <a:r>
              <a:rPr lang="en-GB" sz="1400" b="1" dirty="0">
                <a:solidFill>
                  <a:schemeClr val="tx1"/>
                </a:solidFill>
              </a:rPr>
              <a:t>: </a:t>
            </a:r>
            <a:r>
              <a:rPr lang="en-GB" sz="1400" dirty="0">
                <a:solidFill>
                  <a:schemeClr val="tx1"/>
                </a:solidFill>
              </a:rPr>
              <a:t>This is the month of pilgrimage and is the 12</a:t>
            </a:r>
            <a:r>
              <a:rPr lang="en-GB" sz="1400" baseline="30000" dirty="0">
                <a:solidFill>
                  <a:schemeClr val="tx1"/>
                </a:solidFill>
              </a:rPr>
              <a:t>th</a:t>
            </a:r>
            <a:r>
              <a:rPr lang="en-GB" sz="1400" dirty="0">
                <a:solidFill>
                  <a:schemeClr val="tx1"/>
                </a:solidFill>
              </a:rPr>
              <a:t> month in the Islamic calendar. It is when all Muslims, at least once in their life, should try and make the pilgrimage to Mecca.</a:t>
            </a:r>
            <a:endParaRPr lang="en-GB" sz="1400" b="1" dirty="0">
              <a:solidFill>
                <a:schemeClr val="tx1"/>
              </a:solidFill>
            </a:endParaRPr>
          </a:p>
          <a:p>
            <a:pPr>
              <a:defRPr/>
            </a:pPr>
            <a:r>
              <a:rPr lang="en-GB" sz="1400" b="1" dirty="0">
                <a:solidFill>
                  <a:schemeClr val="tx1"/>
                </a:solidFill>
              </a:rPr>
              <a:t> </a:t>
            </a:r>
            <a:endParaRPr lang="en-GB" sz="1400" dirty="0">
              <a:solidFill>
                <a:schemeClr val="tx1"/>
              </a:solidFill>
            </a:endParaRPr>
          </a:p>
        </p:txBody>
      </p:sp>
      <p:pic>
        <p:nvPicPr>
          <p:cNvPr id="13" name="Picture 2">
            <a:extLst>
              <a:ext uri="{FF2B5EF4-FFF2-40B4-BE49-F238E27FC236}">
                <a16:creationId xmlns:a16="http://schemas.microsoft.com/office/drawing/2014/main" id="{F2F4D3A8-46E0-4028-B34F-F10D4D22B258}"/>
              </a:ext>
            </a:extLst>
          </p:cNvPr>
          <p:cNvPicPr>
            <a:picLocks noChangeAspect="1"/>
          </p:cNvPicPr>
          <p:nvPr/>
        </p:nvPicPr>
        <p:blipFill rotWithShape="1">
          <a:blip r:embed="rId5">
            <a:extLst>
              <a:ext uri="{28A0092B-C50C-407E-A947-70E740481C1C}">
                <a14:useLocalDpi xmlns:a14="http://schemas.microsoft.com/office/drawing/2010/main" val="0"/>
              </a:ext>
            </a:extLst>
          </a:blip>
          <a:srcRect l="44412" t="19501" r="9137" b="6261"/>
          <a:stretch/>
        </p:blipFill>
        <p:spPr bwMode="auto">
          <a:xfrm>
            <a:off x="622263" y="4984700"/>
            <a:ext cx="698083" cy="76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E9A61801-C61D-446A-B1B7-730E2A4C096E}"/>
              </a:ext>
            </a:extLst>
          </p:cNvPr>
          <p:cNvSpPr/>
          <p:nvPr/>
        </p:nvSpPr>
        <p:spPr bwMode="auto">
          <a:xfrm>
            <a:off x="4494025" y="3596916"/>
            <a:ext cx="4027712" cy="1915972"/>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anchor="ctr"/>
          <a:lstStyle/>
          <a:p>
            <a:pPr>
              <a:defRPr/>
            </a:pPr>
            <a:r>
              <a:rPr lang="en-GB" sz="1400" b="1" dirty="0">
                <a:solidFill>
                  <a:schemeClr val="tx1"/>
                </a:solidFill>
              </a:rPr>
              <a:t>Al Hijra: </a:t>
            </a:r>
            <a:r>
              <a:rPr lang="en-GB" sz="1400" dirty="0">
                <a:solidFill>
                  <a:schemeClr val="tx1"/>
                </a:solidFill>
              </a:rPr>
              <a:t>This is the Islamic New Year. It begins on the day Muhammad left Mecca to travel to Medina which is the second holiest city in Islam and is the capital of the Medina Province of Saudi Arabia. </a:t>
            </a:r>
            <a:endParaRPr lang="en-GB" sz="1400" b="1" dirty="0">
              <a:solidFill>
                <a:schemeClr val="tx1"/>
              </a:solidFill>
            </a:endParaRPr>
          </a:p>
          <a:p>
            <a:pPr>
              <a:defRPr/>
            </a:pPr>
            <a:endParaRPr lang="en-GB" sz="1400" dirty="0">
              <a:solidFill>
                <a:schemeClr val="tx1"/>
              </a:solidFill>
            </a:endParaRPr>
          </a:p>
        </p:txBody>
      </p:sp>
      <p:pic>
        <p:nvPicPr>
          <p:cNvPr id="15" name="Picture 3">
            <a:extLst>
              <a:ext uri="{FF2B5EF4-FFF2-40B4-BE49-F238E27FC236}">
                <a16:creationId xmlns:a16="http://schemas.microsoft.com/office/drawing/2014/main" id="{EC5CC825-EC60-4035-9738-829EAF1A87D2}"/>
              </a:ext>
            </a:extLst>
          </p:cNvPr>
          <p:cNvPicPr>
            <a:picLocks noChangeAspect="1"/>
          </p:cNvPicPr>
          <p:nvPr/>
        </p:nvPicPr>
        <p:blipFill rotWithShape="1">
          <a:blip r:embed="rId6">
            <a:extLst>
              <a:ext uri="{28A0092B-C50C-407E-A947-70E740481C1C}">
                <a14:useLocalDpi xmlns:a14="http://schemas.microsoft.com/office/drawing/2010/main" val="0"/>
              </a:ext>
            </a:extLst>
          </a:blip>
          <a:srcRect t="5179" r="48879" b="13217"/>
          <a:stretch/>
        </p:blipFill>
        <p:spPr bwMode="auto">
          <a:xfrm>
            <a:off x="4567235" y="4012441"/>
            <a:ext cx="756356" cy="84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652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50DB30-A4E4-4E36-A4D0-D5A92D924260}"/>
              </a:ext>
            </a:extLst>
          </p:cNvPr>
          <p:cNvSpPr/>
          <p:nvPr/>
        </p:nvSpPr>
        <p:spPr>
          <a:xfrm>
            <a:off x="755650" y="1317625"/>
            <a:ext cx="7632700" cy="947738"/>
          </a:xfrm>
          <a:prstGeom prst="rect">
            <a:avLst/>
          </a:prstGeom>
          <a:solidFill>
            <a:srgbClr val="F6A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600"/>
              </a:spcAft>
              <a:defRPr/>
            </a:pPr>
            <a:r>
              <a:rPr lang="en-GB" dirty="0">
                <a:solidFill>
                  <a:schemeClr val="tx1"/>
                </a:solidFill>
              </a:rPr>
              <a:t>The star and crescent symbol is the symbol most commonly associated with Islam. It has little to do with the actual faith and its origins are unclear.</a:t>
            </a:r>
          </a:p>
        </p:txBody>
      </p:sp>
      <p:sp>
        <p:nvSpPr>
          <p:cNvPr id="4" name="Rectangle 3">
            <a:extLst>
              <a:ext uri="{FF2B5EF4-FFF2-40B4-BE49-F238E27FC236}">
                <a16:creationId xmlns:a16="http://schemas.microsoft.com/office/drawing/2014/main" id="{461D8161-D6CB-4F61-BEF5-ABF99C38D44E}"/>
              </a:ext>
            </a:extLst>
          </p:cNvPr>
          <p:cNvSpPr/>
          <p:nvPr/>
        </p:nvSpPr>
        <p:spPr>
          <a:xfrm>
            <a:off x="771525" y="3101975"/>
            <a:ext cx="3570288" cy="2108200"/>
          </a:xfrm>
          <a:prstGeom prst="rect">
            <a:avLst/>
          </a:prstGeom>
          <a:solidFill>
            <a:srgbClr val="C9DEC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a:lstStyle/>
          <a:p>
            <a:pPr marL="108000" eaLnBrk="1" fontAlgn="auto" hangingPunct="1">
              <a:spcBef>
                <a:spcPts val="0"/>
              </a:spcBef>
              <a:spcAft>
                <a:spcPts val="600"/>
              </a:spcAft>
              <a:defRPr/>
            </a:pPr>
            <a:r>
              <a:rPr lang="en-GB" dirty="0">
                <a:solidFill>
                  <a:schemeClr val="tx1"/>
                </a:solidFill>
              </a:rPr>
              <a:t>The symbol used to be on the flag of the Ottoman Empire, which was the dominant Muslim power for nearly 700 years. It is now linked with Islam, but is not an official symbol of Islam.</a:t>
            </a:r>
            <a:endParaRPr lang="en-GB" sz="2000" dirty="0">
              <a:solidFill>
                <a:schemeClr val="tx1"/>
              </a:solidFill>
            </a:endParaRPr>
          </a:p>
        </p:txBody>
      </p:sp>
      <p:sp>
        <p:nvSpPr>
          <p:cNvPr id="11267" name="Title 5">
            <a:extLst>
              <a:ext uri="{FF2B5EF4-FFF2-40B4-BE49-F238E27FC236}">
                <a16:creationId xmlns:a16="http://schemas.microsoft.com/office/drawing/2014/main" id="{D938075E-B872-4444-A86D-68B6EBC83792}"/>
              </a:ext>
            </a:extLst>
          </p:cNvPr>
          <p:cNvSpPr>
            <a:spLocks noGrp="1"/>
          </p:cNvSpPr>
          <p:nvPr>
            <p:ph type="title"/>
          </p:nvPr>
        </p:nvSpPr>
        <p:spPr>
          <a:xfrm>
            <a:off x="457200" y="546100"/>
            <a:ext cx="8220075" cy="996950"/>
          </a:xfrm>
        </p:spPr>
        <p:txBody>
          <a:bodyPr>
            <a:normAutofit fontScale="90000"/>
          </a:bodyPr>
          <a:lstStyle/>
          <a:p>
            <a:pPr eaLnBrk="1" hangingPunct="1">
              <a:defRPr/>
            </a:pPr>
            <a:r>
              <a:rPr lang="en-GB" altLang="en-US" dirty="0"/>
              <a:t>Symbols</a:t>
            </a:r>
          </a:p>
        </p:txBody>
      </p:sp>
      <p:sp>
        <p:nvSpPr>
          <p:cNvPr id="2" name="Rectangle 1">
            <a:extLst>
              <a:ext uri="{FF2B5EF4-FFF2-40B4-BE49-F238E27FC236}">
                <a16:creationId xmlns:a16="http://schemas.microsoft.com/office/drawing/2014/main" id="{930941C1-6696-4735-86A5-20650C4F22A9}"/>
              </a:ext>
            </a:extLst>
          </p:cNvPr>
          <p:cNvSpPr/>
          <p:nvPr/>
        </p:nvSpPr>
        <p:spPr>
          <a:xfrm>
            <a:off x="4414838" y="2354263"/>
            <a:ext cx="3973512" cy="3683000"/>
          </a:xfrm>
          <a:prstGeom prst="rect">
            <a:avLst/>
          </a:prstGeom>
          <a:solidFill>
            <a:srgbClr val="6C95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271" name="Picture 2">
            <a:extLst>
              <a:ext uri="{FF2B5EF4-FFF2-40B4-BE49-F238E27FC236}">
                <a16:creationId xmlns:a16="http://schemas.microsoft.com/office/drawing/2014/main" id="{ED70088A-068F-478B-B593-8DD5C26484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3938" y="2636838"/>
            <a:ext cx="3135312"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CC0C36368B3E43AA8704CB173414C6" ma:contentTypeVersion="11" ma:contentTypeDescription="Create a new document." ma:contentTypeScope="" ma:versionID="e74a16028a0b5b0f57608bf09d8b2660">
  <xsd:schema xmlns:xsd="http://www.w3.org/2001/XMLSchema" xmlns:xs="http://www.w3.org/2001/XMLSchema" xmlns:p="http://schemas.microsoft.com/office/2006/metadata/properties" xmlns:ns2="810dadb4-62c1-4fd3-aef3-0db6a8571ffe" targetNamespace="http://schemas.microsoft.com/office/2006/metadata/properties" ma:root="true" ma:fieldsID="9b39263f8dd01711e1fc9c8509195d36" ns2:_="">
    <xsd:import namespace="810dadb4-62c1-4fd3-aef3-0db6a8571f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0dadb4-62c1-4fd3-aef3-0db6a8571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AAC3C6-20E6-4664-8B6E-19B125D9A0AF}"/>
</file>

<file path=customXml/itemProps2.xml><?xml version="1.0" encoding="utf-8"?>
<ds:datastoreItem xmlns:ds="http://schemas.openxmlformats.org/officeDocument/2006/customXml" ds:itemID="{891F6765-7C99-4A51-8F1A-2A8BBD4FDA86}"/>
</file>

<file path=customXml/itemProps3.xml><?xml version="1.0" encoding="utf-8"?>
<ds:datastoreItem xmlns:ds="http://schemas.openxmlformats.org/officeDocument/2006/customXml" ds:itemID="{1F100FF9-0607-4051-BF51-04F44325B85F}"/>
</file>

<file path=docProps/app.xml><?xml version="1.0" encoding="utf-8"?>
<Properties xmlns="http://schemas.openxmlformats.org/officeDocument/2006/extended-properties" xmlns:vt="http://schemas.openxmlformats.org/officeDocument/2006/docPropsVTypes">
  <Template/>
  <TotalTime>0</TotalTime>
  <Words>1057</Words>
  <Application>Microsoft Office PowerPoint</Application>
  <PresentationFormat>On-screen Show (4:3)</PresentationFormat>
  <Paragraphs>74</Paragraphs>
  <Slides>13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Sassoon Infant Md</vt:lpstr>
      <vt:lpstr>Arial</vt:lpstr>
      <vt:lpstr>Calibri</vt:lpstr>
      <vt:lpstr>BPreplay</vt:lpstr>
      <vt:lpstr>Sassoon Infant Rg</vt:lpstr>
      <vt:lpstr>Office Theme</vt:lpstr>
      <vt:lpstr>PowerPoint Presentation</vt:lpstr>
      <vt:lpstr>PowerPoint Presentation</vt:lpstr>
      <vt:lpstr>Who and Where</vt:lpstr>
      <vt:lpstr>Main Beliefs</vt:lpstr>
      <vt:lpstr>Archangel Gabriel</vt:lpstr>
      <vt:lpstr>The Qur’an</vt:lpstr>
      <vt:lpstr>Key Features of the Mosque</vt:lpstr>
      <vt:lpstr>Festivals</vt:lpstr>
      <vt:lpstr>Symbols</vt:lpstr>
      <vt:lpstr>KWL Grid – What you have learnt</vt:lpstr>
      <vt:lpstr>PowerPoint Presentation</vt:lpstr>
      <vt:lpstr>Sentence starter ideas: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A Chhibber</cp:lastModifiedBy>
  <cp:revision>168</cp:revision>
  <dcterms:created xsi:type="dcterms:W3CDTF">2014-10-01T16:09:27Z</dcterms:created>
  <dcterms:modified xsi:type="dcterms:W3CDTF">2021-06-13T17:13:50Z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0x010100A2CC0C36368B3E43AA8704CB173414C6</vt:lpwstr>
  </property>
</Properties>
</file>