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7"/>
  </p:notesMasterIdLst>
  <p:handoutMasterIdLst>
    <p:handoutMasterId r:id="rId18"/>
  </p:handoutMasterIdLst>
  <p:sldIdLst>
    <p:sldId id="258" r:id="rId2"/>
    <p:sldId id="285" r:id="rId3"/>
    <p:sldId id="281" r:id="rId4"/>
    <p:sldId id="271" r:id="rId5"/>
    <p:sldId id="272" r:id="rId6"/>
    <p:sldId id="282" r:id="rId7"/>
    <p:sldId id="284" r:id="rId8"/>
    <p:sldId id="274" r:id="rId9"/>
    <p:sldId id="264" r:id="rId10"/>
    <p:sldId id="275" r:id="rId11"/>
    <p:sldId id="276" r:id="rId12"/>
    <p:sldId id="277" r:id="rId13"/>
    <p:sldId id="278" r:id="rId14"/>
    <p:sldId id="279" r:id="rId15"/>
    <p:sldId id="280" r:id="rId16"/>
  </p:sldIdLst>
  <p:sldSz cx="9144000" cy="6858000" type="screen4x3"/>
  <p:notesSz cx="6858000" cy="9144000"/>
  <p:embeddedFontLst>
    <p:embeddedFont>
      <p:font typeface="Calibri" panose="020F0502020204030204" pitchFamily="34" charset="0"/>
      <p:regular r:id="rId19"/>
      <p:bold r:id="rId20"/>
      <p:italic r:id="rId21"/>
      <p:boldItalic r:id="rId22"/>
    </p:embeddedFont>
    <p:embeddedFont>
      <p:font typeface="Twinkl" panose="020B0604020202020204" charset="0"/>
      <p:regular r:id="rId23"/>
      <p:bold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C348B"/>
    <a:srgbClr val="4DB1E3"/>
    <a:srgbClr val="EAB800"/>
    <a:srgbClr val="CCA000"/>
    <a:srgbClr val="FFCE13"/>
    <a:srgbClr val="8D358B"/>
    <a:srgbClr val="CA4692"/>
    <a:srgbClr val="2CB7BC"/>
    <a:srgbClr val="2DB6BC"/>
    <a:srgbClr val="00A7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93" autoAdjust="0"/>
    <p:restoredTop sz="95676" autoAdjust="0"/>
  </p:normalViewPr>
  <p:slideViewPr>
    <p:cSldViewPr snapToGrid="0" showGuides="1">
      <p:cViewPr varScale="1">
        <p:scale>
          <a:sx n="65" d="100"/>
          <a:sy n="65" d="100"/>
        </p:scale>
        <p:origin x="1512" y="78"/>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02/03/2022</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02/03/2022</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hyperlink" Target="https://www.twinkl.co.uk/resources/topics-organised-events/topics-organised-events-womens-day" TargetMode="External"/><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www.twinkl.co.uk/resources/topics-organised-events/topics-organised-events-womens-day" TargetMode="External"/><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a:extLst>
              <a:ext uri="{FF2B5EF4-FFF2-40B4-BE49-F238E27FC236}">
                <a16:creationId xmlns:a16="http://schemas.microsoft.com/office/drawing/2014/main" id="{F0F896DA-690C-4ACA-9D84-A0F7C7F298F4}"/>
              </a:ext>
            </a:extLst>
          </p:cNvPr>
          <p:cNvSpPr/>
          <p:nvPr userDrawn="1"/>
        </p:nvSpPr>
        <p:spPr>
          <a:xfrm>
            <a:off x="7464829" y="5785658"/>
            <a:ext cx="1537855" cy="1072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hlinkClick r:id="rId3"/>
            <a:extLst>
              <a:ext uri="{FF2B5EF4-FFF2-40B4-BE49-F238E27FC236}">
                <a16:creationId xmlns:a16="http://schemas.microsoft.com/office/drawing/2014/main" id="{EA58CEE2-1C2B-4AAD-A46B-B20354D96862}"/>
              </a:ext>
            </a:extLst>
          </p:cNvPr>
          <p:cNvSpPr/>
          <p:nvPr userDrawn="1"/>
        </p:nvSpPr>
        <p:spPr>
          <a:xfrm>
            <a:off x="7464829" y="5785658"/>
            <a:ext cx="1537855" cy="1072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xml"/><Relationship Id="rId5" Type="http://schemas.openxmlformats.org/officeDocument/2006/relationships/image" Target="../media/image39.pn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xml"/><Relationship Id="rId5" Type="http://schemas.openxmlformats.org/officeDocument/2006/relationships/image" Target="../media/image46.png"/><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3.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Layout" Target="../slideLayouts/slideLayout3.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3.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CA56BC1F-6344-433F-AD62-7803A70783CD}"/>
              </a:ext>
            </a:extLst>
          </p:cNvPr>
          <p:cNvSpPr/>
          <p:nvPr/>
        </p:nvSpPr>
        <p:spPr>
          <a:xfrm>
            <a:off x="-522451" y="605440"/>
            <a:ext cx="10284823" cy="813006"/>
          </a:xfrm>
          <a:prstGeom prst="roundRect">
            <a:avLst/>
          </a:prstGeom>
          <a:solidFill>
            <a:srgbClr val="FFCE13"/>
          </a:solidFill>
          <a:ln w="57150">
            <a:solidFill>
              <a:srgbClr val="EAB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881167" y="2507040"/>
            <a:ext cx="1378297" cy="2653628"/>
          </a:xfrm>
          <a:prstGeom prst="rect">
            <a:avLst/>
          </a:prstGeom>
        </p:spPr>
      </p:pic>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030485" y="2099327"/>
            <a:ext cx="1013873" cy="2936022"/>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994012" y="1540263"/>
            <a:ext cx="1087014" cy="3125082"/>
          </a:xfrm>
          <a:prstGeom prst="rect">
            <a:avLst/>
          </a:prstGeom>
        </p:spPr>
      </p:pic>
      <p:sp>
        <p:nvSpPr>
          <p:cNvPr id="21" name="Title 20"/>
          <p:cNvSpPr>
            <a:spLocks noGrp="1"/>
          </p:cNvSpPr>
          <p:nvPr>
            <p:ph type="title"/>
          </p:nvPr>
        </p:nvSpPr>
        <p:spPr>
          <a:xfrm>
            <a:off x="457198" y="514790"/>
            <a:ext cx="8220075" cy="994306"/>
          </a:xfrm>
        </p:spPr>
        <p:txBody>
          <a:bodyPr/>
          <a:lstStyle/>
          <a:p>
            <a:r>
              <a:rPr lang="en-GB" sz="3600" dirty="0">
                <a:latin typeface="+mn-lt"/>
              </a:rPr>
              <a:t>In the Past</a:t>
            </a:r>
          </a:p>
        </p:txBody>
      </p:sp>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r="14953"/>
          <a:stretch/>
        </p:blipFill>
        <p:spPr>
          <a:xfrm>
            <a:off x="4809949" y="1599746"/>
            <a:ext cx="1486348" cy="3560922"/>
          </a:xfrm>
          <a:prstGeom prst="rect">
            <a:avLst/>
          </a:prstGeom>
        </p:spPr>
      </p:pic>
      <p:sp>
        <p:nvSpPr>
          <p:cNvPr id="6" name="Rectangle: Rounded Corners 5"/>
          <p:cNvSpPr/>
          <p:nvPr/>
        </p:nvSpPr>
        <p:spPr>
          <a:xfrm>
            <a:off x="666358" y="4858598"/>
            <a:ext cx="1861182" cy="1467180"/>
          </a:xfrm>
          <a:prstGeom prst="roundRect">
            <a:avLst>
              <a:gd name="adj" fmla="val 10496"/>
            </a:avLst>
          </a:prstGeom>
          <a:solidFill>
            <a:srgbClr val="00A7E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dirty="0">
                <a:solidFill>
                  <a:schemeClr val="tx1"/>
                </a:solidFill>
                <a:latin typeface="Twinkl" charset="0"/>
                <a:ea typeface="Twinkl" charset="0"/>
                <a:cs typeface="Twinkl" charset="0"/>
              </a:rPr>
              <a:t>Boys were seen as more valued than girls.</a:t>
            </a:r>
          </a:p>
        </p:txBody>
      </p:sp>
      <p:sp>
        <p:nvSpPr>
          <p:cNvPr id="12" name="Rectangle: Rounded Corners 11"/>
          <p:cNvSpPr/>
          <p:nvPr/>
        </p:nvSpPr>
        <p:spPr>
          <a:xfrm>
            <a:off x="2646548" y="4552131"/>
            <a:ext cx="1861182" cy="1773647"/>
          </a:xfrm>
          <a:prstGeom prst="roundRect">
            <a:avLst>
              <a:gd name="adj" fmla="val 10542"/>
            </a:avLst>
          </a:prstGeom>
          <a:solidFill>
            <a:srgbClr val="2DB6B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dirty="0">
                <a:solidFill>
                  <a:schemeClr val="tx1"/>
                </a:solidFill>
                <a:latin typeface="Twinkl" charset="0"/>
                <a:ea typeface="Twinkl" charset="0"/>
                <a:cs typeface="Twinkl" charset="0"/>
              </a:rPr>
              <a:t>Some cultures thought that girls</a:t>
            </a:r>
            <a:br>
              <a:rPr lang="en-GB" dirty="0">
                <a:solidFill>
                  <a:schemeClr val="tx1"/>
                </a:solidFill>
                <a:latin typeface="Twinkl" charset="0"/>
                <a:ea typeface="Twinkl" charset="0"/>
                <a:cs typeface="Twinkl" charset="0"/>
              </a:rPr>
            </a:br>
            <a:r>
              <a:rPr lang="en-GB" dirty="0">
                <a:solidFill>
                  <a:schemeClr val="tx1"/>
                </a:solidFill>
                <a:latin typeface="Twinkl" charset="0"/>
                <a:ea typeface="Twinkl" charset="0"/>
                <a:cs typeface="Twinkl" charset="0"/>
              </a:rPr>
              <a:t>were not as smart as boys.</a:t>
            </a:r>
          </a:p>
        </p:txBody>
      </p:sp>
      <p:sp>
        <p:nvSpPr>
          <p:cNvPr id="13" name="Rectangle: Rounded Corners 12"/>
          <p:cNvSpPr/>
          <p:nvPr/>
        </p:nvSpPr>
        <p:spPr>
          <a:xfrm>
            <a:off x="4626738" y="4282030"/>
            <a:ext cx="1861182" cy="2043748"/>
          </a:xfrm>
          <a:prstGeom prst="roundRect">
            <a:avLst>
              <a:gd name="adj" fmla="val 11316"/>
            </a:avLst>
          </a:prstGeom>
          <a:solidFill>
            <a:srgbClr val="CA46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dirty="0">
                <a:solidFill>
                  <a:schemeClr val="tx1"/>
                </a:solidFill>
                <a:latin typeface="Twinkl" charset="0"/>
                <a:ea typeface="Twinkl" charset="0"/>
                <a:cs typeface="Twinkl" charset="0"/>
              </a:rPr>
              <a:t>Many women were expected to get married at a young age and start a family.</a:t>
            </a:r>
          </a:p>
        </p:txBody>
      </p:sp>
      <p:sp>
        <p:nvSpPr>
          <p:cNvPr id="14" name="Rectangle: Rounded Corners 13"/>
          <p:cNvSpPr/>
          <p:nvPr/>
        </p:nvSpPr>
        <p:spPr>
          <a:xfrm>
            <a:off x="6606929" y="4001783"/>
            <a:ext cx="1861182" cy="2323995"/>
          </a:xfrm>
          <a:prstGeom prst="roundRect">
            <a:avLst>
              <a:gd name="adj" fmla="val 11803"/>
            </a:avLst>
          </a:prstGeom>
          <a:solidFill>
            <a:srgbClr val="8D358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dirty="0">
                <a:solidFill>
                  <a:schemeClr val="tx1"/>
                </a:solidFill>
                <a:latin typeface="Twinkl" charset="0"/>
                <a:ea typeface="Twinkl" charset="0"/>
                <a:cs typeface="Twinkl" charset="0"/>
              </a:rPr>
              <a:t>Women were not able to work in certain jobs because they were seen as ‘men’s jobs’.</a:t>
            </a:r>
          </a:p>
        </p:txBody>
      </p:sp>
    </p:spTree>
    <p:extLst>
      <p:ext uri="{BB962C8B-B14F-4D97-AF65-F5344CB8AC3E}">
        <p14:creationId xmlns:p14="http://schemas.microsoft.com/office/powerpoint/2010/main" val="1790002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down)">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childTnLst>
                          </p:cTn>
                        </p:par>
                        <p:par>
                          <p:cTn id="26" fill="hold">
                            <p:stCondLst>
                              <p:cond delay="500"/>
                            </p:stCondLst>
                            <p:childTnLst>
                              <p:par>
                                <p:cTn id="27" presetID="22" presetClass="entr" presetSubtype="4"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down)">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down)">
                                      <p:cBhvr>
                                        <p:cTn id="34" dur="500"/>
                                        <p:tgtEl>
                                          <p:spTgt spid="14"/>
                                        </p:tgtEl>
                                      </p:cBhvr>
                                    </p:animEffect>
                                  </p:childTnLst>
                                </p:cTn>
                              </p:par>
                            </p:childTnLst>
                          </p:cTn>
                        </p:par>
                        <p:par>
                          <p:cTn id="35" fill="hold">
                            <p:stCondLst>
                              <p:cond delay="500"/>
                            </p:stCondLst>
                            <p:childTnLst>
                              <p:par>
                                <p:cTn id="36" presetID="22" presetClass="entr" presetSubtype="4" fill="hold" nodeType="after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wipe(down)">
                                      <p:cBhvr>
                                        <p:cTn id="3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P spid="13"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8F8CDF29-3056-4B58-9EBB-6774C586A2C3}"/>
              </a:ext>
            </a:extLst>
          </p:cNvPr>
          <p:cNvSpPr/>
          <p:nvPr/>
        </p:nvSpPr>
        <p:spPr>
          <a:xfrm>
            <a:off x="-522451" y="605440"/>
            <a:ext cx="10284823" cy="813006"/>
          </a:xfrm>
          <a:prstGeom prst="roundRect">
            <a:avLst/>
          </a:prstGeom>
          <a:solidFill>
            <a:srgbClr val="FFCE13"/>
          </a:solidFill>
          <a:ln w="57150">
            <a:solidFill>
              <a:srgbClr val="EAB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Rounded Corners 4">
            <a:extLst>
              <a:ext uri="{FF2B5EF4-FFF2-40B4-BE49-F238E27FC236}">
                <a16:creationId xmlns:a16="http://schemas.microsoft.com/office/drawing/2014/main" id="{5A2F7DD4-34DC-4F02-888E-8A1AD9D3F5A8}"/>
              </a:ext>
            </a:extLst>
          </p:cNvPr>
          <p:cNvSpPr/>
          <p:nvPr/>
        </p:nvSpPr>
        <p:spPr>
          <a:xfrm>
            <a:off x="3100251" y="2842013"/>
            <a:ext cx="5367859" cy="2074205"/>
          </a:xfrm>
          <a:prstGeom prst="round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Rounded Corners 2"/>
          <p:cNvSpPr/>
          <p:nvPr/>
        </p:nvSpPr>
        <p:spPr>
          <a:xfrm>
            <a:off x="4465114" y="1551976"/>
            <a:ext cx="3998385" cy="116071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dirty="0">
                <a:solidFill>
                  <a:schemeClr val="tx1"/>
                </a:solidFill>
                <a:latin typeface="Twinkl" charset="0"/>
                <a:ea typeface="Twinkl" charset="0"/>
                <a:cs typeface="Twinkl" charset="0"/>
              </a:rPr>
              <a:t>Many people have worked, or are still working, to make things better for women across the world.</a:t>
            </a:r>
          </a:p>
        </p:txBody>
      </p:sp>
      <p:sp>
        <p:nvSpPr>
          <p:cNvPr id="21" name="Title 20"/>
          <p:cNvSpPr>
            <a:spLocks noGrp="1"/>
          </p:cNvSpPr>
          <p:nvPr>
            <p:ph type="title"/>
          </p:nvPr>
        </p:nvSpPr>
        <p:spPr>
          <a:xfrm>
            <a:off x="457198" y="514790"/>
            <a:ext cx="8220075" cy="994306"/>
          </a:xfrm>
        </p:spPr>
        <p:txBody>
          <a:bodyPr/>
          <a:lstStyle/>
          <a:p>
            <a:r>
              <a:rPr lang="en-GB" sz="3600" dirty="0">
                <a:latin typeface="Twinkl" charset="0"/>
                <a:ea typeface="Twinkl" charset="0"/>
                <a:cs typeface="Twinkl" charset="0"/>
              </a:rPr>
              <a:t>What Has Changed?</a:t>
            </a:r>
            <a:endParaRPr lang="en-GB" sz="3600" dirty="0">
              <a:latin typeface="+mn-lt"/>
            </a:endParaRPr>
          </a:p>
        </p:txBody>
      </p:sp>
      <p:sp>
        <p:nvSpPr>
          <p:cNvPr id="8" name="Rectangle: Rounded Corners 7"/>
          <p:cNvSpPr/>
          <p:nvPr/>
        </p:nvSpPr>
        <p:spPr>
          <a:xfrm>
            <a:off x="666357" y="5361061"/>
            <a:ext cx="7801753" cy="854246"/>
          </a:xfrm>
          <a:prstGeom prst="roundRect">
            <a:avLst/>
          </a:prstGeom>
          <a:solidFill>
            <a:srgbClr val="2CB7B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dirty="0">
                <a:solidFill>
                  <a:schemeClr val="tx1"/>
                </a:solidFill>
                <a:latin typeface="Twinkl" charset="0"/>
                <a:ea typeface="Twinkl" charset="0"/>
                <a:cs typeface="Twinkl" charset="0"/>
              </a:rPr>
              <a:t>Current role models for women’s equality include Alexandria Ocasio-Cortez and Malala Yousafzai. </a:t>
            </a:r>
            <a:endParaRPr lang="en-GB" b="1" dirty="0">
              <a:solidFill>
                <a:srgbClr val="FF0000"/>
              </a:solidFill>
              <a:latin typeface="Twinkl" charset="0"/>
              <a:ea typeface="Twinkl" charset="0"/>
              <a:cs typeface="Twinkl"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8917" y="1551976"/>
            <a:ext cx="4545733" cy="3761315"/>
          </a:xfrm>
          <a:prstGeom prst="rect">
            <a:avLst/>
          </a:prstGeom>
        </p:spPr>
      </p:pic>
      <p:sp>
        <p:nvSpPr>
          <p:cNvPr id="9" name="TextBox 8">
            <a:extLst>
              <a:ext uri="{FF2B5EF4-FFF2-40B4-BE49-F238E27FC236}">
                <a16:creationId xmlns:a16="http://schemas.microsoft.com/office/drawing/2014/main" id="{4BF3964E-509F-4C7A-89DD-4C4F4E66CE22}"/>
              </a:ext>
            </a:extLst>
          </p:cNvPr>
          <p:cNvSpPr txBox="1"/>
          <p:nvPr/>
        </p:nvSpPr>
        <p:spPr>
          <a:xfrm>
            <a:off x="4258751" y="2884894"/>
            <a:ext cx="4070997" cy="2031325"/>
          </a:xfrm>
          <a:prstGeom prst="rect">
            <a:avLst/>
          </a:prstGeom>
          <a:noFill/>
        </p:spPr>
        <p:txBody>
          <a:bodyPr wrap="square">
            <a:spAutoFit/>
          </a:bodyPr>
          <a:lstStyle/>
          <a:p>
            <a:pPr algn="ctr"/>
            <a:r>
              <a:rPr lang="en-GB" dirty="0">
                <a:solidFill>
                  <a:schemeClr val="tx1"/>
                </a:solidFill>
                <a:latin typeface="Twinkl" charset="0"/>
                <a:ea typeface="Twinkl" charset="0"/>
                <a:cs typeface="Twinkl" charset="0"/>
              </a:rPr>
              <a:t>During the Victorian era, the Suffragettes campaigned for women to have the right to vote in elections. As a result, in the UK in 1928, all women over age 21 were finally allowed to have a say in who governed their country.</a:t>
            </a:r>
          </a:p>
        </p:txBody>
      </p:sp>
    </p:spTree>
    <p:extLst>
      <p:ext uri="{BB962C8B-B14F-4D97-AF65-F5344CB8AC3E}">
        <p14:creationId xmlns:p14="http://schemas.microsoft.com/office/powerpoint/2010/main" val="4090381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1000"/>
                                        <p:tgtEl>
                                          <p:spTgt spid="5"/>
                                        </p:tgtEl>
                                      </p:cBhvr>
                                    </p:animEffect>
                                  </p:childTnLst>
                                </p:cTn>
                              </p:par>
                            </p:childTnLst>
                          </p:cTn>
                        </p:par>
                        <p:par>
                          <p:cTn id="17" fill="hold">
                            <p:stCondLst>
                              <p:cond delay="2000"/>
                            </p:stCondLst>
                            <p:childTnLst>
                              <p:par>
                                <p:cTn id="18" presetID="10" presetClass="entr" presetSubtype="0"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p:bldP spid="8" grpId="0" animBg="1"/>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E4B9FEB9-CC61-4ED9-BA2D-510F4AC8C79F}"/>
              </a:ext>
            </a:extLst>
          </p:cNvPr>
          <p:cNvSpPr/>
          <p:nvPr/>
        </p:nvSpPr>
        <p:spPr>
          <a:xfrm>
            <a:off x="-522451" y="605440"/>
            <a:ext cx="10284823" cy="813006"/>
          </a:xfrm>
          <a:prstGeom prst="roundRect">
            <a:avLst/>
          </a:prstGeom>
          <a:solidFill>
            <a:srgbClr val="FFCE13"/>
          </a:solidFill>
          <a:ln w="57150">
            <a:solidFill>
              <a:srgbClr val="EAB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0B57F119-AF86-4FCF-8E21-C3C11E8A1A9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9356" y="2724690"/>
            <a:ext cx="1861183" cy="2797190"/>
          </a:xfrm>
          <a:prstGeom prst="rect">
            <a:avLst/>
          </a:prstGeom>
        </p:spPr>
      </p:pic>
      <p:sp>
        <p:nvSpPr>
          <p:cNvPr id="21" name="Title 20"/>
          <p:cNvSpPr>
            <a:spLocks noGrp="1"/>
          </p:cNvSpPr>
          <p:nvPr>
            <p:ph type="title"/>
          </p:nvPr>
        </p:nvSpPr>
        <p:spPr>
          <a:xfrm>
            <a:off x="457198" y="514790"/>
            <a:ext cx="8220075" cy="994306"/>
          </a:xfrm>
        </p:spPr>
        <p:txBody>
          <a:bodyPr/>
          <a:lstStyle/>
          <a:p>
            <a:r>
              <a:rPr lang="en-GB" sz="3600" dirty="0">
                <a:latin typeface="Twinkl" charset="0"/>
                <a:ea typeface="Twinkl" charset="0"/>
                <a:cs typeface="Twinkl" charset="0"/>
              </a:rPr>
              <a:t>What Has Changed?</a:t>
            </a:r>
            <a:endParaRPr lang="en-GB" sz="3600" dirty="0">
              <a:latin typeface="+mn-lt"/>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309425" y="1545350"/>
            <a:ext cx="2454694" cy="3260141"/>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557121" y="1989075"/>
            <a:ext cx="1665013" cy="3723768"/>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114145" y="1677902"/>
            <a:ext cx="870384" cy="3127590"/>
          </a:xfrm>
          <a:prstGeom prst="rect">
            <a:avLst/>
          </a:prstGeom>
        </p:spPr>
      </p:pic>
      <p:sp>
        <p:nvSpPr>
          <p:cNvPr id="7" name="Rectangle: Rounded Corners 6"/>
          <p:cNvSpPr/>
          <p:nvPr/>
        </p:nvSpPr>
        <p:spPr>
          <a:xfrm>
            <a:off x="666358" y="5438954"/>
            <a:ext cx="1861182" cy="854246"/>
          </a:xfrm>
          <a:prstGeom prst="round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dirty="0">
                <a:solidFill>
                  <a:schemeClr val="tx1"/>
                </a:solidFill>
                <a:latin typeface="Twinkl" charset="0"/>
                <a:ea typeface="Twinkl" charset="0"/>
                <a:cs typeface="Twinkl" charset="0"/>
              </a:rPr>
              <a:t>Women vote in elections.</a:t>
            </a:r>
          </a:p>
        </p:txBody>
      </p:sp>
      <p:sp>
        <p:nvSpPr>
          <p:cNvPr id="9" name="Rectangle: Rounded Corners 8"/>
          <p:cNvSpPr/>
          <p:nvPr/>
        </p:nvSpPr>
        <p:spPr>
          <a:xfrm>
            <a:off x="2646548" y="5132487"/>
            <a:ext cx="1861182" cy="1160713"/>
          </a:xfrm>
          <a:prstGeom prst="roundRect">
            <a:avLst/>
          </a:prstGeom>
          <a:solidFill>
            <a:srgbClr val="2CB7B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dirty="0">
                <a:solidFill>
                  <a:schemeClr val="tx1"/>
                </a:solidFill>
                <a:latin typeface="Twinkl" charset="0"/>
                <a:ea typeface="Twinkl" charset="0"/>
                <a:cs typeface="Twinkl" charset="0"/>
              </a:rPr>
              <a:t>Women work in every kind of job.</a:t>
            </a:r>
          </a:p>
        </p:txBody>
      </p:sp>
      <p:sp>
        <p:nvSpPr>
          <p:cNvPr id="10" name="Rectangle: Rounded Corners 9"/>
          <p:cNvSpPr/>
          <p:nvPr/>
        </p:nvSpPr>
        <p:spPr>
          <a:xfrm>
            <a:off x="4626738" y="4552130"/>
            <a:ext cx="1861182" cy="1773647"/>
          </a:xfrm>
          <a:prstGeom prst="roundRect">
            <a:avLst/>
          </a:prstGeom>
          <a:solidFill>
            <a:srgbClr val="CA46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endParaRPr lang="en-GB" dirty="0">
              <a:solidFill>
                <a:schemeClr val="tx1"/>
              </a:solidFill>
              <a:latin typeface="Twinkl" charset="0"/>
              <a:ea typeface="Twinkl" charset="0"/>
              <a:cs typeface="Twinkl" charset="0"/>
            </a:endParaRPr>
          </a:p>
          <a:p>
            <a:pPr algn="ctr"/>
            <a:r>
              <a:rPr lang="en-GB" dirty="0">
                <a:solidFill>
                  <a:schemeClr val="tx1"/>
                </a:solidFill>
                <a:latin typeface="Twinkl" charset="0"/>
                <a:ea typeface="Twinkl" charset="0"/>
                <a:cs typeface="Twinkl" charset="0"/>
              </a:rPr>
              <a:t>Women have the right to be educated.</a:t>
            </a:r>
          </a:p>
          <a:p>
            <a:pPr algn="ctr"/>
            <a:endParaRPr lang="en-GB" dirty="0">
              <a:solidFill>
                <a:schemeClr val="tx1"/>
              </a:solidFill>
              <a:latin typeface="Twinkl" charset="0"/>
              <a:ea typeface="Twinkl" charset="0"/>
              <a:cs typeface="Twinkl" charset="0"/>
            </a:endParaRPr>
          </a:p>
        </p:txBody>
      </p:sp>
      <p:sp>
        <p:nvSpPr>
          <p:cNvPr id="11" name="Rectangle: Rounded Corners 10"/>
          <p:cNvSpPr/>
          <p:nvPr/>
        </p:nvSpPr>
        <p:spPr>
          <a:xfrm>
            <a:off x="6606929" y="4001783"/>
            <a:ext cx="1861182" cy="2323995"/>
          </a:xfrm>
          <a:prstGeom prst="roundRect">
            <a:avLst/>
          </a:prstGeom>
          <a:solidFill>
            <a:srgbClr val="8D358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dirty="0">
                <a:solidFill>
                  <a:schemeClr val="tx1"/>
                </a:solidFill>
                <a:latin typeface="Twinkl" charset="0"/>
                <a:ea typeface="Twinkl" charset="0"/>
                <a:cs typeface="Twinkl" charset="0"/>
              </a:rPr>
              <a:t>Women have the right to make their own decisions about their lives and family.</a:t>
            </a:r>
          </a:p>
        </p:txBody>
      </p:sp>
    </p:spTree>
    <p:extLst>
      <p:ext uri="{BB962C8B-B14F-4D97-AF65-F5344CB8AC3E}">
        <p14:creationId xmlns:p14="http://schemas.microsoft.com/office/powerpoint/2010/main" val="2805040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par>
                          <p:cTn id="26" fill="hold">
                            <p:stCondLst>
                              <p:cond delay="500"/>
                            </p:stCondLst>
                            <p:childTnLst>
                              <p:par>
                                <p:cTn id="27" presetID="22" presetClass="entr" presetSubtype="4" fill="hold"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down)">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par>
                          <p:cTn id="35" fill="hold">
                            <p:stCondLst>
                              <p:cond delay="500"/>
                            </p:stCondLst>
                            <p:childTnLst>
                              <p:par>
                                <p:cTn id="36" presetID="22" presetClass="entr" presetSubtype="4" fill="hold" nodeType="after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wipe(down)">
                                      <p:cBhvr>
                                        <p:cTn id="3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81E86F3-F8A3-4CC8-8681-2671E86413FD}"/>
              </a:ext>
            </a:extLst>
          </p:cNvPr>
          <p:cNvGrpSpPr/>
          <p:nvPr/>
        </p:nvGrpSpPr>
        <p:grpSpPr>
          <a:xfrm>
            <a:off x="561849" y="6064885"/>
            <a:ext cx="7906261" cy="243840"/>
            <a:chOff x="631521" y="5804163"/>
            <a:chExt cx="7906261" cy="243840"/>
          </a:xfrm>
        </p:grpSpPr>
        <p:sp>
          <p:nvSpPr>
            <p:cNvPr id="10" name="Oval 9">
              <a:extLst>
                <a:ext uri="{FF2B5EF4-FFF2-40B4-BE49-F238E27FC236}">
                  <a16:creationId xmlns:a16="http://schemas.microsoft.com/office/drawing/2014/main" id="{E41B8390-98CE-42BD-A4C0-4BE695BD2264}"/>
                </a:ext>
              </a:extLst>
            </p:cNvPr>
            <p:cNvSpPr/>
            <p:nvPr/>
          </p:nvSpPr>
          <p:spPr>
            <a:xfrm>
              <a:off x="631521" y="5804163"/>
              <a:ext cx="853440" cy="243840"/>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33CBD60E-C742-4953-9441-1AFE5153649C}"/>
                </a:ext>
              </a:extLst>
            </p:cNvPr>
            <p:cNvSpPr/>
            <p:nvPr/>
          </p:nvSpPr>
          <p:spPr>
            <a:xfrm>
              <a:off x="1484961" y="5804163"/>
              <a:ext cx="853440" cy="243840"/>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786F6A9C-17E6-4CEC-BD08-95592F8FA9EA}"/>
                </a:ext>
              </a:extLst>
            </p:cNvPr>
            <p:cNvSpPr/>
            <p:nvPr/>
          </p:nvSpPr>
          <p:spPr>
            <a:xfrm>
              <a:off x="6966031" y="5875924"/>
              <a:ext cx="718311" cy="172079"/>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1D56B9C6-B981-4CF9-830C-2B08E1247538}"/>
                </a:ext>
              </a:extLst>
            </p:cNvPr>
            <p:cNvSpPr/>
            <p:nvPr/>
          </p:nvSpPr>
          <p:spPr>
            <a:xfrm>
              <a:off x="7819471" y="5872017"/>
              <a:ext cx="718311" cy="172079"/>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8" name="Rectangle: Rounded Corners 17">
            <a:extLst>
              <a:ext uri="{FF2B5EF4-FFF2-40B4-BE49-F238E27FC236}">
                <a16:creationId xmlns:a16="http://schemas.microsoft.com/office/drawing/2014/main" id="{36433171-7A95-4E50-8170-1CDC3E5B9985}"/>
              </a:ext>
            </a:extLst>
          </p:cNvPr>
          <p:cNvSpPr/>
          <p:nvPr/>
        </p:nvSpPr>
        <p:spPr>
          <a:xfrm>
            <a:off x="-522451" y="605440"/>
            <a:ext cx="10284823" cy="813006"/>
          </a:xfrm>
          <a:prstGeom prst="roundRect">
            <a:avLst/>
          </a:prstGeom>
          <a:solidFill>
            <a:srgbClr val="FFCE13"/>
          </a:solidFill>
          <a:ln w="57150">
            <a:solidFill>
              <a:srgbClr val="EAB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20"/>
          <p:cNvSpPr>
            <a:spLocks noGrp="1"/>
          </p:cNvSpPr>
          <p:nvPr>
            <p:ph type="title"/>
          </p:nvPr>
        </p:nvSpPr>
        <p:spPr>
          <a:xfrm>
            <a:off x="457198" y="513321"/>
            <a:ext cx="8220075" cy="994306"/>
          </a:xfrm>
        </p:spPr>
        <p:txBody>
          <a:bodyPr/>
          <a:lstStyle/>
          <a:p>
            <a:r>
              <a:rPr lang="en-GB" dirty="0"/>
              <a:t>International Women’s Day</a:t>
            </a:r>
            <a:endParaRPr lang="en-GB" sz="3600" dirty="0">
              <a:latin typeface="+mn-lt"/>
            </a:endParaRPr>
          </a:p>
        </p:txBody>
      </p:sp>
      <p:sp>
        <p:nvSpPr>
          <p:cNvPr id="8" name="Rectangle: Rounded Corners 7"/>
          <p:cNvSpPr/>
          <p:nvPr/>
        </p:nvSpPr>
        <p:spPr>
          <a:xfrm>
            <a:off x="666358" y="1443021"/>
            <a:ext cx="7801753" cy="54777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dirty="0">
                <a:solidFill>
                  <a:schemeClr val="tx1"/>
                </a:solidFill>
              </a:rPr>
              <a:t>International Women’s Day is held every year on the </a:t>
            </a:r>
            <a:r>
              <a:rPr lang="en-GB" b="1" dirty="0">
                <a:solidFill>
                  <a:schemeClr val="tx1"/>
                </a:solidFill>
              </a:rPr>
              <a:t>8</a:t>
            </a:r>
            <a:r>
              <a:rPr lang="en-GB" b="1" baseline="30000" dirty="0">
                <a:solidFill>
                  <a:schemeClr val="tx1"/>
                </a:solidFill>
              </a:rPr>
              <a:t>th</a:t>
            </a:r>
            <a:r>
              <a:rPr lang="en-GB" b="1" dirty="0">
                <a:solidFill>
                  <a:schemeClr val="tx1"/>
                </a:solidFill>
              </a:rPr>
              <a:t> of March</a:t>
            </a:r>
            <a:r>
              <a:rPr lang="en-GB" dirty="0">
                <a:solidFill>
                  <a:schemeClr val="tx1"/>
                </a:solidFill>
              </a:rPr>
              <a:t>.</a:t>
            </a:r>
            <a:endParaRPr lang="en-GB" dirty="0">
              <a:solidFill>
                <a:schemeClr val="tx1"/>
              </a:solidFill>
              <a:latin typeface="Twinkl" charset="0"/>
              <a:ea typeface="Twinkl" charset="0"/>
              <a:cs typeface="Twinkl" charset="0"/>
            </a:endParaRPr>
          </a:p>
        </p:txBody>
      </p:sp>
      <p:sp>
        <p:nvSpPr>
          <p:cNvPr id="12" name="Rectangle: Rounded Corners 11"/>
          <p:cNvSpPr/>
          <p:nvPr/>
        </p:nvSpPr>
        <p:spPr>
          <a:xfrm>
            <a:off x="666358" y="2040991"/>
            <a:ext cx="4698122" cy="786143"/>
          </a:xfrm>
          <a:prstGeom prst="round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sz="1600" dirty="0">
                <a:solidFill>
                  <a:srgbClr val="1C1C1C"/>
                </a:solidFill>
              </a:rPr>
              <a:t>We remember those who have done or are doing incredible things to make life fairer for women.</a:t>
            </a:r>
            <a:endParaRPr lang="en-GB" sz="1600" dirty="0"/>
          </a:p>
        </p:txBody>
      </p:sp>
      <p:sp>
        <p:nvSpPr>
          <p:cNvPr id="13" name="Rectangle: Rounded Corners 12"/>
          <p:cNvSpPr/>
          <p:nvPr/>
        </p:nvSpPr>
        <p:spPr>
          <a:xfrm>
            <a:off x="644720" y="3006417"/>
            <a:ext cx="7823130" cy="786143"/>
          </a:xfrm>
          <a:prstGeom prst="roundRect">
            <a:avLst/>
          </a:prstGeom>
          <a:solidFill>
            <a:srgbClr val="CA46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sz="1600" dirty="0">
                <a:solidFill>
                  <a:srgbClr val="1C1C1C"/>
                </a:solidFill>
              </a:rPr>
              <a:t>Some women still need to fight for their opinions to be heard or to do what they want to do with their lives.</a:t>
            </a:r>
            <a:endParaRPr lang="en-GB" sz="1600" dirty="0"/>
          </a:p>
        </p:txBody>
      </p:sp>
      <p:sp>
        <p:nvSpPr>
          <p:cNvPr id="14" name="Rectangle 13"/>
          <p:cNvSpPr/>
          <p:nvPr/>
        </p:nvSpPr>
        <p:spPr>
          <a:xfrm>
            <a:off x="2476468" y="4623634"/>
            <a:ext cx="4159634" cy="584775"/>
          </a:xfrm>
          <a:prstGeom prst="rect">
            <a:avLst/>
          </a:prstGeom>
        </p:spPr>
        <p:txBody>
          <a:bodyPr wrap="square">
            <a:spAutoFit/>
          </a:bodyPr>
          <a:lstStyle/>
          <a:p>
            <a:pPr algn="ctr"/>
            <a:r>
              <a:rPr lang="en-GB" sz="1600" dirty="0">
                <a:solidFill>
                  <a:srgbClr val="1C1C1C"/>
                </a:solidFill>
              </a:rPr>
              <a:t>What could you do to make the world a more equal place for all people?</a:t>
            </a:r>
            <a:endParaRPr lang="en-GB" sz="1600" dirty="0"/>
          </a:p>
        </p:txBody>
      </p:sp>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787205" y="3744067"/>
            <a:ext cx="1805276" cy="2279629"/>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20089" y="3689722"/>
            <a:ext cx="1805276" cy="2558105"/>
          </a:xfrm>
          <a:prstGeom prst="rect">
            <a:avLst/>
          </a:prstGeom>
        </p:spPr>
      </p:pic>
      <p:pic>
        <p:nvPicPr>
          <p:cNvPr id="7" name="Picture 6" descr="A picture containing doll, toy, vector graphics&#10;&#10;Description automatically generated">
            <a:extLst>
              <a:ext uri="{FF2B5EF4-FFF2-40B4-BE49-F238E27FC236}">
                <a16:creationId xmlns:a16="http://schemas.microsoft.com/office/drawing/2014/main" id="{1EB4E895-7EC5-0945-A435-F74D5CD47D6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7915"/>
          <a:stretch/>
        </p:blipFill>
        <p:spPr>
          <a:xfrm>
            <a:off x="6434844" y="1913324"/>
            <a:ext cx="2095321" cy="1093094"/>
          </a:xfrm>
          <a:prstGeom prst="rect">
            <a:avLst/>
          </a:prstGeom>
        </p:spPr>
      </p:pic>
    </p:spTree>
    <p:extLst>
      <p:ext uri="{BB962C8B-B14F-4D97-AF65-F5344CB8AC3E}">
        <p14:creationId xmlns:p14="http://schemas.microsoft.com/office/powerpoint/2010/main" val="3883239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F5D9C099-873C-460D-A8F1-865E5B949CD0}"/>
              </a:ext>
            </a:extLst>
          </p:cNvPr>
          <p:cNvSpPr/>
          <p:nvPr/>
        </p:nvSpPr>
        <p:spPr>
          <a:xfrm>
            <a:off x="-522451" y="605440"/>
            <a:ext cx="10284823" cy="813006"/>
          </a:xfrm>
          <a:prstGeom prst="roundRect">
            <a:avLst/>
          </a:prstGeom>
          <a:solidFill>
            <a:srgbClr val="FFCE13"/>
          </a:solidFill>
          <a:ln w="57150">
            <a:solidFill>
              <a:srgbClr val="EAB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20"/>
          <p:cNvSpPr>
            <a:spLocks noGrp="1"/>
          </p:cNvSpPr>
          <p:nvPr>
            <p:ph type="title"/>
          </p:nvPr>
        </p:nvSpPr>
        <p:spPr>
          <a:xfrm>
            <a:off x="457198" y="544518"/>
            <a:ext cx="8220075" cy="994306"/>
          </a:xfrm>
        </p:spPr>
        <p:txBody>
          <a:bodyPr/>
          <a:lstStyle/>
          <a:p>
            <a:r>
              <a:rPr lang="en-GB" sz="3600" dirty="0"/>
              <a:t>What Can We Do Now?</a:t>
            </a:r>
            <a:endParaRPr lang="en-GB" sz="3600" dirty="0">
              <a:latin typeface="+mn-lt"/>
            </a:endParaRPr>
          </a:p>
        </p:txBody>
      </p:sp>
      <p:sp>
        <p:nvSpPr>
          <p:cNvPr id="8" name="Rectangle: Rounded Corners 7"/>
          <p:cNvSpPr/>
          <p:nvPr/>
        </p:nvSpPr>
        <p:spPr>
          <a:xfrm>
            <a:off x="666358" y="1419849"/>
            <a:ext cx="7888017" cy="85424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dirty="0">
                <a:solidFill>
                  <a:schemeClr val="tx1"/>
                </a:solidFill>
              </a:rPr>
              <a:t>How can we make the world a fairer place?</a:t>
            </a:r>
          </a:p>
          <a:p>
            <a:pPr algn="ctr"/>
            <a:r>
              <a:rPr lang="en-GB" dirty="0">
                <a:solidFill>
                  <a:schemeClr val="tx1"/>
                </a:solidFill>
              </a:rPr>
              <a:t>Share your answers to these questions.</a:t>
            </a:r>
            <a:endParaRPr lang="en-GB" dirty="0">
              <a:latin typeface="Twinkl" charset="0"/>
              <a:ea typeface="Twinkl" charset="0"/>
              <a:cs typeface="Twinkl" charset="0"/>
            </a:endParaRPr>
          </a:p>
        </p:txBody>
      </p:sp>
      <p:sp>
        <p:nvSpPr>
          <p:cNvPr id="12" name="Rectangle: Rounded Corners 11"/>
          <p:cNvSpPr/>
          <p:nvPr/>
        </p:nvSpPr>
        <p:spPr>
          <a:xfrm>
            <a:off x="666357" y="2310123"/>
            <a:ext cx="7888018" cy="513728"/>
          </a:xfrm>
          <a:prstGeom prst="round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1600" dirty="0">
                <a:solidFill>
                  <a:schemeClr val="tx1"/>
                </a:solidFill>
                <a:latin typeface="Twinkl" charset="0"/>
                <a:ea typeface="Twinkl" charset="0"/>
                <a:cs typeface="Twinkl" charset="0"/>
              </a:rPr>
              <a:t>Does it matter if toys say ‘for boys’ or ‘for girls’?</a:t>
            </a:r>
          </a:p>
        </p:txBody>
      </p:sp>
      <p:sp>
        <p:nvSpPr>
          <p:cNvPr id="9" name="Rectangle: Rounded Corners 8"/>
          <p:cNvSpPr/>
          <p:nvPr/>
        </p:nvSpPr>
        <p:spPr>
          <a:xfrm>
            <a:off x="623224" y="3396587"/>
            <a:ext cx="7888018" cy="513728"/>
          </a:xfrm>
          <a:prstGeom prst="roundRect">
            <a:avLst/>
          </a:prstGeom>
          <a:solidFill>
            <a:srgbClr val="2CB7B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1600" dirty="0">
                <a:solidFill>
                  <a:schemeClr val="tx1"/>
                </a:solidFill>
                <a:latin typeface="Twinkl" charset="0"/>
                <a:ea typeface="Twinkl" charset="0"/>
                <a:cs typeface="Twinkl" charset="0"/>
              </a:rPr>
              <a:t>Does it matter if girls like football or boys like unicorns?</a:t>
            </a:r>
          </a:p>
        </p:txBody>
      </p:sp>
      <p:sp>
        <p:nvSpPr>
          <p:cNvPr id="10" name="Rectangle: Rounded Corners 9"/>
          <p:cNvSpPr/>
          <p:nvPr/>
        </p:nvSpPr>
        <p:spPr>
          <a:xfrm>
            <a:off x="606098" y="4481014"/>
            <a:ext cx="7888018" cy="513728"/>
          </a:xfrm>
          <a:prstGeom prst="roundRect">
            <a:avLst/>
          </a:prstGeom>
          <a:solidFill>
            <a:srgbClr val="CA46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1600" dirty="0">
                <a:solidFill>
                  <a:schemeClr val="tx1"/>
                </a:solidFill>
                <a:latin typeface="Twinkl" charset="0"/>
                <a:ea typeface="Twinkl" charset="0"/>
                <a:cs typeface="Twinkl" charset="0"/>
              </a:rPr>
              <a:t>Is it OK for boys to cry when they’re sad?</a:t>
            </a:r>
          </a:p>
        </p:txBody>
      </p:sp>
      <p:sp>
        <p:nvSpPr>
          <p:cNvPr id="11" name="Rectangle: Rounded Corners 10"/>
          <p:cNvSpPr/>
          <p:nvPr/>
        </p:nvSpPr>
        <p:spPr>
          <a:xfrm>
            <a:off x="604908" y="5561120"/>
            <a:ext cx="7888018" cy="513728"/>
          </a:xfrm>
          <a:prstGeom prst="roundRect">
            <a:avLst/>
          </a:prstGeom>
          <a:solidFill>
            <a:srgbClr val="8D358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1600" dirty="0">
                <a:solidFill>
                  <a:schemeClr val="tx1"/>
                </a:solidFill>
                <a:latin typeface="Twinkl" charset="0"/>
                <a:ea typeface="Twinkl" charset="0"/>
                <a:cs typeface="Twinkl" charset="0"/>
              </a:rPr>
              <a:t>Is it OK for girls to carry chairs or books around school?</a:t>
            </a:r>
          </a:p>
        </p:txBody>
      </p:sp>
      <p:sp>
        <p:nvSpPr>
          <p:cNvPr id="3" name="Oval 2"/>
          <p:cNvSpPr/>
          <p:nvPr/>
        </p:nvSpPr>
        <p:spPr>
          <a:xfrm>
            <a:off x="543460" y="2017519"/>
            <a:ext cx="1136565" cy="1094859"/>
          </a:xfrm>
          <a:prstGeom prst="ellipse">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7417810" y="3106021"/>
            <a:ext cx="1136565" cy="1094859"/>
          </a:xfrm>
          <a:prstGeom prst="ellipse">
            <a:avLst/>
          </a:prstGeom>
          <a:solidFill>
            <a:srgbClr val="2C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543459" y="4188288"/>
            <a:ext cx="1136565" cy="1094859"/>
          </a:xfrm>
          <a:prstGeom prst="ellipse">
            <a:avLst/>
          </a:prstGeom>
          <a:solidFill>
            <a:srgbClr val="CA46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7417810" y="5243880"/>
            <a:ext cx="1136565" cy="1094859"/>
          </a:xfrm>
          <a:prstGeom prst="ellipse">
            <a:avLst/>
          </a:prstGeom>
          <a:solidFill>
            <a:srgbClr val="8D3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3224" y="1914993"/>
            <a:ext cx="932355" cy="1406985"/>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17810" y="3002572"/>
            <a:ext cx="1347492" cy="1385660"/>
          </a:xfrm>
          <a:prstGeom prst="rect">
            <a:avLst/>
          </a:prstGeom>
        </p:spPr>
      </p:pic>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32439" y="4188288"/>
            <a:ext cx="1186003" cy="1107870"/>
          </a:xfrm>
          <a:prstGeom prst="rect">
            <a:avLst/>
          </a:prstGeom>
        </p:spPr>
      </p:pic>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7830973" y="5091598"/>
            <a:ext cx="458451" cy="1424126"/>
          </a:xfrm>
          <a:prstGeom prst="rect">
            <a:avLst/>
          </a:prstGeom>
        </p:spPr>
      </p:pic>
    </p:spTree>
    <p:extLst>
      <p:ext uri="{BB962C8B-B14F-4D97-AF65-F5344CB8AC3E}">
        <p14:creationId xmlns:p14="http://schemas.microsoft.com/office/powerpoint/2010/main" val="638757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right)">
                                      <p:cBhvr>
                                        <p:cTn id="18" dur="500"/>
                                        <p:tgtEl>
                                          <p:spTgt spid="7"/>
                                        </p:tgtEl>
                                      </p:cBhvr>
                                    </p:animEffect>
                                  </p:childTnLst>
                                </p:cTn>
                              </p:par>
                              <p:par>
                                <p:cTn id="19" presetID="22" presetClass="entr" presetSubtype="2"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right)">
                                      <p:cBhvr>
                                        <p:cTn id="21" dur="500"/>
                                        <p:tgtEl>
                                          <p:spTgt spid="15"/>
                                        </p:tgtEl>
                                      </p:cBhvr>
                                    </p:animEffect>
                                  </p:childTnLst>
                                </p:cTn>
                              </p:par>
                              <p:par>
                                <p:cTn id="22" presetID="22" presetClass="entr" presetSubtype="2"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right)">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left)">
                                      <p:cBhvr>
                                        <p:cTn id="29" dur="500"/>
                                        <p:tgtEl>
                                          <p:spTgt spid="19"/>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left)">
                                      <p:cBhvr>
                                        <p:cTn id="32" dur="500"/>
                                        <p:tgtEl>
                                          <p:spTgt spid="16"/>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2" fill="hold"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wipe(right)">
                                      <p:cBhvr>
                                        <p:cTn id="40" dur="500"/>
                                        <p:tgtEl>
                                          <p:spTgt spid="22"/>
                                        </p:tgtEl>
                                      </p:cBhvr>
                                    </p:animEffect>
                                  </p:childTnLst>
                                </p:cTn>
                              </p:par>
                              <p:par>
                                <p:cTn id="41" presetID="22" presetClass="entr" presetSubtype="2"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right)">
                                      <p:cBhvr>
                                        <p:cTn id="43" dur="500"/>
                                        <p:tgtEl>
                                          <p:spTgt spid="11"/>
                                        </p:tgtEl>
                                      </p:cBhvr>
                                    </p:animEffect>
                                  </p:childTnLst>
                                </p:cTn>
                              </p:par>
                              <p:par>
                                <p:cTn id="44" presetID="22" presetClass="entr" presetSubtype="2"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wipe(right)">
                                      <p:cBhvr>
                                        <p:cTn id="4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animBg="1"/>
      <p:bldP spid="10" grpId="0" animBg="1"/>
      <p:bldP spid="11" grpId="0" animBg="1"/>
      <p:bldP spid="3" grpId="0" animBg="1"/>
      <p:bldP spid="15" grpId="0" animBg="1"/>
      <p:bldP spid="16" grpId="0" animBg="1"/>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Rounded Corners 27">
            <a:extLst>
              <a:ext uri="{FF2B5EF4-FFF2-40B4-BE49-F238E27FC236}">
                <a16:creationId xmlns:a16="http://schemas.microsoft.com/office/drawing/2014/main" id="{83D4F132-D5BA-4D20-BDD5-1CC6EB5CCCA9}"/>
              </a:ext>
            </a:extLst>
          </p:cNvPr>
          <p:cNvSpPr/>
          <p:nvPr/>
        </p:nvSpPr>
        <p:spPr>
          <a:xfrm>
            <a:off x="-522451" y="605440"/>
            <a:ext cx="10284823" cy="813006"/>
          </a:xfrm>
          <a:prstGeom prst="roundRect">
            <a:avLst/>
          </a:prstGeom>
          <a:solidFill>
            <a:srgbClr val="FFCE13"/>
          </a:solidFill>
          <a:ln w="57150">
            <a:solidFill>
              <a:srgbClr val="EAB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 name="Picture 26">
            <a:extLst>
              <a:ext uri="{FF2B5EF4-FFF2-40B4-BE49-F238E27FC236}">
                <a16:creationId xmlns:a16="http://schemas.microsoft.com/office/drawing/2014/main" id="{EC19FD16-2AFE-41C5-9A89-7F693D0D71B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24598" y="3059937"/>
            <a:ext cx="3046426" cy="3533039"/>
          </a:xfrm>
          <a:prstGeom prst="rect">
            <a:avLst/>
          </a:prstGeom>
        </p:spPr>
      </p:pic>
      <p:pic>
        <p:nvPicPr>
          <p:cNvPr id="12" name="Picture 11">
            <a:extLst>
              <a:ext uri="{FF2B5EF4-FFF2-40B4-BE49-F238E27FC236}">
                <a16:creationId xmlns:a16="http://schemas.microsoft.com/office/drawing/2014/main" id="{DBD29F34-EC67-400A-B3DD-A7C0D0D217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5645" y="3582208"/>
            <a:ext cx="2334446" cy="2923316"/>
          </a:xfrm>
          <a:prstGeom prst="rect">
            <a:avLst/>
          </a:prstGeom>
        </p:spPr>
      </p:pic>
      <p:sp>
        <p:nvSpPr>
          <p:cNvPr id="21" name="Title 20"/>
          <p:cNvSpPr>
            <a:spLocks noGrp="1"/>
          </p:cNvSpPr>
          <p:nvPr>
            <p:ph type="title"/>
          </p:nvPr>
        </p:nvSpPr>
        <p:spPr>
          <a:xfrm>
            <a:off x="457198" y="504340"/>
            <a:ext cx="8220075" cy="994306"/>
          </a:xfrm>
        </p:spPr>
        <p:txBody>
          <a:bodyPr/>
          <a:lstStyle/>
          <a:p>
            <a:r>
              <a:rPr lang="en-GB" sz="3600" dirty="0">
                <a:latin typeface="Twinkl" charset="0"/>
                <a:ea typeface="Twinkl" charset="0"/>
                <a:cs typeface="Twinkl" charset="0"/>
              </a:rPr>
              <a:t>Finally…</a:t>
            </a:r>
            <a:endParaRPr lang="en-GB" sz="3600" dirty="0">
              <a:latin typeface="+mn-lt"/>
            </a:endParaRPr>
          </a:p>
        </p:txBody>
      </p:sp>
      <p:sp>
        <p:nvSpPr>
          <p:cNvPr id="8" name="Rectangle: Rounded Corners 7"/>
          <p:cNvSpPr/>
          <p:nvPr/>
        </p:nvSpPr>
        <p:spPr>
          <a:xfrm>
            <a:off x="666358" y="1434836"/>
            <a:ext cx="7801753" cy="54777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dirty="0">
                <a:solidFill>
                  <a:schemeClr val="tx1"/>
                </a:solidFill>
                <a:latin typeface="Twinkl" charset="0"/>
                <a:ea typeface="Twinkl" charset="0"/>
                <a:cs typeface="Twinkl" charset="0"/>
              </a:rPr>
              <a:t>All of us can work together to create a world where everyone is equal.</a:t>
            </a:r>
          </a:p>
        </p:txBody>
      </p:sp>
      <p:sp>
        <p:nvSpPr>
          <p:cNvPr id="13" name="Rectangle: Rounded Corners 12"/>
          <p:cNvSpPr/>
          <p:nvPr/>
        </p:nvSpPr>
        <p:spPr>
          <a:xfrm>
            <a:off x="666357" y="2148845"/>
            <a:ext cx="7801753" cy="854246"/>
          </a:xfrm>
          <a:prstGeom prst="round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dirty="0">
                <a:solidFill>
                  <a:schemeClr val="tx1"/>
                </a:solidFill>
                <a:latin typeface="Twinkl" charset="0"/>
                <a:ea typeface="Twinkl" charset="0"/>
                <a:cs typeface="Twinkl" charset="0"/>
              </a:rPr>
              <a:t>On 8</a:t>
            </a:r>
            <a:r>
              <a:rPr lang="en-GB" baseline="30000" dirty="0">
                <a:solidFill>
                  <a:schemeClr val="tx1"/>
                </a:solidFill>
                <a:latin typeface="Twinkl" charset="0"/>
                <a:ea typeface="Twinkl" charset="0"/>
                <a:cs typeface="Twinkl" charset="0"/>
              </a:rPr>
              <a:t>th</a:t>
            </a:r>
            <a:r>
              <a:rPr lang="en-GB" dirty="0">
                <a:solidFill>
                  <a:schemeClr val="tx1"/>
                </a:solidFill>
                <a:latin typeface="Twinkl" charset="0"/>
                <a:ea typeface="Twinkl" charset="0"/>
                <a:cs typeface="Twinkl" charset="0"/>
              </a:rPr>
              <a:t> March, we celebrate women’s achievements and we challenge unfairness and inequality.</a:t>
            </a:r>
          </a:p>
        </p:txBody>
      </p:sp>
      <p:pic>
        <p:nvPicPr>
          <p:cNvPr id="3" name="Picture 2">
            <a:extLst>
              <a:ext uri="{FF2B5EF4-FFF2-40B4-BE49-F238E27FC236}">
                <a16:creationId xmlns:a16="http://schemas.microsoft.com/office/drawing/2014/main" id="{A3B7C4D8-2E8A-45FD-9E45-01CCDE85A7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641" y="3022671"/>
            <a:ext cx="1756471" cy="3485640"/>
          </a:xfrm>
          <a:prstGeom prst="rect">
            <a:avLst/>
          </a:prstGeom>
        </p:spPr>
      </p:pic>
      <p:pic>
        <p:nvPicPr>
          <p:cNvPr id="7" name="Picture 6">
            <a:extLst>
              <a:ext uri="{FF2B5EF4-FFF2-40B4-BE49-F238E27FC236}">
                <a16:creationId xmlns:a16="http://schemas.microsoft.com/office/drawing/2014/main" id="{C39DAA40-389C-453A-8C55-F8B611D037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2639" y="3212712"/>
            <a:ext cx="1697692" cy="3380263"/>
          </a:xfrm>
          <a:prstGeom prst="rect">
            <a:avLst/>
          </a:prstGeom>
        </p:spPr>
      </p:pic>
      <p:pic>
        <p:nvPicPr>
          <p:cNvPr id="19" name="Picture 18">
            <a:extLst>
              <a:ext uri="{FF2B5EF4-FFF2-40B4-BE49-F238E27FC236}">
                <a16:creationId xmlns:a16="http://schemas.microsoft.com/office/drawing/2014/main" id="{EC9529E1-13E3-40F4-A00E-44AC7D7A13F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00555" y="3212713"/>
            <a:ext cx="1847916" cy="3380263"/>
          </a:xfrm>
          <a:prstGeom prst="rect">
            <a:avLst/>
          </a:prstGeom>
        </p:spPr>
      </p:pic>
      <p:pic>
        <p:nvPicPr>
          <p:cNvPr id="25" name="Picture 24">
            <a:extLst>
              <a:ext uri="{FF2B5EF4-FFF2-40B4-BE49-F238E27FC236}">
                <a16:creationId xmlns:a16="http://schemas.microsoft.com/office/drawing/2014/main" id="{BA0B002D-D114-478F-96C2-7C72A0A7B57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19400" y="2843305"/>
            <a:ext cx="884267" cy="3749670"/>
          </a:xfrm>
          <a:prstGeom prst="rect">
            <a:avLst/>
          </a:prstGeom>
        </p:spPr>
      </p:pic>
      <p:pic>
        <p:nvPicPr>
          <p:cNvPr id="22" name="Picture 21">
            <a:extLst>
              <a:ext uri="{FF2B5EF4-FFF2-40B4-BE49-F238E27FC236}">
                <a16:creationId xmlns:a16="http://schemas.microsoft.com/office/drawing/2014/main" id="{CB236D3D-128E-4290-80B0-29CEDB4BD25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57337" y="3582208"/>
            <a:ext cx="1187562" cy="3010768"/>
          </a:xfrm>
          <a:prstGeom prst="rect">
            <a:avLst/>
          </a:prstGeom>
        </p:spPr>
      </p:pic>
    </p:spTree>
    <p:extLst>
      <p:ext uri="{BB962C8B-B14F-4D97-AF65-F5344CB8AC3E}">
        <p14:creationId xmlns:p14="http://schemas.microsoft.com/office/powerpoint/2010/main" val="1373086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BD9CBB1-B158-4A37-A747-F8F945EE0D1A}"/>
              </a:ext>
            </a:extLst>
          </p:cNvPr>
          <p:cNvPicPr>
            <a:picLocks noChangeAspect="1"/>
          </p:cNvPicPr>
          <p:nvPr/>
        </p:nvPicPr>
        <p:blipFill rotWithShape="1">
          <a:blip r:embed="rId2"/>
          <a:srcRect l="21774" t="43832" r="51290" b="37521"/>
          <a:stretch/>
        </p:blipFill>
        <p:spPr>
          <a:xfrm>
            <a:off x="1389072" y="2190135"/>
            <a:ext cx="6365856" cy="2477730"/>
          </a:xfrm>
          <a:prstGeom prst="rect">
            <a:avLst/>
          </a:prstGeom>
        </p:spPr>
      </p:pic>
    </p:spTree>
    <p:extLst>
      <p:ext uri="{BB962C8B-B14F-4D97-AF65-F5344CB8AC3E}">
        <p14:creationId xmlns:p14="http://schemas.microsoft.com/office/powerpoint/2010/main" val="41628459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91EA4B95-7128-4F1B-B5E2-D749FD11C866}"/>
              </a:ext>
            </a:extLst>
          </p:cNvPr>
          <p:cNvSpPr/>
          <p:nvPr/>
        </p:nvSpPr>
        <p:spPr>
          <a:xfrm>
            <a:off x="4914900" y="4506913"/>
            <a:ext cx="2343150" cy="969962"/>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0" name="Rectangle 19">
            <a:extLst>
              <a:ext uri="{FF2B5EF4-FFF2-40B4-BE49-F238E27FC236}">
                <a16:creationId xmlns:a16="http://schemas.microsoft.com/office/drawing/2014/main" id="{40243610-537F-4DB5-AF06-ECF51630610E}"/>
              </a:ext>
            </a:extLst>
          </p:cNvPr>
          <p:cNvSpPr/>
          <p:nvPr/>
        </p:nvSpPr>
        <p:spPr>
          <a:xfrm>
            <a:off x="4711700" y="2438400"/>
            <a:ext cx="2341563" cy="96996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9" name="Rectangle 18">
            <a:extLst>
              <a:ext uri="{FF2B5EF4-FFF2-40B4-BE49-F238E27FC236}">
                <a16:creationId xmlns:a16="http://schemas.microsoft.com/office/drawing/2014/main" id="{CA267D33-F696-4E7C-B26E-36F4CB0A500E}"/>
              </a:ext>
            </a:extLst>
          </p:cNvPr>
          <p:cNvSpPr/>
          <p:nvPr/>
        </p:nvSpPr>
        <p:spPr>
          <a:xfrm>
            <a:off x="2573338" y="2447925"/>
            <a:ext cx="2341562" cy="96996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5" name="Rectangle 14">
            <a:extLst>
              <a:ext uri="{FF2B5EF4-FFF2-40B4-BE49-F238E27FC236}">
                <a16:creationId xmlns:a16="http://schemas.microsoft.com/office/drawing/2014/main" id="{57472365-CB41-4734-A5C7-AE82E583D660}"/>
              </a:ext>
            </a:extLst>
          </p:cNvPr>
          <p:cNvSpPr/>
          <p:nvPr/>
        </p:nvSpPr>
        <p:spPr>
          <a:xfrm>
            <a:off x="457200" y="2444750"/>
            <a:ext cx="2341563" cy="96996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0246" name="Title 20">
            <a:extLst>
              <a:ext uri="{FF2B5EF4-FFF2-40B4-BE49-F238E27FC236}">
                <a16:creationId xmlns:a16="http://schemas.microsoft.com/office/drawing/2014/main" id="{46E2E744-97AA-4D4B-886E-62204084B149}"/>
              </a:ext>
            </a:extLst>
          </p:cNvPr>
          <p:cNvSpPr>
            <a:spLocks noGrp="1" noChangeArrowheads="1"/>
          </p:cNvSpPr>
          <p:nvPr>
            <p:ph type="title"/>
          </p:nvPr>
        </p:nvSpPr>
        <p:spPr>
          <a:xfrm>
            <a:off x="457200" y="479425"/>
            <a:ext cx="8220075" cy="993775"/>
          </a:xfrm>
        </p:spPr>
        <p:txBody>
          <a:bodyPr/>
          <a:lstStyle/>
          <a:p>
            <a:pPr eaLnBrk="1" hangingPunct="1"/>
            <a:r>
              <a:rPr lang="en-GB" altLang="en-US" sz="3600" dirty="0">
                <a:solidFill>
                  <a:schemeClr val="accent2"/>
                </a:solidFill>
                <a:latin typeface="Twinkl" pitchFamily="2" charset="0"/>
              </a:rPr>
              <a:t>Achievement</a:t>
            </a:r>
          </a:p>
        </p:txBody>
      </p:sp>
      <p:sp>
        <p:nvSpPr>
          <p:cNvPr id="10247" name="Rectangle 4">
            <a:extLst>
              <a:ext uri="{FF2B5EF4-FFF2-40B4-BE49-F238E27FC236}">
                <a16:creationId xmlns:a16="http://schemas.microsoft.com/office/drawing/2014/main" id="{FB166349-1430-40BF-8E87-543A6E664BAA}"/>
              </a:ext>
            </a:extLst>
          </p:cNvPr>
          <p:cNvSpPr>
            <a:spLocks noChangeArrowheads="1"/>
          </p:cNvSpPr>
          <p:nvPr/>
        </p:nvSpPr>
        <p:spPr bwMode="auto">
          <a:xfrm>
            <a:off x="765175" y="1371600"/>
            <a:ext cx="763270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a:solidFill>
                  <a:schemeClr val="tx1"/>
                </a:solidFill>
              </a:rPr>
              <a:t>What are you good at?</a:t>
            </a:r>
          </a:p>
        </p:txBody>
      </p:sp>
      <p:sp>
        <p:nvSpPr>
          <p:cNvPr id="9224" name="Rectangle 5">
            <a:extLst>
              <a:ext uri="{FF2B5EF4-FFF2-40B4-BE49-F238E27FC236}">
                <a16:creationId xmlns:a16="http://schemas.microsoft.com/office/drawing/2014/main" id="{F6176933-AE48-4967-914A-662CA69A67A6}"/>
              </a:ext>
            </a:extLst>
          </p:cNvPr>
          <p:cNvSpPr>
            <a:spLocks noChangeArrowheads="1"/>
          </p:cNvSpPr>
          <p:nvPr/>
        </p:nvSpPr>
        <p:spPr bwMode="auto">
          <a:xfrm>
            <a:off x="768350" y="4328841"/>
            <a:ext cx="3216275" cy="1326105"/>
          </a:xfrm>
          <a:prstGeom prst="rect">
            <a:avLst/>
          </a:prstGeom>
          <a:solidFill>
            <a:schemeClr val="accent4">
              <a:lumMod val="40000"/>
              <a:lumOff val="60000"/>
            </a:schemeClr>
          </a:solidFill>
          <a:ln>
            <a:noFill/>
          </a:ln>
        </p:spPr>
        <p:txBody>
          <a:bodyPr lIns="108000" tIns="108000" rIns="108000" bIns="108000" anchor="ct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eaLnBrk="1" hangingPunct="1">
              <a:lnSpc>
                <a:spcPct val="100000"/>
              </a:lnSpc>
              <a:spcBef>
                <a:spcPct val="0"/>
              </a:spcBef>
              <a:buFontTx/>
              <a:buNone/>
              <a:defRPr/>
            </a:pPr>
            <a:r>
              <a:rPr lang="en-GB" altLang="en-US" b="1" dirty="0">
                <a:solidFill>
                  <a:schemeClr val="tx1"/>
                </a:solidFill>
              </a:rPr>
              <a:t>Think About It </a:t>
            </a:r>
          </a:p>
          <a:p>
            <a:pPr eaLnBrk="1" hangingPunct="1">
              <a:lnSpc>
                <a:spcPct val="100000"/>
              </a:lnSpc>
              <a:spcBef>
                <a:spcPct val="0"/>
              </a:spcBef>
              <a:buFontTx/>
              <a:buNone/>
              <a:defRPr/>
            </a:pPr>
            <a:r>
              <a:rPr lang="en-GB" dirty="0"/>
              <a:t>Do you have to be a male to be good at some things and a female to be good at others?</a:t>
            </a:r>
            <a:endParaRPr lang="en-GB" altLang="en-US" dirty="0">
              <a:solidFill>
                <a:schemeClr val="tx1"/>
              </a:solidFill>
            </a:endParaRPr>
          </a:p>
        </p:txBody>
      </p:sp>
      <p:pic>
        <p:nvPicPr>
          <p:cNvPr id="3" name="Picture 2" descr="A group of kids playing football&#10;&#10;Description automatically generated with medium confidence">
            <a:extLst>
              <a:ext uri="{FF2B5EF4-FFF2-40B4-BE49-F238E27FC236}">
                <a16:creationId xmlns:a16="http://schemas.microsoft.com/office/drawing/2014/main" id="{A301C419-00DB-5F48-861A-959DDF4DC0E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23965" y="1308940"/>
            <a:ext cx="1703070" cy="1602161"/>
          </a:xfrm>
          <a:prstGeom prst="ellipse">
            <a:avLst/>
          </a:prstGeom>
        </p:spPr>
      </p:pic>
      <p:pic>
        <p:nvPicPr>
          <p:cNvPr id="6" name="Picture 5" descr="A person and person dancing&#10;&#10;Description automatically generated with medium confidence">
            <a:extLst>
              <a:ext uri="{FF2B5EF4-FFF2-40B4-BE49-F238E27FC236}">
                <a16:creationId xmlns:a16="http://schemas.microsoft.com/office/drawing/2014/main" id="{95B6B528-B2B9-1643-8440-A131DF94D9B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98"/>
          <a:stretch/>
        </p:blipFill>
        <p:spPr>
          <a:xfrm>
            <a:off x="1762090" y="2663639"/>
            <a:ext cx="1578610" cy="1489448"/>
          </a:xfrm>
          <a:prstGeom prst="ellipse">
            <a:avLst/>
          </a:prstGeom>
        </p:spPr>
      </p:pic>
      <p:pic>
        <p:nvPicPr>
          <p:cNvPr id="9" name="Picture 8" descr="A picture containing person, grass, sky, child&#10;&#10;Description automatically generated">
            <a:extLst>
              <a:ext uri="{FF2B5EF4-FFF2-40B4-BE49-F238E27FC236}">
                <a16:creationId xmlns:a16="http://schemas.microsoft.com/office/drawing/2014/main" id="{6668459F-2426-464A-AB9B-7421BC605E9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7"/>
          <a:stretch/>
        </p:blipFill>
        <p:spPr>
          <a:xfrm>
            <a:off x="6309911" y="1900341"/>
            <a:ext cx="1995170" cy="1862404"/>
          </a:xfrm>
          <a:prstGeom prst="ellipse">
            <a:avLst/>
          </a:prstGeom>
          <a:ln w="28575">
            <a:solidFill>
              <a:schemeClr val="accent2">
                <a:lumMod val="40000"/>
                <a:lumOff val="60000"/>
              </a:schemeClr>
            </a:solidFill>
          </a:ln>
        </p:spPr>
      </p:pic>
      <p:pic>
        <p:nvPicPr>
          <p:cNvPr id="13" name="Picture 12" descr="A person riding a bicycle&#10;&#10;Description automatically generated with medium confidence">
            <a:extLst>
              <a:ext uri="{FF2B5EF4-FFF2-40B4-BE49-F238E27FC236}">
                <a16:creationId xmlns:a16="http://schemas.microsoft.com/office/drawing/2014/main" id="{ECB04AA8-E8FF-3D48-B1B9-562985248D5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508591" y="2110021"/>
            <a:ext cx="1866067" cy="1770328"/>
          </a:xfrm>
          <a:prstGeom prst="ellipse">
            <a:avLst/>
          </a:prstGeom>
        </p:spPr>
      </p:pic>
      <p:pic>
        <p:nvPicPr>
          <p:cNvPr id="17" name="Picture 16" descr="Two girls jumping in the air on a beach&#10;&#10;Description automatically generated with low confidence">
            <a:extLst>
              <a:ext uri="{FF2B5EF4-FFF2-40B4-BE49-F238E27FC236}">
                <a16:creationId xmlns:a16="http://schemas.microsoft.com/office/drawing/2014/main" id="{D4F4835A-4889-3B4F-ACBB-77680273040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r="-3"/>
          <a:stretch/>
        </p:blipFill>
        <p:spPr>
          <a:xfrm>
            <a:off x="4410672" y="4208728"/>
            <a:ext cx="1600200" cy="1558290"/>
          </a:xfrm>
          <a:prstGeom prst="ellipse">
            <a:avLst/>
          </a:prstGeom>
        </p:spPr>
      </p:pic>
      <p:pic>
        <p:nvPicPr>
          <p:cNvPr id="21" name="Picture 20" descr="A group of people racing on motorcycles&#10;&#10;Description automatically generated with low confidence">
            <a:extLst>
              <a:ext uri="{FF2B5EF4-FFF2-40B4-BE49-F238E27FC236}">
                <a16:creationId xmlns:a16="http://schemas.microsoft.com/office/drawing/2014/main" id="{7075D57F-8DB7-2B44-B6E8-7E4B50EEA29A}"/>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459454" y="4052888"/>
            <a:ext cx="1866068" cy="1845998"/>
          </a:xfrm>
          <a:prstGeom prst="ellipse">
            <a:avLst/>
          </a:prstGeom>
          <a:ln w="28575">
            <a:solidFill>
              <a:schemeClr val="accent4">
                <a:lumMod val="60000"/>
                <a:lumOff val="40000"/>
              </a:schemeClr>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C99DC83-3519-4862-A050-86AB84AC898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05083" y="2669189"/>
            <a:ext cx="2598053" cy="2020887"/>
          </a:xfrm>
          <a:prstGeom prst="rect">
            <a:avLst/>
          </a:prstGeom>
        </p:spPr>
      </p:pic>
      <p:sp>
        <p:nvSpPr>
          <p:cNvPr id="11266" name="Title 20">
            <a:extLst>
              <a:ext uri="{FF2B5EF4-FFF2-40B4-BE49-F238E27FC236}">
                <a16:creationId xmlns:a16="http://schemas.microsoft.com/office/drawing/2014/main" id="{E0C30A00-C413-437F-9E02-03FAE5CCD038}"/>
              </a:ext>
            </a:extLst>
          </p:cNvPr>
          <p:cNvSpPr>
            <a:spLocks noGrp="1" noChangeArrowheads="1"/>
          </p:cNvSpPr>
          <p:nvPr>
            <p:ph type="title"/>
          </p:nvPr>
        </p:nvSpPr>
        <p:spPr>
          <a:xfrm>
            <a:off x="457200" y="479425"/>
            <a:ext cx="8220075" cy="993775"/>
          </a:xfrm>
        </p:spPr>
        <p:txBody>
          <a:bodyPr/>
          <a:lstStyle/>
          <a:p>
            <a:pPr eaLnBrk="1" hangingPunct="1"/>
            <a:r>
              <a:rPr lang="en-GB" altLang="en-US" sz="3600" dirty="0">
                <a:solidFill>
                  <a:schemeClr val="accent2"/>
                </a:solidFill>
                <a:latin typeface="Twinkl" pitchFamily="2" charset="0"/>
              </a:rPr>
              <a:t>Achievement</a:t>
            </a:r>
          </a:p>
        </p:txBody>
      </p:sp>
      <p:sp>
        <p:nvSpPr>
          <p:cNvPr id="11267" name="Rectangle 4">
            <a:extLst>
              <a:ext uri="{FF2B5EF4-FFF2-40B4-BE49-F238E27FC236}">
                <a16:creationId xmlns:a16="http://schemas.microsoft.com/office/drawing/2014/main" id="{138E56EA-B7E3-4AF9-9D67-B5C2A8462E98}"/>
              </a:ext>
            </a:extLst>
          </p:cNvPr>
          <p:cNvSpPr>
            <a:spLocks noChangeArrowheads="1"/>
          </p:cNvSpPr>
          <p:nvPr/>
        </p:nvSpPr>
        <p:spPr bwMode="auto">
          <a:xfrm>
            <a:off x="755650" y="1428750"/>
            <a:ext cx="763270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a:solidFill>
                  <a:schemeClr val="tx1"/>
                </a:solidFill>
              </a:rPr>
              <a:t>What do you know about these famous women?</a:t>
            </a:r>
          </a:p>
        </p:txBody>
      </p:sp>
      <p:sp>
        <p:nvSpPr>
          <p:cNvPr id="6" name="Rectangle 5">
            <a:extLst>
              <a:ext uri="{FF2B5EF4-FFF2-40B4-BE49-F238E27FC236}">
                <a16:creationId xmlns:a16="http://schemas.microsoft.com/office/drawing/2014/main" id="{4E209AE9-2A8B-421A-B36C-BD85DFB102AE}"/>
              </a:ext>
            </a:extLst>
          </p:cNvPr>
          <p:cNvSpPr>
            <a:spLocks noChangeArrowheads="1"/>
          </p:cNvSpPr>
          <p:nvPr/>
        </p:nvSpPr>
        <p:spPr bwMode="auto">
          <a:xfrm>
            <a:off x="750888" y="4597400"/>
            <a:ext cx="7632700" cy="1603375"/>
          </a:xfrm>
          <a:prstGeom prst="rect">
            <a:avLst/>
          </a:prstGeom>
          <a:solidFill>
            <a:schemeClr val="accent2">
              <a:lumMod val="40000"/>
              <a:lumOff val="60000"/>
            </a:schemeClr>
          </a:solidFill>
          <a:ln>
            <a:noFill/>
          </a:ln>
        </p:spPr>
        <p:txBody>
          <a:bodyPr lIns="108000" tIns="108000" rIns="108000" bIns="108000" anchor="ct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defRPr/>
            </a:pPr>
            <a:r>
              <a:rPr lang="en-GB" altLang="en-US" b="1" dirty="0">
                <a:solidFill>
                  <a:schemeClr val="tx1"/>
                </a:solidFill>
              </a:rPr>
              <a:t>Did You Know…?</a:t>
            </a:r>
          </a:p>
          <a:p>
            <a:pPr algn="ctr" eaLnBrk="1" hangingPunct="1">
              <a:lnSpc>
                <a:spcPct val="100000"/>
              </a:lnSpc>
              <a:spcBef>
                <a:spcPct val="0"/>
              </a:spcBef>
              <a:buFontTx/>
              <a:buNone/>
              <a:defRPr/>
            </a:pPr>
            <a:r>
              <a:rPr lang="en-GB" altLang="en-US" dirty="0">
                <a:solidFill>
                  <a:schemeClr val="tx1"/>
                </a:solidFill>
              </a:rPr>
              <a:t>All these women had to fight against injustice and work hard because they had ambitions to take up roles that were uncommon for women in the societies in which they lived. We remember such women and their achievements on International Women’s Day.</a:t>
            </a:r>
          </a:p>
        </p:txBody>
      </p:sp>
      <p:pic>
        <p:nvPicPr>
          <p:cNvPr id="11270" name="Picture 8">
            <a:extLst>
              <a:ext uri="{FF2B5EF4-FFF2-40B4-BE49-F238E27FC236}">
                <a16:creationId xmlns:a16="http://schemas.microsoft.com/office/drawing/2014/main" id="{50ED7319-2ED7-45D5-94CD-46BBD88D7A4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62338" y="2514600"/>
            <a:ext cx="2611437"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12">
            <a:extLst>
              <a:ext uri="{FF2B5EF4-FFF2-40B4-BE49-F238E27FC236}">
                <a16:creationId xmlns:a16="http://schemas.microsoft.com/office/drawing/2014/main" id="{189EA07D-BA0A-43E6-95EF-BDA8E6B7BDF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550025" y="2576513"/>
            <a:ext cx="1838325" cy="202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FF4C64E1-9970-4056-BFAD-1ED6BBCA6421}"/>
              </a:ext>
            </a:extLst>
          </p:cNvPr>
          <p:cNvSpPr txBox="1">
            <a:spLocks noChangeArrowheads="1"/>
          </p:cNvSpPr>
          <p:nvPr/>
        </p:nvSpPr>
        <p:spPr bwMode="auto">
          <a:xfrm>
            <a:off x="750888" y="2144713"/>
            <a:ext cx="27114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a:lnSpc>
                <a:spcPct val="100000"/>
              </a:lnSpc>
              <a:spcBef>
                <a:spcPct val="0"/>
              </a:spcBef>
              <a:buFontTx/>
              <a:buNone/>
            </a:pPr>
            <a:r>
              <a:rPr lang="en-GB" altLang="en-US" dirty="0">
                <a:solidFill>
                  <a:schemeClr val="tx1"/>
                </a:solidFill>
              </a:rPr>
              <a:t>Harriet Tubman</a:t>
            </a:r>
          </a:p>
        </p:txBody>
      </p:sp>
      <p:sp>
        <p:nvSpPr>
          <p:cNvPr id="9" name="TextBox 8">
            <a:extLst>
              <a:ext uri="{FF2B5EF4-FFF2-40B4-BE49-F238E27FC236}">
                <a16:creationId xmlns:a16="http://schemas.microsoft.com/office/drawing/2014/main" id="{25D5A877-31D0-4D8D-907C-1F3AFCE6F9A8}"/>
              </a:ext>
            </a:extLst>
          </p:cNvPr>
          <p:cNvSpPr txBox="1">
            <a:spLocks noChangeArrowheads="1"/>
          </p:cNvSpPr>
          <p:nvPr/>
        </p:nvSpPr>
        <p:spPr bwMode="auto">
          <a:xfrm>
            <a:off x="3362325" y="2144713"/>
            <a:ext cx="27114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a:lnSpc>
                <a:spcPct val="100000"/>
              </a:lnSpc>
              <a:spcBef>
                <a:spcPct val="0"/>
              </a:spcBef>
              <a:buFontTx/>
              <a:buNone/>
            </a:pPr>
            <a:r>
              <a:rPr lang="en-GB" altLang="en-US">
                <a:solidFill>
                  <a:schemeClr val="tx1"/>
                </a:solidFill>
              </a:rPr>
              <a:t>Florence Nightingale</a:t>
            </a:r>
          </a:p>
        </p:txBody>
      </p:sp>
      <p:sp>
        <p:nvSpPr>
          <p:cNvPr id="10" name="TextBox 9">
            <a:extLst>
              <a:ext uri="{FF2B5EF4-FFF2-40B4-BE49-F238E27FC236}">
                <a16:creationId xmlns:a16="http://schemas.microsoft.com/office/drawing/2014/main" id="{C76EA44B-817B-4C3A-95C9-993D65F01D7E}"/>
              </a:ext>
            </a:extLst>
          </p:cNvPr>
          <p:cNvSpPr txBox="1">
            <a:spLocks noChangeArrowheads="1"/>
          </p:cNvSpPr>
          <p:nvPr/>
        </p:nvSpPr>
        <p:spPr bwMode="auto">
          <a:xfrm>
            <a:off x="6415088" y="2144713"/>
            <a:ext cx="22701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a:lnSpc>
                <a:spcPct val="100000"/>
              </a:lnSpc>
              <a:spcBef>
                <a:spcPct val="0"/>
              </a:spcBef>
              <a:buFontTx/>
              <a:buNone/>
            </a:pPr>
            <a:r>
              <a:rPr lang="en-GB" altLang="en-US">
                <a:solidFill>
                  <a:schemeClr val="tx1"/>
                </a:solidFill>
              </a:rPr>
              <a:t>Amelia Earhart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P spid="9"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7">
            <a:extLst>
              <a:ext uri="{FF2B5EF4-FFF2-40B4-BE49-F238E27FC236}">
                <a16:creationId xmlns:a16="http://schemas.microsoft.com/office/drawing/2014/main" id="{A36C3B6F-A41D-4A69-8DE1-6D2B9B4174F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570287" y="3047041"/>
            <a:ext cx="2254250" cy="225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2">
            <a:extLst>
              <a:ext uri="{FF2B5EF4-FFF2-40B4-BE49-F238E27FC236}">
                <a16:creationId xmlns:a16="http://schemas.microsoft.com/office/drawing/2014/main" id="{8A4155A8-8D38-46CD-96D1-6EAD254EB4F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52463" y="3102388"/>
            <a:ext cx="2709862" cy="234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0C2F19F1-CBA1-4D76-B895-D0E30589954F}"/>
              </a:ext>
            </a:extLst>
          </p:cNvPr>
          <p:cNvSpPr>
            <a:spLocks noChangeArrowheads="1"/>
          </p:cNvSpPr>
          <p:nvPr/>
        </p:nvSpPr>
        <p:spPr bwMode="auto">
          <a:xfrm>
            <a:off x="520699" y="5264188"/>
            <a:ext cx="2917825" cy="956773"/>
          </a:xfrm>
          <a:prstGeom prst="rect">
            <a:avLst/>
          </a:prstGeom>
          <a:solidFill>
            <a:schemeClr val="accent2">
              <a:lumMod val="40000"/>
              <a:lumOff val="60000"/>
            </a:schemeClr>
          </a:solidFill>
          <a:ln>
            <a:noFill/>
          </a:ln>
        </p:spPr>
        <p:txBody>
          <a:bodyPr wrap="square" lIns="108000" tIns="108000" rIns="108000" bIns="108000" anchor="ct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defRPr/>
            </a:pPr>
            <a:r>
              <a:rPr lang="en-GB" altLang="en-US" sz="1600" dirty="0">
                <a:solidFill>
                  <a:schemeClr val="tx1"/>
                </a:solidFill>
              </a:rPr>
              <a:t>I wrote books in a time when people thought it wasn’t right for women to work.</a:t>
            </a:r>
          </a:p>
        </p:txBody>
      </p:sp>
      <p:sp>
        <p:nvSpPr>
          <p:cNvPr id="10" name="Rectangle 9">
            <a:extLst>
              <a:ext uri="{FF2B5EF4-FFF2-40B4-BE49-F238E27FC236}">
                <a16:creationId xmlns:a16="http://schemas.microsoft.com/office/drawing/2014/main" id="{83EF6F65-D73F-4CFC-AF93-6BFAA3DCB7DC}"/>
              </a:ext>
            </a:extLst>
          </p:cNvPr>
          <p:cNvSpPr>
            <a:spLocks noChangeArrowheads="1"/>
          </p:cNvSpPr>
          <p:nvPr/>
        </p:nvSpPr>
        <p:spPr bwMode="auto">
          <a:xfrm>
            <a:off x="3548063" y="5255495"/>
            <a:ext cx="2670175" cy="1109828"/>
          </a:xfrm>
          <a:prstGeom prst="rect">
            <a:avLst/>
          </a:prstGeom>
          <a:solidFill>
            <a:schemeClr val="accent2">
              <a:lumMod val="40000"/>
              <a:lumOff val="60000"/>
            </a:schemeClr>
          </a:solidFill>
          <a:ln>
            <a:noFill/>
          </a:ln>
        </p:spPr>
        <p:txBody>
          <a:bodyPr lIns="108000" tIns="108000" rIns="108000" bIns="108000" anchor="ct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a:buFont typeface="Arial" panose="020B0604020202020204" pitchFamily="34" charset="0"/>
              <a:buNone/>
              <a:defRPr/>
            </a:pPr>
            <a:r>
              <a:rPr lang="en-GB" altLang="en-US" sz="1600" dirty="0"/>
              <a:t>I did </a:t>
            </a:r>
            <a:r>
              <a:rPr lang="en-GB" altLang="en-US" sz="1600" dirty="0" err="1"/>
              <a:t>groundbreaking</a:t>
            </a:r>
            <a:r>
              <a:rPr lang="en-GB" altLang="en-US" sz="1600" dirty="0"/>
              <a:t> research on radioactivity that led to the treatment of many illnesses</a:t>
            </a:r>
            <a:r>
              <a:rPr lang="en-GB" altLang="en-US" sz="1600" dirty="0">
                <a:solidFill>
                  <a:schemeClr val="tx1"/>
                </a:solidFill>
              </a:rPr>
              <a:t>.</a:t>
            </a:r>
          </a:p>
        </p:txBody>
      </p:sp>
      <p:sp>
        <p:nvSpPr>
          <p:cNvPr id="12" name="TextBox 11">
            <a:extLst>
              <a:ext uri="{FF2B5EF4-FFF2-40B4-BE49-F238E27FC236}">
                <a16:creationId xmlns:a16="http://schemas.microsoft.com/office/drawing/2014/main" id="{C798544B-5815-48D3-827C-47745C0D6B8D}"/>
              </a:ext>
            </a:extLst>
          </p:cNvPr>
          <p:cNvSpPr txBox="1"/>
          <p:nvPr/>
        </p:nvSpPr>
        <p:spPr>
          <a:xfrm>
            <a:off x="520700" y="4903032"/>
            <a:ext cx="2917824" cy="369887"/>
          </a:xfrm>
          <a:prstGeom prst="rect">
            <a:avLst/>
          </a:prstGeom>
          <a:solidFill>
            <a:schemeClr val="accent2"/>
          </a:solidFill>
        </p:spPr>
        <p:txBody>
          <a:bodyPr wrap="square">
            <a:spAutoFit/>
          </a:bodyPr>
          <a:lstStyle/>
          <a:p>
            <a:pPr algn="ctr">
              <a:defRPr/>
            </a:pPr>
            <a:r>
              <a:rPr lang="en-GB" dirty="0"/>
              <a:t>Jane Austen</a:t>
            </a:r>
          </a:p>
        </p:txBody>
      </p:sp>
      <p:sp>
        <p:nvSpPr>
          <p:cNvPr id="13" name="TextBox 12">
            <a:extLst>
              <a:ext uri="{FF2B5EF4-FFF2-40B4-BE49-F238E27FC236}">
                <a16:creationId xmlns:a16="http://schemas.microsoft.com/office/drawing/2014/main" id="{DF13E6FC-1937-42B9-BAF2-C2A910144383}"/>
              </a:ext>
            </a:extLst>
          </p:cNvPr>
          <p:cNvSpPr txBox="1"/>
          <p:nvPr/>
        </p:nvSpPr>
        <p:spPr>
          <a:xfrm>
            <a:off x="3548063" y="4894301"/>
            <a:ext cx="2651125" cy="369887"/>
          </a:xfrm>
          <a:prstGeom prst="rect">
            <a:avLst/>
          </a:prstGeom>
          <a:solidFill>
            <a:schemeClr val="accent2"/>
          </a:solidFill>
        </p:spPr>
        <p:txBody>
          <a:bodyPr wrap="square">
            <a:spAutoFit/>
          </a:bodyPr>
          <a:lstStyle/>
          <a:p>
            <a:pPr algn="ctr">
              <a:defRPr/>
            </a:pPr>
            <a:r>
              <a:rPr lang="en-GB" dirty="0"/>
              <a:t>Marie Curie</a:t>
            </a:r>
          </a:p>
        </p:txBody>
      </p:sp>
      <p:pic>
        <p:nvPicPr>
          <p:cNvPr id="12298" name="Picture 2">
            <a:extLst>
              <a:ext uri="{FF2B5EF4-FFF2-40B4-BE49-F238E27FC236}">
                <a16:creationId xmlns:a16="http://schemas.microsoft.com/office/drawing/2014/main" id="{99A72566-6F37-4F94-A577-2F3866C6CC7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308727" y="3102388"/>
            <a:ext cx="1839912" cy="186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351F6FF0-544C-4DCA-A09F-1FF1C053B5EF}"/>
              </a:ext>
            </a:extLst>
          </p:cNvPr>
          <p:cNvSpPr>
            <a:spLocks noChangeArrowheads="1"/>
          </p:cNvSpPr>
          <p:nvPr/>
        </p:nvSpPr>
        <p:spPr bwMode="auto">
          <a:xfrm>
            <a:off x="6253714" y="5264188"/>
            <a:ext cx="2366962" cy="1109828"/>
          </a:xfrm>
          <a:prstGeom prst="rect">
            <a:avLst/>
          </a:prstGeom>
          <a:solidFill>
            <a:schemeClr val="accent2">
              <a:lumMod val="40000"/>
              <a:lumOff val="60000"/>
            </a:schemeClr>
          </a:solidFill>
          <a:ln>
            <a:noFill/>
          </a:ln>
        </p:spPr>
        <p:txBody>
          <a:bodyPr lIns="108000" tIns="108000" rIns="108000" bIns="108000" anchor="ct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a:buFont typeface="Arial" panose="020B0604020202020204" pitchFamily="34" charset="0"/>
              <a:buNone/>
              <a:defRPr/>
            </a:pPr>
            <a:r>
              <a:rPr lang="en-GB" sz="1600" dirty="0"/>
              <a:t>I campaigned against segregation and for equal rights for Black people in America.</a:t>
            </a:r>
            <a:endParaRPr lang="en-GB" altLang="en-US" sz="1600" dirty="0"/>
          </a:p>
        </p:txBody>
      </p:sp>
      <p:sp>
        <p:nvSpPr>
          <p:cNvPr id="14" name="TextBox 13">
            <a:extLst>
              <a:ext uri="{FF2B5EF4-FFF2-40B4-BE49-F238E27FC236}">
                <a16:creationId xmlns:a16="http://schemas.microsoft.com/office/drawing/2014/main" id="{67A73AF6-34D9-4F84-AEEB-88D0B8373C37}"/>
              </a:ext>
            </a:extLst>
          </p:cNvPr>
          <p:cNvSpPr txBox="1"/>
          <p:nvPr/>
        </p:nvSpPr>
        <p:spPr>
          <a:xfrm>
            <a:off x="6253714" y="4897776"/>
            <a:ext cx="2366962" cy="369887"/>
          </a:xfrm>
          <a:prstGeom prst="rect">
            <a:avLst/>
          </a:prstGeom>
          <a:solidFill>
            <a:schemeClr val="accent2"/>
          </a:solidFill>
        </p:spPr>
        <p:txBody>
          <a:bodyPr>
            <a:spAutoFit/>
          </a:bodyPr>
          <a:lstStyle/>
          <a:p>
            <a:pPr algn="ctr">
              <a:defRPr/>
            </a:pPr>
            <a:r>
              <a:rPr lang="en-GB" dirty="0"/>
              <a:t>Rosa Parks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par>
                                <p:cTn id="11" presetID="9" presetClass="entr" presetSubtype="0" fill="hold" nodeType="withEffect">
                                  <p:stCondLst>
                                    <p:cond delay="0"/>
                                  </p:stCondLst>
                                  <p:childTnLst>
                                    <p:set>
                                      <p:cBhvr>
                                        <p:cTn id="12" dur="1" fill="hold">
                                          <p:stCondLst>
                                            <p:cond delay="0"/>
                                          </p:stCondLst>
                                        </p:cTn>
                                        <p:tgtEl>
                                          <p:spTgt spid="12291"/>
                                        </p:tgtEl>
                                        <p:attrNameLst>
                                          <p:attrName>style.visibility</p:attrName>
                                        </p:attrNameLst>
                                      </p:cBhvr>
                                      <p:to>
                                        <p:strVal val="visible"/>
                                      </p:to>
                                    </p:set>
                                    <p:animEffect transition="in" filter="dissolve">
                                      <p:cBhvr>
                                        <p:cTn id="13" dur="500"/>
                                        <p:tgtEl>
                                          <p:spTgt spid="12291"/>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dissolve">
                                      <p:cBhvr>
                                        <p:cTn id="18" dur="500"/>
                                        <p:tgtEl>
                                          <p:spTgt spid="13"/>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dissolve">
                                      <p:cBhvr>
                                        <p:cTn id="21" dur="500"/>
                                        <p:tgtEl>
                                          <p:spTgt spid="10"/>
                                        </p:tgtEl>
                                      </p:cBhvr>
                                    </p:animEffect>
                                  </p:childTnLst>
                                </p:cTn>
                              </p:par>
                              <p:par>
                                <p:cTn id="22" presetID="9" presetClass="entr" presetSubtype="0" fill="hold" nodeType="withEffect">
                                  <p:stCondLst>
                                    <p:cond delay="0"/>
                                  </p:stCondLst>
                                  <p:childTnLst>
                                    <p:set>
                                      <p:cBhvr>
                                        <p:cTn id="23" dur="1" fill="hold">
                                          <p:stCondLst>
                                            <p:cond delay="0"/>
                                          </p:stCondLst>
                                        </p:cTn>
                                        <p:tgtEl>
                                          <p:spTgt spid="12290"/>
                                        </p:tgtEl>
                                        <p:attrNameLst>
                                          <p:attrName>style.visibility</p:attrName>
                                        </p:attrNameLst>
                                      </p:cBhvr>
                                      <p:to>
                                        <p:strVal val="visible"/>
                                      </p:to>
                                    </p:set>
                                    <p:animEffect transition="in" filter="dissolve">
                                      <p:cBhvr>
                                        <p:cTn id="24" dur="500"/>
                                        <p:tgtEl>
                                          <p:spTgt spid="12290"/>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12298"/>
                                        </p:tgtEl>
                                        <p:attrNameLst>
                                          <p:attrName>style.visibility</p:attrName>
                                        </p:attrNameLst>
                                      </p:cBhvr>
                                      <p:to>
                                        <p:strVal val="visible"/>
                                      </p:to>
                                    </p:set>
                                    <p:animEffect transition="in" filter="dissolve">
                                      <p:cBhvr>
                                        <p:cTn id="29" dur="500"/>
                                        <p:tgtEl>
                                          <p:spTgt spid="12298"/>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dissolve">
                                      <p:cBhvr>
                                        <p:cTn id="32" dur="500"/>
                                        <p:tgtEl>
                                          <p:spTgt spid="14"/>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dissolve">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2" grpId="0" animBg="1"/>
      <p:bldP spid="13" grpId="0" animBg="1"/>
      <p:bldP spid="11" grpId="0" animBg="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BD7FA4-62D6-1C46-BE32-BAE376B88B1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85488" y="1783653"/>
            <a:ext cx="2224467" cy="3128657"/>
          </a:xfrm>
          <a:prstGeom prst="rect">
            <a:avLst/>
          </a:prstGeom>
        </p:spPr>
      </p:pic>
      <p:pic>
        <p:nvPicPr>
          <p:cNvPr id="12290" name="Picture 7">
            <a:extLst>
              <a:ext uri="{FF2B5EF4-FFF2-40B4-BE49-F238E27FC236}">
                <a16:creationId xmlns:a16="http://schemas.microsoft.com/office/drawing/2014/main" id="{A36C3B6F-A41D-4A69-8DE1-6D2B9B4174F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3563440" y="2165854"/>
            <a:ext cx="2193188" cy="189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2">
            <a:extLst>
              <a:ext uri="{FF2B5EF4-FFF2-40B4-BE49-F238E27FC236}">
                <a16:creationId xmlns:a16="http://schemas.microsoft.com/office/drawing/2014/main" id="{8A4155A8-8D38-46CD-96D1-6EAD254EB4F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p:blipFill>
        <p:spPr bwMode="auto">
          <a:xfrm>
            <a:off x="995003" y="2130285"/>
            <a:ext cx="1717295" cy="234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0C2F19F1-CBA1-4D76-B895-D0E30589954F}"/>
              </a:ext>
            </a:extLst>
          </p:cNvPr>
          <p:cNvSpPr>
            <a:spLocks noChangeArrowheads="1"/>
          </p:cNvSpPr>
          <p:nvPr/>
        </p:nvSpPr>
        <p:spPr bwMode="auto">
          <a:xfrm>
            <a:off x="607056" y="4274084"/>
            <a:ext cx="2633742" cy="1202994"/>
          </a:xfrm>
          <a:prstGeom prst="rect">
            <a:avLst/>
          </a:prstGeom>
          <a:solidFill>
            <a:schemeClr val="accent2">
              <a:lumMod val="40000"/>
              <a:lumOff val="60000"/>
            </a:schemeClr>
          </a:solidFill>
          <a:ln>
            <a:noFill/>
          </a:ln>
        </p:spPr>
        <p:txBody>
          <a:bodyPr wrap="square" lIns="108000" tIns="108000" rIns="108000" bIns="108000" anchor="ct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defRPr/>
            </a:pPr>
            <a:r>
              <a:rPr lang="en-GB" altLang="en-US" sz="1600" dirty="0">
                <a:solidFill>
                  <a:schemeClr val="tx1"/>
                </a:solidFill>
              </a:rPr>
              <a:t>I’m an engineer, doctor and astronaut. I was the first Black woman to go into space.</a:t>
            </a:r>
          </a:p>
        </p:txBody>
      </p:sp>
      <p:sp>
        <p:nvSpPr>
          <p:cNvPr id="10" name="Rectangle 9">
            <a:extLst>
              <a:ext uri="{FF2B5EF4-FFF2-40B4-BE49-F238E27FC236}">
                <a16:creationId xmlns:a16="http://schemas.microsoft.com/office/drawing/2014/main" id="{83EF6F65-D73F-4CFC-AF93-6BFAA3DCB7DC}"/>
              </a:ext>
            </a:extLst>
          </p:cNvPr>
          <p:cNvSpPr>
            <a:spLocks noChangeArrowheads="1"/>
          </p:cNvSpPr>
          <p:nvPr/>
        </p:nvSpPr>
        <p:spPr bwMode="auto">
          <a:xfrm>
            <a:off x="3353583" y="4323290"/>
            <a:ext cx="2855913" cy="888229"/>
          </a:xfrm>
          <a:prstGeom prst="rect">
            <a:avLst/>
          </a:prstGeom>
          <a:solidFill>
            <a:schemeClr val="accent2">
              <a:lumMod val="40000"/>
              <a:lumOff val="60000"/>
            </a:schemeClr>
          </a:solidFill>
          <a:ln>
            <a:noFill/>
          </a:ln>
        </p:spPr>
        <p:txBody>
          <a:bodyPr wrap="square" lIns="108000" tIns="108000" rIns="108000" bIns="108000" anchor="ct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a:buNone/>
              <a:defRPr/>
            </a:pPr>
            <a:r>
              <a:rPr lang="en-GB" altLang="en-US" sz="1600" dirty="0"/>
              <a:t>I am a lawyer and author. I was the first Black First Lady of the United States.</a:t>
            </a:r>
          </a:p>
        </p:txBody>
      </p:sp>
      <p:sp>
        <p:nvSpPr>
          <p:cNvPr id="12" name="TextBox 11">
            <a:extLst>
              <a:ext uri="{FF2B5EF4-FFF2-40B4-BE49-F238E27FC236}">
                <a16:creationId xmlns:a16="http://schemas.microsoft.com/office/drawing/2014/main" id="{C798544B-5815-48D3-827C-47745C0D6B8D}"/>
              </a:ext>
            </a:extLst>
          </p:cNvPr>
          <p:cNvSpPr txBox="1"/>
          <p:nvPr/>
        </p:nvSpPr>
        <p:spPr>
          <a:xfrm>
            <a:off x="616582" y="4003578"/>
            <a:ext cx="2633742" cy="369887"/>
          </a:xfrm>
          <a:prstGeom prst="rect">
            <a:avLst/>
          </a:prstGeom>
          <a:solidFill>
            <a:schemeClr val="accent2"/>
          </a:solidFill>
        </p:spPr>
        <p:txBody>
          <a:bodyPr wrap="square">
            <a:spAutoFit/>
          </a:bodyPr>
          <a:lstStyle/>
          <a:p>
            <a:pPr algn="ctr">
              <a:defRPr/>
            </a:pPr>
            <a:r>
              <a:rPr lang="en-GB" dirty="0"/>
              <a:t>Mae Jemison</a:t>
            </a:r>
          </a:p>
        </p:txBody>
      </p:sp>
      <p:sp>
        <p:nvSpPr>
          <p:cNvPr id="13" name="TextBox 12">
            <a:extLst>
              <a:ext uri="{FF2B5EF4-FFF2-40B4-BE49-F238E27FC236}">
                <a16:creationId xmlns:a16="http://schemas.microsoft.com/office/drawing/2014/main" id="{DF13E6FC-1937-42B9-BAF2-C2A910144383}"/>
              </a:ext>
            </a:extLst>
          </p:cNvPr>
          <p:cNvSpPr txBox="1"/>
          <p:nvPr/>
        </p:nvSpPr>
        <p:spPr>
          <a:xfrm>
            <a:off x="3358347" y="3977257"/>
            <a:ext cx="2855913" cy="369887"/>
          </a:xfrm>
          <a:prstGeom prst="rect">
            <a:avLst/>
          </a:prstGeom>
          <a:solidFill>
            <a:schemeClr val="accent2"/>
          </a:solidFill>
        </p:spPr>
        <p:txBody>
          <a:bodyPr>
            <a:spAutoFit/>
          </a:bodyPr>
          <a:lstStyle/>
          <a:p>
            <a:pPr algn="ctr">
              <a:defRPr/>
            </a:pPr>
            <a:r>
              <a:rPr lang="en-GB" dirty="0"/>
              <a:t>Michelle Obama</a:t>
            </a:r>
          </a:p>
        </p:txBody>
      </p:sp>
      <p:pic>
        <p:nvPicPr>
          <p:cNvPr id="12298" name="Picture 2">
            <a:extLst>
              <a:ext uri="{FF2B5EF4-FFF2-40B4-BE49-F238E27FC236}">
                <a16:creationId xmlns:a16="http://schemas.microsoft.com/office/drawing/2014/main" id="{99A72566-6F37-4F94-A577-2F3866C6CC7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p:blipFill>
        <p:spPr bwMode="auto">
          <a:xfrm>
            <a:off x="6396811" y="2201448"/>
            <a:ext cx="1938679" cy="1802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351F6FF0-544C-4DCA-A09F-1FF1C053B5EF}"/>
              </a:ext>
            </a:extLst>
          </p:cNvPr>
          <p:cNvSpPr>
            <a:spLocks noChangeArrowheads="1"/>
          </p:cNvSpPr>
          <p:nvPr/>
        </p:nvSpPr>
        <p:spPr bwMode="auto">
          <a:xfrm>
            <a:off x="6312755" y="4326442"/>
            <a:ext cx="2265361" cy="1331427"/>
          </a:xfrm>
          <a:prstGeom prst="rect">
            <a:avLst/>
          </a:prstGeom>
          <a:solidFill>
            <a:schemeClr val="accent2">
              <a:lumMod val="40000"/>
              <a:lumOff val="60000"/>
            </a:schemeClr>
          </a:solidFill>
          <a:ln>
            <a:noFill/>
          </a:ln>
        </p:spPr>
        <p:txBody>
          <a:bodyPr wrap="square" lIns="108000" tIns="108000" rIns="108000" bIns="108000" anchor="ct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a:buNone/>
              <a:defRPr/>
            </a:pPr>
            <a:r>
              <a:rPr lang="en-GB" sz="1600" dirty="0"/>
              <a:t>I am a climate change activist and have </a:t>
            </a:r>
            <a:br>
              <a:rPr lang="en-GB" sz="1600" dirty="0"/>
            </a:br>
            <a:r>
              <a:rPr lang="en-GB" sz="1600" dirty="0"/>
              <a:t>led international campaigns to help the environment.</a:t>
            </a:r>
          </a:p>
        </p:txBody>
      </p:sp>
      <p:sp>
        <p:nvSpPr>
          <p:cNvPr id="14" name="TextBox 13">
            <a:extLst>
              <a:ext uri="{FF2B5EF4-FFF2-40B4-BE49-F238E27FC236}">
                <a16:creationId xmlns:a16="http://schemas.microsoft.com/office/drawing/2014/main" id="{67A73AF6-34D9-4F84-AEEB-88D0B8373C37}"/>
              </a:ext>
            </a:extLst>
          </p:cNvPr>
          <p:cNvSpPr txBox="1"/>
          <p:nvPr/>
        </p:nvSpPr>
        <p:spPr>
          <a:xfrm>
            <a:off x="6312755" y="3988392"/>
            <a:ext cx="2261992" cy="369887"/>
          </a:xfrm>
          <a:prstGeom prst="rect">
            <a:avLst/>
          </a:prstGeom>
          <a:solidFill>
            <a:schemeClr val="accent2"/>
          </a:solidFill>
        </p:spPr>
        <p:txBody>
          <a:bodyPr wrap="square">
            <a:spAutoFit/>
          </a:bodyPr>
          <a:lstStyle/>
          <a:p>
            <a:pPr algn="ctr">
              <a:defRPr/>
            </a:pPr>
            <a:r>
              <a:rPr lang="en-GB" dirty="0"/>
              <a:t>Greta Thunberg</a:t>
            </a:r>
          </a:p>
        </p:txBody>
      </p:sp>
      <p:sp>
        <p:nvSpPr>
          <p:cNvPr id="16" name="TextBox 15">
            <a:extLst>
              <a:ext uri="{FF2B5EF4-FFF2-40B4-BE49-F238E27FC236}">
                <a16:creationId xmlns:a16="http://schemas.microsoft.com/office/drawing/2014/main" id="{FCE50AE2-6BC8-F042-BFF3-C97B27C3C094}"/>
              </a:ext>
            </a:extLst>
          </p:cNvPr>
          <p:cNvSpPr txBox="1"/>
          <p:nvPr/>
        </p:nvSpPr>
        <p:spPr>
          <a:xfrm>
            <a:off x="792604" y="3729343"/>
            <a:ext cx="3461361" cy="369332"/>
          </a:xfrm>
          <a:prstGeom prst="rect">
            <a:avLst/>
          </a:prstGeom>
          <a:solidFill>
            <a:schemeClr val="accent2"/>
          </a:solidFill>
        </p:spPr>
        <p:txBody>
          <a:bodyPr wrap="square">
            <a:spAutoFit/>
          </a:bodyPr>
          <a:lstStyle/>
          <a:p>
            <a:pPr algn="ctr">
              <a:defRPr/>
            </a:pPr>
            <a:r>
              <a:rPr lang="en-GB" dirty="0"/>
              <a:t>Sarah Al-Amiri</a:t>
            </a:r>
          </a:p>
        </p:txBody>
      </p:sp>
      <p:sp>
        <p:nvSpPr>
          <p:cNvPr id="17" name="Rectangle 16">
            <a:extLst>
              <a:ext uri="{FF2B5EF4-FFF2-40B4-BE49-F238E27FC236}">
                <a16:creationId xmlns:a16="http://schemas.microsoft.com/office/drawing/2014/main" id="{00232EC3-8D4B-834A-A7B6-7A347F21138D}"/>
              </a:ext>
            </a:extLst>
          </p:cNvPr>
          <p:cNvSpPr>
            <a:spLocks noChangeArrowheads="1"/>
          </p:cNvSpPr>
          <p:nvPr/>
        </p:nvSpPr>
        <p:spPr bwMode="auto">
          <a:xfrm>
            <a:off x="792605" y="4102683"/>
            <a:ext cx="3461362" cy="1941658"/>
          </a:xfrm>
          <a:prstGeom prst="rect">
            <a:avLst/>
          </a:prstGeom>
          <a:solidFill>
            <a:schemeClr val="accent2">
              <a:lumMod val="40000"/>
              <a:lumOff val="60000"/>
            </a:schemeClr>
          </a:solidFill>
          <a:ln>
            <a:noFill/>
          </a:ln>
        </p:spPr>
        <p:txBody>
          <a:bodyPr wrap="square" lIns="108000" tIns="108000" rIns="108000" bIns="108000" anchor="ct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defRPr/>
            </a:pPr>
            <a:r>
              <a:rPr lang="en-GB" altLang="en-US" sz="1600" dirty="0">
                <a:solidFill>
                  <a:schemeClr val="tx1"/>
                </a:solidFill>
              </a:rPr>
              <a:t>I am the Minister of State for Advanced Technology and Chairwoman of the Space Agency in the United Arab Emirates. I have been internationally recognised for my contributions to science, technology and engineering.</a:t>
            </a:r>
          </a:p>
        </p:txBody>
      </p:sp>
      <p:pic>
        <p:nvPicPr>
          <p:cNvPr id="4" name="Picture 3">
            <a:extLst>
              <a:ext uri="{FF2B5EF4-FFF2-40B4-BE49-F238E27FC236}">
                <a16:creationId xmlns:a16="http://schemas.microsoft.com/office/drawing/2014/main" id="{5F798557-4910-544E-8A5F-A63DCD9208D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08476" y="1993548"/>
            <a:ext cx="2587279" cy="3724507"/>
          </a:xfrm>
          <a:prstGeom prst="rect">
            <a:avLst/>
          </a:prstGeom>
        </p:spPr>
      </p:pic>
      <p:sp>
        <p:nvSpPr>
          <p:cNvPr id="18" name="TextBox 17">
            <a:extLst>
              <a:ext uri="{FF2B5EF4-FFF2-40B4-BE49-F238E27FC236}">
                <a16:creationId xmlns:a16="http://schemas.microsoft.com/office/drawing/2014/main" id="{35CA1FD3-FE53-DF4B-88AA-AC9F87A56441}"/>
              </a:ext>
            </a:extLst>
          </p:cNvPr>
          <p:cNvSpPr txBox="1"/>
          <p:nvPr/>
        </p:nvSpPr>
        <p:spPr>
          <a:xfrm>
            <a:off x="4671436" y="3729343"/>
            <a:ext cx="3461361" cy="369332"/>
          </a:xfrm>
          <a:prstGeom prst="rect">
            <a:avLst/>
          </a:prstGeom>
          <a:solidFill>
            <a:schemeClr val="accent2"/>
          </a:solidFill>
        </p:spPr>
        <p:txBody>
          <a:bodyPr wrap="square">
            <a:spAutoFit/>
          </a:bodyPr>
          <a:lstStyle/>
          <a:p>
            <a:pPr algn="ctr">
              <a:defRPr/>
            </a:pPr>
            <a:r>
              <a:rPr lang="en-GB" dirty="0"/>
              <a:t>Saima </a:t>
            </a:r>
            <a:r>
              <a:rPr lang="en-GB" dirty="0" err="1"/>
              <a:t>Razaaq</a:t>
            </a:r>
            <a:r>
              <a:rPr lang="en-GB" dirty="0"/>
              <a:t> </a:t>
            </a:r>
          </a:p>
        </p:txBody>
      </p:sp>
      <p:sp>
        <p:nvSpPr>
          <p:cNvPr id="19" name="Rectangle 18">
            <a:extLst>
              <a:ext uri="{FF2B5EF4-FFF2-40B4-BE49-F238E27FC236}">
                <a16:creationId xmlns:a16="http://schemas.microsoft.com/office/drawing/2014/main" id="{0FB6DC93-2348-F040-8BBC-FEE31D038375}"/>
              </a:ext>
            </a:extLst>
          </p:cNvPr>
          <p:cNvSpPr>
            <a:spLocks noChangeArrowheads="1"/>
          </p:cNvSpPr>
          <p:nvPr/>
        </p:nvSpPr>
        <p:spPr bwMode="auto">
          <a:xfrm>
            <a:off x="4681336" y="4064592"/>
            <a:ext cx="3461362" cy="1695437"/>
          </a:xfrm>
          <a:prstGeom prst="rect">
            <a:avLst/>
          </a:prstGeom>
          <a:solidFill>
            <a:schemeClr val="accent2">
              <a:lumMod val="40000"/>
              <a:lumOff val="60000"/>
            </a:schemeClr>
          </a:solidFill>
          <a:ln>
            <a:noFill/>
          </a:ln>
        </p:spPr>
        <p:txBody>
          <a:bodyPr wrap="square" lIns="108000" tIns="108000" rIns="108000" bIns="108000" anchor="ct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None/>
              <a:defRPr/>
            </a:pPr>
            <a:r>
              <a:rPr lang="en-GB" altLang="en-US" sz="1600" dirty="0">
                <a:solidFill>
                  <a:schemeClr val="tx1"/>
                </a:solidFill>
              </a:rPr>
              <a:t>I am a British political activist and educator and I campaign for LGBTQ+ inclusive education in schools. I was the first Muslim woman to lead a Pride parade in Britain.</a:t>
            </a:r>
          </a:p>
        </p:txBody>
      </p:sp>
      <p:sp>
        <p:nvSpPr>
          <p:cNvPr id="5" name="Title 4">
            <a:extLst>
              <a:ext uri="{FF2B5EF4-FFF2-40B4-BE49-F238E27FC236}">
                <a16:creationId xmlns:a16="http://schemas.microsoft.com/office/drawing/2014/main" id="{D716ADC3-82D3-4024-8EE0-E3B56169C30D}"/>
              </a:ext>
            </a:extLst>
          </p:cNvPr>
          <p:cNvSpPr>
            <a:spLocks noGrp="1"/>
          </p:cNvSpPr>
          <p:nvPr>
            <p:ph type="title"/>
          </p:nvPr>
        </p:nvSpPr>
        <p:spPr/>
        <p:txBody>
          <a:bodyPr/>
          <a:lstStyle/>
          <a:p>
            <a:endParaRPr lang="en-GB"/>
          </a:p>
        </p:txBody>
      </p:sp>
    </p:spTree>
    <p:extLst>
      <p:ext uri="{BB962C8B-B14F-4D97-AF65-F5344CB8AC3E}">
        <p14:creationId xmlns:p14="http://schemas.microsoft.com/office/powerpoint/2010/main" val="3262003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dissolve">
                                      <p:cBhvr>
                                        <p:cTn id="10" dur="500"/>
                                        <p:tgtEl>
                                          <p:spTgt spid="12"/>
                                        </p:tgtEl>
                                      </p:cBhvr>
                                    </p:animEffect>
                                  </p:childTnLst>
                                </p:cTn>
                              </p:par>
                              <p:par>
                                <p:cTn id="11" presetID="9" presetClass="entr" presetSubtype="0" fill="hold" nodeType="withEffect">
                                  <p:stCondLst>
                                    <p:cond delay="0"/>
                                  </p:stCondLst>
                                  <p:childTnLst>
                                    <p:set>
                                      <p:cBhvr>
                                        <p:cTn id="12" dur="1" fill="hold">
                                          <p:stCondLst>
                                            <p:cond delay="0"/>
                                          </p:stCondLst>
                                        </p:cTn>
                                        <p:tgtEl>
                                          <p:spTgt spid="12291"/>
                                        </p:tgtEl>
                                        <p:attrNameLst>
                                          <p:attrName>style.visibility</p:attrName>
                                        </p:attrNameLst>
                                      </p:cBhvr>
                                      <p:to>
                                        <p:strVal val="visible"/>
                                      </p:to>
                                    </p:set>
                                    <p:animEffect transition="in" filter="dissolve">
                                      <p:cBhvr>
                                        <p:cTn id="13" dur="500"/>
                                        <p:tgtEl>
                                          <p:spTgt spid="12291"/>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dissolve">
                                      <p:cBhvr>
                                        <p:cTn id="18" dur="500"/>
                                        <p:tgtEl>
                                          <p:spTgt spid="13"/>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dissolve">
                                      <p:cBhvr>
                                        <p:cTn id="21" dur="500"/>
                                        <p:tgtEl>
                                          <p:spTgt spid="10"/>
                                        </p:tgtEl>
                                      </p:cBhvr>
                                    </p:animEffect>
                                  </p:childTnLst>
                                </p:cTn>
                              </p:par>
                              <p:par>
                                <p:cTn id="22" presetID="9" presetClass="entr" presetSubtype="0" fill="hold" nodeType="withEffect">
                                  <p:stCondLst>
                                    <p:cond delay="0"/>
                                  </p:stCondLst>
                                  <p:childTnLst>
                                    <p:set>
                                      <p:cBhvr>
                                        <p:cTn id="23" dur="1" fill="hold">
                                          <p:stCondLst>
                                            <p:cond delay="0"/>
                                          </p:stCondLst>
                                        </p:cTn>
                                        <p:tgtEl>
                                          <p:spTgt spid="12290"/>
                                        </p:tgtEl>
                                        <p:attrNameLst>
                                          <p:attrName>style.visibility</p:attrName>
                                        </p:attrNameLst>
                                      </p:cBhvr>
                                      <p:to>
                                        <p:strVal val="visible"/>
                                      </p:to>
                                    </p:set>
                                    <p:animEffect transition="in" filter="dissolve">
                                      <p:cBhvr>
                                        <p:cTn id="24" dur="500"/>
                                        <p:tgtEl>
                                          <p:spTgt spid="12290"/>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dissolve">
                                      <p:cBhvr>
                                        <p:cTn id="29" dur="500"/>
                                        <p:tgtEl>
                                          <p:spTgt spid="11"/>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dissolve">
                                      <p:cBhvr>
                                        <p:cTn id="32" dur="500"/>
                                        <p:tgtEl>
                                          <p:spTgt spid="14"/>
                                        </p:tgtEl>
                                      </p:cBhvr>
                                    </p:animEffect>
                                  </p:childTnLst>
                                </p:cTn>
                              </p:par>
                              <p:par>
                                <p:cTn id="33" presetID="9" presetClass="entr" presetSubtype="0" fill="hold" nodeType="withEffect">
                                  <p:stCondLst>
                                    <p:cond delay="0"/>
                                  </p:stCondLst>
                                  <p:childTnLst>
                                    <p:set>
                                      <p:cBhvr>
                                        <p:cTn id="34" dur="1" fill="hold">
                                          <p:stCondLst>
                                            <p:cond delay="0"/>
                                          </p:stCondLst>
                                        </p:cTn>
                                        <p:tgtEl>
                                          <p:spTgt spid="12298"/>
                                        </p:tgtEl>
                                        <p:attrNameLst>
                                          <p:attrName>style.visibility</p:attrName>
                                        </p:attrNameLst>
                                      </p:cBhvr>
                                      <p:to>
                                        <p:strVal val="visible"/>
                                      </p:to>
                                    </p:set>
                                    <p:animEffect transition="in" filter="dissolve">
                                      <p:cBhvr>
                                        <p:cTn id="35" dur="500"/>
                                        <p:tgtEl>
                                          <p:spTgt spid="12298"/>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grpId="1" nodeType="clickEffect">
                                  <p:stCondLst>
                                    <p:cond delay="0"/>
                                  </p:stCondLst>
                                  <p:childTnLst>
                                    <p:set>
                                      <p:cBhvr>
                                        <p:cTn id="39" dur="1" fill="hold">
                                          <p:stCondLst>
                                            <p:cond delay="0"/>
                                          </p:stCondLst>
                                        </p:cTn>
                                        <p:tgtEl>
                                          <p:spTgt spid="6"/>
                                        </p:tgtEl>
                                        <p:attrNameLst>
                                          <p:attrName>style.visibility</p:attrName>
                                        </p:attrNameLst>
                                      </p:cBhvr>
                                      <p:to>
                                        <p:strVal val="hidden"/>
                                      </p:to>
                                    </p:set>
                                  </p:childTnLst>
                                </p:cTn>
                              </p:par>
                              <p:par>
                                <p:cTn id="40" presetID="1" presetClass="exit" presetSubtype="0" fill="hold" grpId="1" nodeType="withEffect">
                                  <p:stCondLst>
                                    <p:cond delay="0"/>
                                  </p:stCondLst>
                                  <p:childTnLst>
                                    <p:set>
                                      <p:cBhvr>
                                        <p:cTn id="41" dur="1" fill="hold">
                                          <p:stCondLst>
                                            <p:cond delay="0"/>
                                          </p:stCondLst>
                                        </p:cTn>
                                        <p:tgtEl>
                                          <p:spTgt spid="12"/>
                                        </p:tgtEl>
                                        <p:attrNameLst>
                                          <p:attrName>style.visibility</p:attrName>
                                        </p:attrNameLst>
                                      </p:cBhvr>
                                      <p:to>
                                        <p:strVal val="hidden"/>
                                      </p:to>
                                    </p:set>
                                  </p:childTnLst>
                                </p:cTn>
                              </p:par>
                              <p:par>
                                <p:cTn id="42" presetID="1" presetClass="exit" presetSubtype="0" fill="hold" nodeType="withEffect">
                                  <p:stCondLst>
                                    <p:cond delay="0"/>
                                  </p:stCondLst>
                                  <p:childTnLst>
                                    <p:set>
                                      <p:cBhvr>
                                        <p:cTn id="43" dur="1" fill="hold">
                                          <p:stCondLst>
                                            <p:cond delay="0"/>
                                          </p:stCondLst>
                                        </p:cTn>
                                        <p:tgtEl>
                                          <p:spTgt spid="12291"/>
                                        </p:tgtEl>
                                        <p:attrNameLst>
                                          <p:attrName>style.visibility</p:attrName>
                                        </p:attrNameLst>
                                      </p:cBhvr>
                                      <p:to>
                                        <p:strVal val="hidden"/>
                                      </p:to>
                                    </p:set>
                                  </p:childTnLst>
                                </p:cTn>
                              </p:par>
                              <p:par>
                                <p:cTn id="44" presetID="1" presetClass="exit" presetSubtype="0" fill="hold" grpId="1" nodeType="withEffect">
                                  <p:stCondLst>
                                    <p:cond delay="0"/>
                                  </p:stCondLst>
                                  <p:childTnLst>
                                    <p:set>
                                      <p:cBhvr>
                                        <p:cTn id="45" dur="1" fill="hold">
                                          <p:stCondLst>
                                            <p:cond delay="0"/>
                                          </p:stCondLst>
                                        </p:cTn>
                                        <p:tgtEl>
                                          <p:spTgt spid="10"/>
                                        </p:tgtEl>
                                        <p:attrNameLst>
                                          <p:attrName>style.visibility</p:attrName>
                                        </p:attrNameLst>
                                      </p:cBhvr>
                                      <p:to>
                                        <p:strVal val="hidden"/>
                                      </p:to>
                                    </p:set>
                                  </p:childTnLst>
                                </p:cTn>
                              </p:par>
                              <p:par>
                                <p:cTn id="46" presetID="1" presetClass="exit" presetSubtype="0" fill="hold" grpId="1" nodeType="withEffect">
                                  <p:stCondLst>
                                    <p:cond delay="0"/>
                                  </p:stCondLst>
                                  <p:childTnLst>
                                    <p:set>
                                      <p:cBhvr>
                                        <p:cTn id="47" dur="1" fill="hold">
                                          <p:stCondLst>
                                            <p:cond delay="0"/>
                                          </p:stCondLst>
                                        </p:cTn>
                                        <p:tgtEl>
                                          <p:spTgt spid="13"/>
                                        </p:tgtEl>
                                        <p:attrNameLst>
                                          <p:attrName>style.visibility</p:attrName>
                                        </p:attrNameLst>
                                      </p:cBhvr>
                                      <p:to>
                                        <p:strVal val="hidden"/>
                                      </p:to>
                                    </p:set>
                                  </p:childTnLst>
                                </p:cTn>
                              </p:par>
                              <p:par>
                                <p:cTn id="48" presetID="1" presetClass="exit" presetSubtype="0" fill="hold" nodeType="withEffect">
                                  <p:stCondLst>
                                    <p:cond delay="0"/>
                                  </p:stCondLst>
                                  <p:childTnLst>
                                    <p:set>
                                      <p:cBhvr>
                                        <p:cTn id="49" dur="1" fill="hold">
                                          <p:stCondLst>
                                            <p:cond delay="0"/>
                                          </p:stCondLst>
                                        </p:cTn>
                                        <p:tgtEl>
                                          <p:spTgt spid="12290"/>
                                        </p:tgtEl>
                                        <p:attrNameLst>
                                          <p:attrName>style.visibility</p:attrName>
                                        </p:attrNameLst>
                                      </p:cBhvr>
                                      <p:to>
                                        <p:strVal val="hidden"/>
                                      </p:to>
                                    </p:set>
                                  </p:childTnLst>
                                </p:cTn>
                              </p:par>
                              <p:par>
                                <p:cTn id="50" presetID="1" presetClass="exit" presetSubtype="0" fill="hold" grpId="1" nodeType="withEffect">
                                  <p:stCondLst>
                                    <p:cond delay="0"/>
                                  </p:stCondLst>
                                  <p:childTnLst>
                                    <p:set>
                                      <p:cBhvr>
                                        <p:cTn id="51" dur="1" fill="hold">
                                          <p:stCondLst>
                                            <p:cond delay="0"/>
                                          </p:stCondLst>
                                        </p:cTn>
                                        <p:tgtEl>
                                          <p:spTgt spid="11"/>
                                        </p:tgtEl>
                                        <p:attrNameLst>
                                          <p:attrName>style.visibility</p:attrName>
                                        </p:attrNameLst>
                                      </p:cBhvr>
                                      <p:to>
                                        <p:strVal val="hidden"/>
                                      </p:to>
                                    </p:set>
                                  </p:childTnLst>
                                </p:cTn>
                              </p:par>
                              <p:par>
                                <p:cTn id="52" presetID="1" presetClass="exit" presetSubtype="0" fill="hold" grpId="1" nodeType="withEffect">
                                  <p:stCondLst>
                                    <p:cond delay="0"/>
                                  </p:stCondLst>
                                  <p:childTnLst>
                                    <p:set>
                                      <p:cBhvr>
                                        <p:cTn id="53" dur="1" fill="hold">
                                          <p:stCondLst>
                                            <p:cond delay="0"/>
                                          </p:stCondLst>
                                        </p:cTn>
                                        <p:tgtEl>
                                          <p:spTgt spid="14"/>
                                        </p:tgtEl>
                                        <p:attrNameLst>
                                          <p:attrName>style.visibility</p:attrName>
                                        </p:attrNameLst>
                                      </p:cBhvr>
                                      <p:to>
                                        <p:strVal val="hidden"/>
                                      </p:to>
                                    </p:set>
                                  </p:childTnLst>
                                </p:cTn>
                              </p:par>
                              <p:par>
                                <p:cTn id="54" presetID="1" presetClass="exit" presetSubtype="0" fill="hold" nodeType="withEffect">
                                  <p:stCondLst>
                                    <p:cond delay="0"/>
                                  </p:stCondLst>
                                  <p:childTnLst>
                                    <p:set>
                                      <p:cBhvr>
                                        <p:cTn id="55" dur="1" fill="hold">
                                          <p:stCondLst>
                                            <p:cond delay="0"/>
                                          </p:stCondLst>
                                        </p:cTn>
                                        <p:tgtEl>
                                          <p:spTgt spid="12298"/>
                                        </p:tgtEl>
                                        <p:attrNameLst>
                                          <p:attrName>style.visibility</p:attrName>
                                        </p:attrNameLst>
                                      </p:cBhvr>
                                      <p:to>
                                        <p:strVal val="hidden"/>
                                      </p:to>
                                    </p:set>
                                  </p:childTnLst>
                                </p:cTn>
                              </p:par>
                              <p:par>
                                <p:cTn id="56" presetID="9" presetClass="entr" presetSubtype="0" fill="hold" grpId="0" nodeType="with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dissolve">
                                      <p:cBhvr>
                                        <p:cTn id="58" dur="500"/>
                                        <p:tgtEl>
                                          <p:spTgt spid="16"/>
                                        </p:tgtEl>
                                      </p:cBhvr>
                                    </p:animEffect>
                                  </p:childTnLst>
                                </p:cTn>
                              </p:par>
                              <p:par>
                                <p:cTn id="59" presetID="9" presetClass="entr" presetSubtype="0" fill="hold" grpId="0" nodeType="with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dissolve">
                                      <p:cBhvr>
                                        <p:cTn id="61" dur="500"/>
                                        <p:tgtEl>
                                          <p:spTgt spid="17"/>
                                        </p:tgtEl>
                                      </p:cBhvr>
                                    </p:animEffect>
                                  </p:childTnLst>
                                </p:cTn>
                              </p:par>
                              <p:par>
                                <p:cTn id="62" presetID="9" presetClass="entr" presetSubtype="0" fill="hold" nodeType="withEffect">
                                  <p:stCondLst>
                                    <p:cond delay="0"/>
                                  </p:stCondLst>
                                  <p:childTnLst>
                                    <p:set>
                                      <p:cBhvr>
                                        <p:cTn id="63" dur="1" fill="hold">
                                          <p:stCondLst>
                                            <p:cond delay="0"/>
                                          </p:stCondLst>
                                        </p:cTn>
                                        <p:tgtEl>
                                          <p:spTgt spid="3"/>
                                        </p:tgtEl>
                                        <p:attrNameLst>
                                          <p:attrName>style.visibility</p:attrName>
                                        </p:attrNameLst>
                                      </p:cBhvr>
                                      <p:to>
                                        <p:strVal val="visible"/>
                                      </p:to>
                                    </p:set>
                                    <p:animEffect transition="in" filter="dissolve">
                                      <p:cBhvr>
                                        <p:cTn id="64" dur="500"/>
                                        <p:tgtEl>
                                          <p:spTgt spid="3"/>
                                        </p:tgtEl>
                                      </p:cBhvr>
                                    </p:animEffect>
                                  </p:childTnLst>
                                </p:cTn>
                              </p:par>
                            </p:childTnLst>
                          </p:cTn>
                        </p:par>
                      </p:childTnLst>
                    </p:cTn>
                  </p:par>
                  <p:par>
                    <p:cTn id="65" fill="hold">
                      <p:stCondLst>
                        <p:cond delay="indefinite"/>
                      </p:stCondLst>
                      <p:childTnLst>
                        <p:par>
                          <p:cTn id="66" fill="hold">
                            <p:stCondLst>
                              <p:cond delay="0"/>
                            </p:stCondLst>
                            <p:childTnLst>
                              <p:par>
                                <p:cTn id="67" presetID="9" presetClass="entr" presetSubtype="0" fill="hold" grpId="0" nodeType="clickEffect">
                                  <p:stCondLst>
                                    <p:cond delay="0"/>
                                  </p:stCondLst>
                                  <p:childTnLst>
                                    <p:set>
                                      <p:cBhvr>
                                        <p:cTn id="68" dur="1" fill="hold">
                                          <p:stCondLst>
                                            <p:cond delay="0"/>
                                          </p:stCondLst>
                                        </p:cTn>
                                        <p:tgtEl>
                                          <p:spTgt spid="18"/>
                                        </p:tgtEl>
                                        <p:attrNameLst>
                                          <p:attrName>style.visibility</p:attrName>
                                        </p:attrNameLst>
                                      </p:cBhvr>
                                      <p:to>
                                        <p:strVal val="visible"/>
                                      </p:to>
                                    </p:set>
                                    <p:animEffect transition="in" filter="dissolve">
                                      <p:cBhvr>
                                        <p:cTn id="69" dur="500"/>
                                        <p:tgtEl>
                                          <p:spTgt spid="18"/>
                                        </p:tgtEl>
                                      </p:cBhvr>
                                    </p:animEffect>
                                  </p:childTnLst>
                                </p:cTn>
                              </p:par>
                              <p:par>
                                <p:cTn id="70" presetID="9" presetClass="entr" presetSubtype="0" fill="hold" grpId="0" nodeType="with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dissolve">
                                      <p:cBhvr>
                                        <p:cTn id="72" dur="500"/>
                                        <p:tgtEl>
                                          <p:spTgt spid="19"/>
                                        </p:tgtEl>
                                      </p:cBhvr>
                                    </p:animEffect>
                                  </p:childTnLst>
                                </p:cTn>
                              </p:par>
                              <p:par>
                                <p:cTn id="73" presetID="9" presetClass="entr" presetSubtype="0" fill="hold" nodeType="withEffect">
                                  <p:stCondLst>
                                    <p:cond delay="0"/>
                                  </p:stCondLst>
                                  <p:childTnLst>
                                    <p:set>
                                      <p:cBhvr>
                                        <p:cTn id="74" dur="1" fill="hold">
                                          <p:stCondLst>
                                            <p:cond delay="0"/>
                                          </p:stCondLst>
                                        </p:cTn>
                                        <p:tgtEl>
                                          <p:spTgt spid="4"/>
                                        </p:tgtEl>
                                        <p:attrNameLst>
                                          <p:attrName>style.visibility</p:attrName>
                                        </p:attrNameLst>
                                      </p:cBhvr>
                                      <p:to>
                                        <p:strVal val="visible"/>
                                      </p:to>
                                    </p:set>
                                    <p:animEffect transition="in" filter="dissolve">
                                      <p:cBhvr>
                                        <p:cTn id="7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10" grpId="0" animBg="1"/>
      <p:bldP spid="10" grpId="1" animBg="1"/>
      <p:bldP spid="12" grpId="0" animBg="1"/>
      <p:bldP spid="12" grpId="1" animBg="1"/>
      <p:bldP spid="13" grpId="0" animBg="1"/>
      <p:bldP spid="13" grpId="1" animBg="1"/>
      <p:bldP spid="11" grpId="0" animBg="1"/>
      <p:bldP spid="11" grpId="1" animBg="1"/>
      <p:bldP spid="14" grpId="0" animBg="1"/>
      <p:bldP spid="14" grpId="1" animBg="1"/>
      <p:bldP spid="16" grpId="0" animBg="1"/>
      <p:bldP spid="17" grpId="0" animBg="1"/>
      <p:bldP spid="18" grpId="0" animBg="1"/>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6">
            <a:extLst>
              <a:ext uri="{FF2B5EF4-FFF2-40B4-BE49-F238E27FC236}">
                <a16:creationId xmlns:a16="http://schemas.microsoft.com/office/drawing/2014/main" id="{BE7BD832-CB01-4532-A181-1CF94DC68B7D}"/>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478588" y="3167063"/>
            <a:ext cx="2052637" cy="1362075"/>
          </a:xfrm>
          <a:prstGeom prst="rect">
            <a:avLst/>
          </a:prstGeom>
          <a:noFill/>
          <a:ln w="28575">
            <a:solidFill>
              <a:srgbClr val="ED74A7"/>
            </a:solidFill>
            <a:miter lim="800000"/>
            <a:headEnd/>
            <a:tailEnd/>
          </a:ln>
          <a:extLst>
            <a:ext uri="{909E8E84-426E-40DD-AFC4-6F175D3DCCD1}">
              <a14:hiddenFill xmlns:a14="http://schemas.microsoft.com/office/drawing/2010/main">
                <a:solidFill>
                  <a:srgbClr val="FFFFFF"/>
                </a:solidFill>
              </a14:hiddenFill>
            </a:ext>
          </a:extLst>
        </p:spPr>
      </p:pic>
      <p:sp>
        <p:nvSpPr>
          <p:cNvPr id="15363" name="Title 20">
            <a:extLst>
              <a:ext uri="{FF2B5EF4-FFF2-40B4-BE49-F238E27FC236}">
                <a16:creationId xmlns:a16="http://schemas.microsoft.com/office/drawing/2014/main" id="{2E8019D9-61E1-48A4-8EC6-331595051B2C}"/>
              </a:ext>
            </a:extLst>
          </p:cNvPr>
          <p:cNvSpPr>
            <a:spLocks noGrp="1" noChangeArrowheads="1"/>
          </p:cNvSpPr>
          <p:nvPr>
            <p:ph type="title"/>
          </p:nvPr>
        </p:nvSpPr>
        <p:spPr>
          <a:xfrm>
            <a:off x="457200" y="479425"/>
            <a:ext cx="4916488" cy="993775"/>
          </a:xfrm>
        </p:spPr>
        <p:txBody>
          <a:bodyPr/>
          <a:lstStyle/>
          <a:p>
            <a:pPr algn="ctr" eaLnBrk="1" hangingPunct="1"/>
            <a:r>
              <a:rPr lang="en-GB" altLang="en-US" sz="3600" dirty="0">
                <a:solidFill>
                  <a:schemeClr val="accent2"/>
                </a:solidFill>
                <a:latin typeface="Twinkl" pitchFamily="2" charset="0"/>
              </a:rPr>
              <a:t>Famous Sports Stars</a:t>
            </a:r>
          </a:p>
        </p:txBody>
      </p:sp>
      <p:sp>
        <p:nvSpPr>
          <p:cNvPr id="15364" name="Rectangle 4">
            <a:extLst>
              <a:ext uri="{FF2B5EF4-FFF2-40B4-BE49-F238E27FC236}">
                <a16:creationId xmlns:a16="http://schemas.microsoft.com/office/drawing/2014/main" id="{454E5FA1-0699-4F29-840C-3D528E232F7A}"/>
              </a:ext>
            </a:extLst>
          </p:cNvPr>
          <p:cNvSpPr>
            <a:spLocks noChangeArrowheads="1"/>
          </p:cNvSpPr>
          <p:nvPr/>
        </p:nvSpPr>
        <p:spPr bwMode="auto">
          <a:xfrm>
            <a:off x="755650" y="1428750"/>
            <a:ext cx="4983163"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a:solidFill>
                  <a:schemeClr val="tx1"/>
                </a:solidFill>
              </a:rPr>
              <a:t>What do you know about these famous women?</a:t>
            </a:r>
          </a:p>
        </p:txBody>
      </p:sp>
      <p:sp>
        <p:nvSpPr>
          <p:cNvPr id="6" name="Rectangle 5">
            <a:extLst>
              <a:ext uri="{FF2B5EF4-FFF2-40B4-BE49-F238E27FC236}">
                <a16:creationId xmlns:a16="http://schemas.microsoft.com/office/drawing/2014/main" id="{448139AE-1A08-4E01-BCE9-B5FB62D6E19B}"/>
              </a:ext>
            </a:extLst>
          </p:cNvPr>
          <p:cNvSpPr>
            <a:spLocks noChangeArrowheads="1"/>
          </p:cNvSpPr>
          <p:nvPr/>
        </p:nvSpPr>
        <p:spPr bwMode="auto">
          <a:xfrm>
            <a:off x="750888" y="2144713"/>
            <a:ext cx="3951287" cy="495300"/>
          </a:xfrm>
          <a:prstGeom prst="rect">
            <a:avLst/>
          </a:prstGeom>
          <a:solidFill>
            <a:schemeClr val="accent2">
              <a:lumMod val="40000"/>
              <a:lumOff val="60000"/>
            </a:schemeClr>
          </a:solidFill>
          <a:ln>
            <a:noFill/>
          </a:ln>
        </p:spPr>
        <p:txBody>
          <a:bodyPr lIns="108000" tIns="108000" rIns="108000" bIns="108000" anchor="ct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eaLnBrk="1" hangingPunct="1">
              <a:lnSpc>
                <a:spcPct val="100000"/>
              </a:lnSpc>
              <a:spcBef>
                <a:spcPct val="0"/>
              </a:spcBef>
              <a:buFontTx/>
              <a:buNone/>
              <a:defRPr/>
            </a:pPr>
            <a:r>
              <a:rPr lang="en-GB" altLang="en-US" b="1">
                <a:solidFill>
                  <a:schemeClr val="tx1"/>
                </a:solidFill>
              </a:rPr>
              <a:t>Nicola Adams </a:t>
            </a:r>
            <a:r>
              <a:rPr lang="en-GB" altLang="en-US">
                <a:solidFill>
                  <a:schemeClr val="tx1"/>
                </a:solidFill>
              </a:rPr>
              <a:t>– boxer </a:t>
            </a:r>
          </a:p>
        </p:txBody>
      </p:sp>
      <p:sp>
        <p:nvSpPr>
          <p:cNvPr id="10" name="Rectangle 9">
            <a:extLst>
              <a:ext uri="{FF2B5EF4-FFF2-40B4-BE49-F238E27FC236}">
                <a16:creationId xmlns:a16="http://schemas.microsoft.com/office/drawing/2014/main" id="{0CC6EA07-DF1C-43BD-AD9D-84EBC019FCE7}"/>
              </a:ext>
            </a:extLst>
          </p:cNvPr>
          <p:cNvSpPr>
            <a:spLocks noChangeArrowheads="1"/>
          </p:cNvSpPr>
          <p:nvPr/>
        </p:nvSpPr>
        <p:spPr bwMode="auto">
          <a:xfrm>
            <a:off x="750888" y="2781010"/>
            <a:ext cx="3951287" cy="772107"/>
          </a:xfrm>
          <a:prstGeom prst="rect">
            <a:avLst/>
          </a:prstGeom>
          <a:solidFill>
            <a:schemeClr val="accent4">
              <a:lumMod val="40000"/>
              <a:lumOff val="60000"/>
            </a:schemeClr>
          </a:solidFill>
          <a:ln>
            <a:noFill/>
          </a:ln>
        </p:spPr>
        <p:txBody>
          <a:bodyPr lIns="108000" tIns="108000" rIns="108000" bIns="108000" anchor="ct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eaLnBrk="1" hangingPunct="1">
              <a:lnSpc>
                <a:spcPct val="100000"/>
              </a:lnSpc>
              <a:spcBef>
                <a:spcPct val="0"/>
              </a:spcBef>
              <a:buFontTx/>
              <a:buNone/>
              <a:defRPr/>
            </a:pPr>
            <a:r>
              <a:rPr lang="en-GB" altLang="en-US" b="1" dirty="0">
                <a:solidFill>
                  <a:schemeClr val="tx1"/>
                </a:solidFill>
              </a:rPr>
              <a:t>Dame Jessica Ennis-Hill - </a:t>
            </a:r>
            <a:r>
              <a:rPr lang="en-GB" altLang="en-US" dirty="0">
                <a:solidFill>
                  <a:schemeClr val="tx1"/>
                </a:solidFill>
              </a:rPr>
              <a:t>Olympic athlete</a:t>
            </a:r>
          </a:p>
        </p:txBody>
      </p:sp>
      <p:sp>
        <p:nvSpPr>
          <p:cNvPr id="11" name="Rectangle 10">
            <a:extLst>
              <a:ext uri="{FF2B5EF4-FFF2-40B4-BE49-F238E27FC236}">
                <a16:creationId xmlns:a16="http://schemas.microsoft.com/office/drawing/2014/main" id="{98D7F1C8-E0AD-48C9-9D9B-F4B71B9DD6A5}"/>
              </a:ext>
            </a:extLst>
          </p:cNvPr>
          <p:cNvSpPr>
            <a:spLocks noChangeArrowheads="1"/>
          </p:cNvSpPr>
          <p:nvPr/>
        </p:nvSpPr>
        <p:spPr bwMode="auto">
          <a:xfrm>
            <a:off x="750888" y="3729038"/>
            <a:ext cx="3951287" cy="495300"/>
          </a:xfrm>
          <a:prstGeom prst="rect">
            <a:avLst/>
          </a:prstGeom>
          <a:solidFill>
            <a:schemeClr val="accent2">
              <a:lumMod val="40000"/>
              <a:lumOff val="60000"/>
            </a:schemeClr>
          </a:solidFill>
          <a:ln>
            <a:noFill/>
          </a:ln>
        </p:spPr>
        <p:txBody>
          <a:bodyPr lIns="108000" tIns="108000" rIns="108000" bIns="108000" anchor="ct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eaLnBrk="1" hangingPunct="1">
              <a:lnSpc>
                <a:spcPct val="100000"/>
              </a:lnSpc>
              <a:spcBef>
                <a:spcPct val="0"/>
              </a:spcBef>
              <a:buFontTx/>
              <a:buNone/>
              <a:defRPr/>
            </a:pPr>
            <a:r>
              <a:rPr lang="en-GB" altLang="en-US" b="1">
                <a:solidFill>
                  <a:schemeClr val="tx1"/>
                </a:solidFill>
              </a:rPr>
              <a:t>Serena Williams </a:t>
            </a:r>
            <a:r>
              <a:rPr lang="en-GB" altLang="en-US">
                <a:solidFill>
                  <a:schemeClr val="tx1"/>
                </a:solidFill>
              </a:rPr>
              <a:t>– tennis player</a:t>
            </a:r>
          </a:p>
        </p:txBody>
      </p:sp>
      <p:sp>
        <p:nvSpPr>
          <p:cNvPr id="12" name="Rectangle 11">
            <a:extLst>
              <a:ext uri="{FF2B5EF4-FFF2-40B4-BE49-F238E27FC236}">
                <a16:creationId xmlns:a16="http://schemas.microsoft.com/office/drawing/2014/main" id="{4D0B8411-5ED5-493E-81A2-8F6C2A624EDC}"/>
              </a:ext>
            </a:extLst>
          </p:cNvPr>
          <p:cNvSpPr>
            <a:spLocks noChangeArrowheads="1"/>
          </p:cNvSpPr>
          <p:nvPr/>
        </p:nvSpPr>
        <p:spPr bwMode="auto">
          <a:xfrm>
            <a:off x="750888" y="4573588"/>
            <a:ext cx="3951287" cy="495300"/>
          </a:xfrm>
          <a:prstGeom prst="rect">
            <a:avLst/>
          </a:prstGeom>
          <a:solidFill>
            <a:schemeClr val="accent4">
              <a:lumMod val="40000"/>
              <a:lumOff val="60000"/>
            </a:schemeClr>
          </a:solidFill>
          <a:ln>
            <a:noFill/>
          </a:ln>
        </p:spPr>
        <p:txBody>
          <a:bodyPr lIns="108000" tIns="108000" rIns="108000" bIns="108000" anchor="ct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eaLnBrk="1" hangingPunct="1">
              <a:lnSpc>
                <a:spcPct val="100000"/>
              </a:lnSpc>
              <a:spcBef>
                <a:spcPct val="0"/>
              </a:spcBef>
              <a:buFontTx/>
              <a:buNone/>
              <a:defRPr/>
            </a:pPr>
            <a:r>
              <a:rPr lang="en-GB" altLang="en-US" b="1">
                <a:solidFill>
                  <a:schemeClr val="tx1"/>
                </a:solidFill>
              </a:rPr>
              <a:t>Hannah Cockroft </a:t>
            </a:r>
            <a:r>
              <a:rPr lang="en-GB" altLang="en-US">
                <a:solidFill>
                  <a:schemeClr val="tx1"/>
                </a:solidFill>
              </a:rPr>
              <a:t>– wheelchair racer</a:t>
            </a:r>
          </a:p>
        </p:txBody>
      </p:sp>
      <p:sp>
        <p:nvSpPr>
          <p:cNvPr id="14" name="Rectangle 13">
            <a:extLst>
              <a:ext uri="{FF2B5EF4-FFF2-40B4-BE49-F238E27FC236}">
                <a16:creationId xmlns:a16="http://schemas.microsoft.com/office/drawing/2014/main" id="{972B5591-030A-4DB4-ACB5-90AF0F274A57}"/>
              </a:ext>
            </a:extLst>
          </p:cNvPr>
          <p:cNvSpPr>
            <a:spLocks noChangeArrowheads="1"/>
          </p:cNvSpPr>
          <p:nvPr/>
        </p:nvSpPr>
        <p:spPr bwMode="auto">
          <a:xfrm>
            <a:off x="750888" y="5279735"/>
            <a:ext cx="3951287" cy="772107"/>
          </a:xfrm>
          <a:prstGeom prst="rect">
            <a:avLst/>
          </a:prstGeom>
          <a:solidFill>
            <a:schemeClr val="accent2">
              <a:lumMod val="40000"/>
              <a:lumOff val="60000"/>
            </a:schemeClr>
          </a:solidFill>
          <a:ln>
            <a:noFill/>
          </a:ln>
        </p:spPr>
        <p:txBody>
          <a:bodyPr lIns="108000" tIns="108000" rIns="108000" bIns="108000" anchor="ct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eaLnBrk="1" hangingPunct="1">
              <a:lnSpc>
                <a:spcPct val="100000"/>
              </a:lnSpc>
              <a:spcBef>
                <a:spcPct val="0"/>
              </a:spcBef>
              <a:buFontTx/>
              <a:buNone/>
              <a:defRPr/>
            </a:pPr>
            <a:r>
              <a:rPr lang="en-GB" altLang="en-US" b="1" dirty="0">
                <a:solidFill>
                  <a:schemeClr val="tx1"/>
                </a:solidFill>
              </a:rPr>
              <a:t>Dame Sarah Storey - </a:t>
            </a:r>
            <a:r>
              <a:rPr lang="en-GB" altLang="en-US" dirty="0">
                <a:solidFill>
                  <a:schemeClr val="tx1"/>
                </a:solidFill>
              </a:rPr>
              <a:t>Paralympic athlete</a:t>
            </a:r>
          </a:p>
        </p:txBody>
      </p:sp>
      <p:pic>
        <p:nvPicPr>
          <p:cNvPr id="15370" name="Picture 3">
            <a:extLst>
              <a:ext uri="{FF2B5EF4-FFF2-40B4-BE49-F238E27FC236}">
                <a16:creationId xmlns:a16="http://schemas.microsoft.com/office/drawing/2014/main" id="{5CA2C8A1-AD2B-4CF0-BE45-FD9D410E01EC}"/>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38700" y="4468813"/>
            <a:ext cx="1503363" cy="1685925"/>
          </a:xfrm>
          <a:prstGeom prst="rect">
            <a:avLst/>
          </a:prstGeom>
          <a:noFill/>
          <a:ln w="28575">
            <a:solidFill>
              <a:srgbClr val="ED74A7"/>
            </a:solidFill>
            <a:miter lim="800000"/>
            <a:headEnd/>
            <a:tailEnd/>
          </a:ln>
          <a:extLst>
            <a:ext uri="{909E8E84-426E-40DD-AFC4-6F175D3DCCD1}">
              <a14:hiddenFill xmlns:a14="http://schemas.microsoft.com/office/drawing/2010/main">
                <a:solidFill>
                  <a:srgbClr val="FFFFFF"/>
                </a:solidFill>
              </a14:hiddenFill>
            </a:ext>
          </a:extLst>
        </p:spPr>
      </p:pic>
      <p:pic>
        <p:nvPicPr>
          <p:cNvPr id="15371" name="Picture 7">
            <a:extLst>
              <a:ext uri="{FF2B5EF4-FFF2-40B4-BE49-F238E27FC236}">
                <a16:creationId xmlns:a16="http://schemas.microsoft.com/office/drawing/2014/main" id="{AC93151B-3C4B-47C7-9951-97CF7CACBF11}"/>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46638" y="2144713"/>
            <a:ext cx="1487487" cy="2219325"/>
          </a:xfrm>
          <a:prstGeom prst="rect">
            <a:avLst/>
          </a:prstGeom>
          <a:noFill/>
          <a:ln w="28575">
            <a:solidFill>
              <a:srgbClr val="CDB5D7"/>
            </a:solidFill>
            <a:miter lim="800000"/>
            <a:headEnd/>
            <a:tailEnd/>
          </a:ln>
          <a:extLst>
            <a:ext uri="{909E8E84-426E-40DD-AFC4-6F175D3DCCD1}">
              <a14:hiddenFill xmlns:a14="http://schemas.microsoft.com/office/drawing/2010/main">
                <a:solidFill>
                  <a:srgbClr val="FFFFFF"/>
                </a:solidFill>
              </a14:hiddenFill>
            </a:ext>
          </a:extLst>
        </p:spPr>
      </p:pic>
      <p:pic>
        <p:nvPicPr>
          <p:cNvPr id="15372" name="Picture 18">
            <a:extLst>
              <a:ext uri="{FF2B5EF4-FFF2-40B4-BE49-F238E27FC236}">
                <a16:creationId xmlns:a16="http://schemas.microsoft.com/office/drawing/2014/main" id="{8BB1563E-7FCB-4564-85AC-C4267B05F50F}"/>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446838" y="4681538"/>
            <a:ext cx="2082800" cy="1473200"/>
          </a:xfrm>
          <a:prstGeom prst="rect">
            <a:avLst/>
          </a:prstGeom>
          <a:noFill/>
          <a:ln w="28575">
            <a:solidFill>
              <a:srgbClr val="CDB5D7"/>
            </a:solidFill>
            <a:miter lim="800000"/>
            <a:headEnd/>
            <a:tailEnd/>
          </a:ln>
          <a:extLst>
            <a:ext uri="{909E8E84-426E-40DD-AFC4-6F175D3DCCD1}">
              <a14:hiddenFill xmlns:a14="http://schemas.microsoft.com/office/drawing/2010/main">
                <a:solidFill>
                  <a:srgbClr val="FFFFFF"/>
                </a:solidFill>
              </a14:hiddenFill>
            </a:ext>
          </a:extLst>
        </p:spPr>
      </p:pic>
      <p:pic>
        <p:nvPicPr>
          <p:cNvPr id="15373" name="Picture 21">
            <a:extLst>
              <a:ext uri="{FF2B5EF4-FFF2-40B4-BE49-F238E27FC236}">
                <a16:creationId xmlns:a16="http://schemas.microsoft.com/office/drawing/2014/main" id="{4C61DC14-E3D3-48E5-B768-7EA8F2132AC6}"/>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478588" y="1595438"/>
            <a:ext cx="2054225" cy="1466850"/>
          </a:xfrm>
          <a:prstGeom prst="rect">
            <a:avLst/>
          </a:prstGeom>
          <a:noFill/>
          <a:ln w="28575">
            <a:solidFill>
              <a:srgbClr val="CDB5D7"/>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P spid="12"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9">
            <a:extLst>
              <a:ext uri="{FF2B5EF4-FFF2-40B4-BE49-F238E27FC236}">
                <a16:creationId xmlns:a16="http://schemas.microsoft.com/office/drawing/2014/main" id="{B1A9022B-4F67-BF48-BD56-1C52D9B457EA}"/>
              </a:ext>
            </a:extLst>
          </p:cNvPr>
          <p:cNvSpPr/>
          <p:nvPr/>
        </p:nvSpPr>
        <p:spPr>
          <a:xfrm>
            <a:off x="3496159" y="5105869"/>
            <a:ext cx="4985681" cy="1099837"/>
          </a:xfrm>
          <a:prstGeom prst="roundRect">
            <a:avLst>
              <a:gd name="adj" fmla="val 8979"/>
            </a:avLst>
          </a:prstGeom>
          <a:solidFill>
            <a:srgbClr val="8C348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endParaRPr lang="en-GB" dirty="0">
              <a:solidFill>
                <a:schemeClr val="tx1"/>
              </a:solidFill>
              <a:latin typeface="Twinkl" charset="0"/>
              <a:ea typeface="Twinkl" charset="0"/>
              <a:cs typeface="Twinkl" charset="0"/>
            </a:endParaRPr>
          </a:p>
          <a:p>
            <a:pPr algn="ctr"/>
            <a:endParaRPr lang="en-GB" dirty="0">
              <a:solidFill>
                <a:schemeClr val="tx1"/>
              </a:solidFill>
              <a:latin typeface="Twinkl" charset="0"/>
              <a:ea typeface="Twinkl" charset="0"/>
              <a:cs typeface="Twinkl" charset="0"/>
            </a:endParaRPr>
          </a:p>
          <a:p>
            <a:pPr algn="ctr"/>
            <a:endParaRPr lang="en-GB" dirty="0">
              <a:solidFill>
                <a:schemeClr val="tx1"/>
              </a:solidFill>
              <a:latin typeface="Twinkl" charset="0"/>
              <a:ea typeface="Twinkl" charset="0"/>
              <a:cs typeface="Twinkl" charset="0"/>
            </a:endParaRPr>
          </a:p>
        </p:txBody>
      </p:sp>
      <p:sp>
        <p:nvSpPr>
          <p:cNvPr id="13" name="Rectangle: Rounded Corners 6">
            <a:extLst>
              <a:ext uri="{FF2B5EF4-FFF2-40B4-BE49-F238E27FC236}">
                <a16:creationId xmlns:a16="http://schemas.microsoft.com/office/drawing/2014/main" id="{1493B71D-1A2B-6441-9069-25695AAAE141}"/>
              </a:ext>
            </a:extLst>
          </p:cNvPr>
          <p:cNvSpPr/>
          <p:nvPr/>
        </p:nvSpPr>
        <p:spPr>
          <a:xfrm>
            <a:off x="768461" y="5105869"/>
            <a:ext cx="4985681" cy="1099837"/>
          </a:xfrm>
          <a:prstGeom prst="roundRect">
            <a:avLst>
              <a:gd name="adj" fmla="val 8979"/>
            </a:avLst>
          </a:prstGeom>
          <a:solidFill>
            <a:srgbClr val="8C348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dirty="0"/>
              <a:t>International Women’s Day is a day to think about how we can make the world a fairer place for all people.</a:t>
            </a:r>
            <a:endParaRPr lang="en-GB" dirty="0">
              <a:solidFill>
                <a:schemeClr val="tx1"/>
              </a:solidFill>
              <a:latin typeface="Twinkl" charset="0"/>
              <a:ea typeface="Twinkl" charset="0"/>
              <a:cs typeface="Twinkl" charset="0"/>
            </a:endParaRPr>
          </a:p>
        </p:txBody>
      </p:sp>
      <p:sp>
        <p:nvSpPr>
          <p:cNvPr id="9" name="Rectangle: Rounded Corners 8">
            <a:extLst>
              <a:ext uri="{FF2B5EF4-FFF2-40B4-BE49-F238E27FC236}">
                <a16:creationId xmlns:a16="http://schemas.microsoft.com/office/drawing/2014/main" id="{04A70205-CBC2-49C5-840C-7FDE9EA27F67}"/>
              </a:ext>
            </a:extLst>
          </p:cNvPr>
          <p:cNvSpPr/>
          <p:nvPr/>
        </p:nvSpPr>
        <p:spPr>
          <a:xfrm>
            <a:off x="-522451" y="605440"/>
            <a:ext cx="10284823" cy="813006"/>
          </a:xfrm>
          <a:prstGeom prst="roundRect">
            <a:avLst/>
          </a:prstGeom>
          <a:solidFill>
            <a:srgbClr val="FFCE13"/>
          </a:solidFill>
          <a:ln w="57150">
            <a:solidFill>
              <a:srgbClr val="EAB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9"/>
          <p:cNvSpPr/>
          <p:nvPr/>
        </p:nvSpPr>
        <p:spPr>
          <a:xfrm>
            <a:off x="3496159" y="3850220"/>
            <a:ext cx="4985681" cy="1099837"/>
          </a:xfrm>
          <a:prstGeom prst="roundRect">
            <a:avLst>
              <a:gd name="adj" fmla="val 8979"/>
            </a:avLst>
          </a:prstGeom>
          <a:solidFill>
            <a:srgbClr val="CA46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endParaRPr lang="en-GB" dirty="0">
              <a:solidFill>
                <a:schemeClr val="tx1"/>
              </a:solidFill>
              <a:latin typeface="Twinkl" charset="0"/>
              <a:ea typeface="Twinkl" charset="0"/>
              <a:cs typeface="Twinkl" charset="0"/>
            </a:endParaRPr>
          </a:p>
          <a:p>
            <a:pPr algn="ctr"/>
            <a:endParaRPr lang="en-GB" dirty="0">
              <a:solidFill>
                <a:schemeClr val="tx1"/>
              </a:solidFill>
              <a:latin typeface="Twinkl" charset="0"/>
              <a:ea typeface="Twinkl" charset="0"/>
              <a:cs typeface="Twinkl" charset="0"/>
            </a:endParaRPr>
          </a:p>
          <a:p>
            <a:pPr algn="ctr"/>
            <a:endParaRPr lang="en-GB" dirty="0">
              <a:solidFill>
                <a:schemeClr val="tx1"/>
              </a:solidFill>
              <a:latin typeface="Twinkl" charset="0"/>
              <a:ea typeface="Twinkl" charset="0"/>
              <a:cs typeface="Twinkl" charset="0"/>
            </a:endParaRPr>
          </a:p>
        </p:txBody>
      </p:sp>
      <p:sp>
        <p:nvSpPr>
          <p:cNvPr id="3" name="Rectangle: Rounded Corners 2"/>
          <p:cNvSpPr/>
          <p:nvPr/>
        </p:nvSpPr>
        <p:spPr>
          <a:xfrm>
            <a:off x="755650" y="1615738"/>
            <a:ext cx="7703002" cy="547779"/>
          </a:xfrm>
          <a:prstGeom prst="roundRect">
            <a:avLst/>
          </a:prstGeom>
          <a:solidFill>
            <a:srgbClr val="00A7E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dirty="0">
                <a:solidFill>
                  <a:schemeClr val="tx1"/>
                </a:solidFill>
                <a:latin typeface="Twinkl" charset="0"/>
                <a:ea typeface="Twinkl" charset="0"/>
                <a:cs typeface="Twinkl" charset="0"/>
              </a:rPr>
              <a:t>Girls and women and boys and men are not always treated the same.</a:t>
            </a:r>
          </a:p>
        </p:txBody>
      </p:sp>
      <p:sp>
        <p:nvSpPr>
          <p:cNvPr id="21" name="Title 20"/>
          <p:cNvSpPr>
            <a:spLocks noGrp="1"/>
          </p:cNvSpPr>
          <p:nvPr>
            <p:ph type="title"/>
          </p:nvPr>
        </p:nvSpPr>
        <p:spPr>
          <a:xfrm>
            <a:off x="430038" y="514790"/>
            <a:ext cx="8220075" cy="994306"/>
          </a:xfrm>
        </p:spPr>
        <p:txBody>
          <a:bodyPr/>
          <a:lstStyle/>
          <a:p>
            <a:r>
              <a:rPr lang="en-GB" sz="3600" dirty="0">
                <a:latin typeface="Twinkl" charset="0"/>
                <a:ea typeface="Twinkl" charset="0"/>
                <a:cs typeface="Twinkl" charset="0"/>
              </a:rPr>
              <a:t>Introduction</a:t>
            </a:r>
            <a:endParaRPr lang="en-GB" sz="3600" dirty="0">
              <a:latin typeface="+mn-lt"/>
            </a:endParaRPr>
          </a:p>
        </p:txBody>
      </p:sp>
      <p:sp>
        <p:nvSpPr>
          <p:cNvPr id="6" name="Rectangle: Rounded Corners 5"/>
          <p:cNvSpPr/>
          <p:nvPr/>
        </p:nvSpPr>
        <p:spPr>
          <a:xfrm>
            <a:off x="738074" y="2270159"/>
            <a:ext cx="7667851" cy="1467180"/>
          </a:xfrm>
          <a:prstGeom prst="roundRect">
            <a:avLst/>
          </a:prstGeom>
          <a:solidFill>
            <a:srgbClr val="2AB7B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dirty="0">
                <a:solidFill>
                  <a:schemeClr val="tx1"/>
                </a:solidFill>
              </a:rPr>
              <a:t>In the past, women in many countries (including the UK) were treated differently from men. They did not have the same opportunities and weren’t allowed to do the same things as men. Sometimes, they were seen as less important.</a:t>
            </a:r>
            <a:endParaRPr lang="en-GB" dirty="0">
              <a:solidFill>
                <a:schemeClr val="tx1"/>
              </a:solidFill>
              <a:latin typeface="Twinkl" charset="0"/>
              <a:ea typeface="Twinkl" charset="0"/>
              <a:cs typeface="Twinkl" charset="0"/>
            </a:endParaRPr>
          </a:p>
        </p:txBody>
      </p:sp>
      <p:sp>
        <p:nvSpPr>
          <p:cNvPr id="7" name="Rectangle: Rounded Corners 6"/>
          <p:cNvSpPr/>
          <p:nvPr/>
        </p:nvSpPr>
        <p:spPr>
          <a:xfrm>
            <a:off x="768461" y="3850220"/>
            <a:ext cx="4985681" cy="1099837"/>
          </a:xfrm>
          <a:prstGeom prst="roundRect">
            <a:avLst>
              <a:gd name="adj" fmla="val 8979"/>
            </a:avLst>
          </a:prstGeom>
          <a:solidFill>
            <a:srgbClr val="CA46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dirty="0"/>
              <a:t>Although the lives of many women have got better, this can unfortunately still happen today in some places.</a:t>
            </a:r>
            <a:endParaRPr lang="en-GB" dirty="0">
              <a:solidFill>
                <a:schemeClr val="tx1"/>
              </a:solidFill>
              <a:latin typeface="Twinkl" charset="0"/>
              <a:ea typeface="Twinkl" charset="0"/>
              <a:cs typeface="Twinkl" charset="0"/>
            </a:endParaRP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72661" y="3593902"/>
            <a:ext cx="2502088" cy="2498923"/>
          </a:xfrm>
          <a:prstGeom prst="rect">
            <a:avLst/>
          </a:prstGeom>
        </p:spPr>
      </p:pic>
    </p:spTree>
    <p:extLst>
      <p:ext uri="{BB962C8B-B14F-4D97-AF65-F5344CB8AC3E}">
        <p14:creationId xmlns:p14="http://schemas.microsoft.com/office/powerpoint/2010/main" val="1231379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0" grpId="0" animBg="1"/>
      <p:bldP spid="3" grpId="0" animBg="1"/>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45D3B326-7F8B-488D-8621-029AD4EC4B38}"/>
              </a:ext>
            </a:extLst>
          </p:cNvPr>
          <p:cNvSpPr/>
          <p:nvPr/>
        </p:nvSpPr>
        <p:spPr>
          <a:xfrm>
            <a:off x="-522451" y="605440"/>
            <a:ext cx="10284823" cy="813006"/>
          </a:xfrm>
          <a:prstGeom prst="roundRect">
            <a:avLst/>
          </a:prstGeom>
          <a:solidFill>
            <a:srgbClr val="FFCE13"/>
          </a:solidFill>
          <a:ln w="57150">
            <a:solidFill>
              <a:srgbClr val="EAB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Rounded Corners 2"/>
          <p:cNvSpPr/>
          <p:nvPr/>
        </p:nvSpPr>
        <p:spPr>
          <a:xfrm>
            <a:off x="666358" y="1443021"/>
            <a:ext cx="7801753" cy="54777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dirty="0">
                <a:solidFill>
                  <a:schemeClr val="tx1"/>
                </a:solidFill>
                <a:latin typeface="Twinkl" charset="0"/>
                <a:ea typeface="Twinkl" charset="0"/>
                <a:cs typeface="Twinkl" charset="0"/>
              </a:rPr>
              <a:t>In the past, women were not always allowed to:</a:t>
            </a:r>
          </a:p>
        </p:txBody>
      </p:sp>
      <p:sp>
        <p:nvSpPr>
          <p:cNvPr id="21" name="Title 20"/>
          <p:cNvSpPr>
            <a:spLocks noGrp="1"/>
          </p:cNvSpPr>
          <p:nvPr>
            <p:ph type="title"/>
          </p:nvPr>
        </p:nvSpPr>
        <p:spPr>
          <a:xfrm>
            <a:off x="457198" y="513575"/>
            <a:ext cx="8220075" cy="994306"/>
          </a:xfrm>
        </p:spPr>
        <p:txBody>
          <a:bodyPr/>
          <a:lstStyle/>
          <a:p>
            <a:r>
              <a:rPr lang="en-GB" sz="3600" dirty="0">
                <a:latin typeface="+mn-lt"/>
              </a:rPr>
              <a:t>In the Past</a:t>
            </a:r>
          </a:p>
        </p:txBody>
      </p:sp>
      <p:sp>
        <p:nvSpPr>
          <p:cNvPr id="6" name="Rectangle: Rounded Corners 5"/>
          <p:cNvSpPr/>
          <p:nvPr/>
        </p:nvSpPr>
        <p:spPr>
          <a:xfrm>
            <a:off x="577970" y="4202547"/>
            <a:ext cx="6702336" cy="547779"/>
          </a:xfrm>
          <a:prstGeom prst="roundRect">
            <a:avLst/>
          </a:prstGeom>
          <a:solidFill>
            <a:srgbClr val="8D358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dirty="0">
                <a:solidFill>
                  <a:sysClr val="windowText" lastClr="000000"/>
                </a:solidFill>
                <a:latin typeface="Twinkl" charset="0"/>
                <a:ea typeface="Twinkl" charset="0"/>
                <a:cs typeface="Twinkl" charset="0"/>
              </a:rPr>
              <a:t>                    go to school or university;</a:t>
            </a:r>
          </a:p>
        </p:txBody>
      </p:sp>
      <p:sp>
        <p:nvSpPr>
          <p:cNvPr id="7" name="Rectangle: Rounded Corners 6"/>
          <p:cNvSpPr/>
          <p:nvPr/>
        </p:nvSpPr>
        <p:spPr>
          <a:xfrm>
            <a:off x="1932316" y="2275787"/>
            <a:ext cx="5347990" cy="547779"/>
          </a:xfrm>
          <a:prstGeom prst="roundRect">
            <a:avLst/>
          </a:prstGeom>
          <a:solidFill>
            <a:srgbClr val="00A7E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dirty="0">
                <a:solidFill>
                  <a:sysClr val="windowText" lastClr="000000"/>
                </a:solidFill>
                <a:latin typeface="Twinkl" charset="0"/>
                <a:ea typeface="Twinkl" charset="0"/>
                <a:cs typeface="Twinkl" charset="0"/>
              </a:rPr>
              <a:t>choose to get married or not;</a:t>
            </a:r>
          </a:p>
        </p:txBody>
      </p:sp>
      <p:sp>
        <p:nvSpPr>
          <p:cNvPr id="8" name="Rectangle: Rounded Corners 7"/>
          <p:cNvSpPr/>
          <p:nvPr/>
        </p:nvSpPr>
        <p:spPr>
          <a:xfrm>
            <a:off x="1932316" y="2919413"/>
            <a:ext cx="5347990" cy="547779"/>
          </a:xfrm>
          <a:prstGeom prst="roundRect">
            <a:avLst/>
          </a:prstGeom>
          <a:solidFill>
            <a:srgbClr val="2DB6B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dirty="0">
                <a:solidFill>
                  <a:sysClr val="windowText" lastClr="000000"/>
                </a:solidFill>
              </a:rPr>
              <a:t>have a job or be paid fairly for it;</a:t>
            </a:r>
          </a:p>
        </p:txBody>
      </p:sp>
      <p:sp>
        <p:nvSpPr>
          <p:cNvPr id="9" name="Rectangle: Rounded Corners 8"/>
          <p:cNvSpPr/>
          <p:nvPr/>
        </p:nvSpPr>
        <p:spPr>
          <a:xfrm>
            <a:off x="1932315" y="3563039"/>
            <a:ext cx="6535795" cy="547779"/>
          </a:xfrm>
          <a:prstGeom prst="roundRect">
            <a:avLst/>
          </a:prstGeom>
          <a:solidFill>
            <a:srgbClr val="CA46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solidFill>
                  <a:sysClr val="windowText" lastClr="000000"/>
                </a:solidFill>
              </a:rPr>
              <a:t>                        vote in elections;</a:t>
            </a:r>
          </a:p>
        </p:txBody>
      </p:sp>
      <p:sp>
        <p:nvSpPr>
          <p:cNvPr id="10" name="Rectangle: Rounded Corners 9"/>
          <p:cNvSpPr/>
          <p:nvPr/>
        </p:nvSpPr>
        <p:spPr>
          <a:xfrm>
            <a:off x="1932316" y="4858598"/>
            <a:ext cx="5347990" cy="547779"/>
          </a:xfrm>
          <a:prstGeom prst="roundRect">
            <a:avLst/>
          </a:prstGeom>
          <a:solidFill>
            <a:srgbClr val="2DB6B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dirty="0">
                <a:solidFill>
                  <a:sysClr val="windowText" lastClr="000000"/>
                </a:solidFill>
              </a:rPr>
              <a:t>choose to not have children;</a:t>
            </a:r>
          </a:p>
        </p:txBody>
      </p:sp>
      <p:sp>
        <p:nvSpPr>
          <p:cNvPr id="11" name="Rectangle: Rounded Corners 10"/>
          <p:cNvSpPr/>
          <p:nvPr/>
        </p:nvSpPr>
        <p:spPr>
          <a:xfrm>
            <a:off x="1932316" y="5478034"/>
            <a:ext cx="5347990" cy="854246"/>
          </a:xfrm>
          <a:prstGeom prst="roundRect">
            <a:avLst/>
          </a:prstGeom>
          <a:solidFill>
            <a:srgbClr val="CA46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dirty="0">
                <a:solidFill>
                  <a:sysClr val="windowText" lastClr="000000"/>
                </a:solidFill>
                <a:latin typeface="Twinkl" charset="0"/>
                <a:ea typeface="Twinkl" charset="0"/>
                <a:cs typeface="Twinkl" charset="0"/>
              </a:rPr>
              <a:t>make important decisions about their               lives or their families.</a:t>
            </a:r>
          </a:p>
        </p:txBody>
      </p:sp>
      <p:grpSp>
        <p:nvGrpSpPr>
          <p:cNvPr id="5" name="Group 4">
            <a:extLst>
              <a:ext uri="{FF2B5EF4-FFF2-40B4-BE49-F238E27FC236}">
                <a16:creationId xmlns:a16="http://schemas.microsoft.com/office/drawing/2014/main" id="{3DAA7DDF-20B8-4485-BA19-13533A3C8FAC}"/>
              </a:ext>
            </a:extLst>
          </p:cNvPr>
          <p:cNvGrpSpPr/>
          <p:nvPr/>
        </p:nvGrpSpPr>
        <p:grpSpPr>
          <a:xfrm>
            <a:off x="666358" y="2249314"/>
            <a:ext cx="979773" cy="2943135"/>
            <a:chOff x="666358" y="2249314"/>
            <a:chExt cx="979773" cy="2943135"/>
          </a:xfrm>
        </p:grpSpPr>
        <p:sp>
          <p:nvSpPr>
            <p:cNvPr id="2" name="Oval 1">
              <a:extLst>
                <a:ext uri="{FF2B5EF4-FFF2-40B4-BE49-F238E27FC236}">
                  <a16:creationId xmlns:a16="http://schemas.microsoft.com/office/drawing/2014/main" id="{7AD7BB1A-E553-4C1E-94C6-157D3B47C044}"/>
                </a:ext>
              </a:extLst>
            </p:cNvPr>
            <p:cNvSpPr/>
            <p:nvPr/>
          </p:nvSpPr>
          <p:spPr>
            <a:xfrm>
              <a:off x="757646" y="4948609"/>
              <a:ext cx="853440" cy="243840"/>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66358" y="2249314"/>
              <a:ext cx="979773" cy="2837273"/>
            </a:xfrm>
            <a:prstGeom prst="rect">
              <a:avLst/>
            </a:prstGeom>
          </p:spPr>
        </p:pic>
      </p:grpSp>
      <p:grpSp>
        <p:nvGrpSpPr>
          <p:cNvPr id="12" name="Group 11">
            <a:extLst>
              <a:ext uri="{FF2B5EF4-FFF2-40B4-BE49-F238E27FC236}">
                <a16:creationId xmlns:a16="http://schemas.microsoft.com/office/drawing/2014/main" id="{984F0BE5-C79B-4B4E-81E1-38699938016D}"/>
              </a:ext>
            </a:extLst>
          </p:cNvPr>
          <p:cNvGrpSpPr/>
          <p:nvPr/>
        </p:nvGrpSpPr>
        <p:grpSpPr>
          <a:xfrm>
            <a:off x="6784963" y="2349640"/>
            <a:ext cx="1892309" cy="3714410"/>
            <a:chOff x="6784963" y="2349640"/>
            <a:chExt cx="1892309" cy="3714410"/>
          </a:xfrm>
        </p:grpSpPr>
        <p:sp>
          <p:nvSpPr>
            <p:cNvPr id="14" name="Oval 13">
              <a:extLst>
                <a:ext uri="{FF2B5EF4-FFF2-40B4-BE49-F238E27FC236}">
                  <a16:creationId xmlns:a16="http://schemas.microsoft.com/office/drawing/2014/main" id="{DDC02812-F787-43A2-9BE7-31D70E1847E7}"/>
                </a:ext>
              </a:extLst>
            </p:cNvPr>
            <p:cNvSpPr/>
            <p:nvPr/>
          </p:nvSpPr>
          <p:spPr>
            <a:xfrm>
              <a:off x="6784963" y="5626765"/>
              <a:ext cx="1892309" cy="437285"/>
            </a:xfrm>
            <a:prstGeom prst="ellipse">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911478" y="2349640"/>
              <a:ext cx="1639277" cy="3621292"/>
            </a:xfrm>
            <a:prstGeom prst="rect">
              <a:avLst/>
            </a:prstGeom>
          </p:spPr>
        </p:pic>
      </p:grpSp>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childTnLst>
                                </p:cTn>
                              </p:par>
                              <p:par>
                                <p:cTn id="16" presetID="10" presetClass="entr" presetSubtype="0" fill="hold" nodeType="withEffect">
                                  <p:stCondLst>
                                    <p:cond delay="50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childTnLst>
                                </p:cTn>
                              </p:par>
                            </p:childTnLst>
                          </p:cTn>
                        </p:par>
                        <p:par>
                          <p:cTn id="19" fill="hold">
                            <p:stCondLst>
                              <p:cond delay="3500"/>
                            </p:stCondLst>
                            <p:childTnLst>
                              <p:par>
                                <p:cTn id="20" presetID="10" presetClass="entr" presetSubtype="0"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childTnLst>
                                </p:cTn>
                              </p:par>
                              <p:par>
                                <p:cTn id="23" presetID="10" presetClass="entr" presetSubtype="0" fill="hold" nodeType="withEffect">
                                  <p:stCondLst>
                                    <p:cond delay="50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childTnLst>
                                </p:cTn>
                              </p:par>
                            </p:childTnLst>
                          </p:cTn>
                        </p:par>
                        <p:par>
                          <p:cTn id="26" fill="hold">
                            <p:stCondLst>
                              <p:cond delay="5000"/>
                            </p:stCondLst>
                            <p:childTnLst>
                              <p:par>
                                <p:cTn id="27" presetID="10" presetClass="entr" presetSubtype="0"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childTnLst>
                                </p:cTn>
                              </p:par>
                            </p:childTnLst>
                          </p:cTn>
                        </p:par>
                        <p:par>
                          <p:cTn id="30" fill="hold">
                            <p:stCondLst>
                              <p:cond delay="6000"/>
                            </p:stCondLst>
                            <p:childTnLst>
                              <p:par>
                                <p:cTn id="31" presetID="10" presetClass="entr" presetSubtype="0" fill="hold" grpId="0" nodeType="after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pptx" id="{180D27B9-5640-447B-B5C0-DD73573B2821}" vid="{310EF2B5-F8B8-4941-8818-76ED4D5D30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218</TotalTime>
  <Words>845</Words>
  <Application>Microsoft Office PowerPoint</Application>
  <PresentationFormat>On-screen Show (4:3)</PresentationFormat>
  <Paragraphs>79</Paragraphs>
  <Slides>15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Twinkl</vt:lpstr>
      <vt:lpstr>Calibri</vt:lpstr>
      <vt:lpstr>Arial</vt:lpstr>
      <vt:lpstr>Office Theme</vt:lpstr>
      <vt:lpstr>PowerPoint Presentation</vt:lpstr>
      <vt:lpstr>PowerPoint Presentation</vt:lpstr>
      <vt:lpstr>Achievement</vt:lpstr>
      <vt:lpstr>Achievement</vt:lpstr>
      <vt:lpstr>PowerPoint Presentation</vt:lpstr>
      <vt:lpstr>PowerPoint Presentation</vt:lpstr>
      <vt:lpstr>Famous Sports Stars</vt:lpstr>
      <vt:lpstr>Introduction</vt:lpstr>
      <vt:lpstr>In the Past</vt:lpstr>
      <vt:lpstr>In the Past</vt:lpstr>
      <vt:lpstr>What Has Changed?</vt:lpstr>
      <vt:lpstr>What Has Changed?</vt:lpstr>
      <vt:lpstr>International Women’s Day</vt:lpstr>
      <vt:lpstr>What Can We Do Now?</vt:lpstr>
      <vt:lpstr>Finally…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Guidance</dc:title>
  <dc:creator>Sabine Drabble</dc:creator>
  <cp:lastModifiedBy>M Smith</cp:lastModifiedBy>
  <cp:revision>33</cp:revision>
  <dcterms:created xsi:type="dcterms:W3CDTF">2019-02-20T13:39:43Z</dcterms:created>
  <dcterms:modified xsi:type="dcterms:W3CDTF">2022-03-02T11:12:22Z</dcterms:modified>
</cp:coreProperties>
</file>