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63" r:id="rId3"/>
    <p:sldId id="264" r:id="rId4"/>
    <p:sldId id="281" r:id="rId5"/>
    <p:sldId id="272" r:id="rId6"/>
    <p:sldId id="282" r:id="rId7"/>
    <p:sldId id="283" r:id="rId8"/>
    <p:sldId id="284" r:id="rId9"/>
    <p:sldId id="285" r:id="rId10"/>
    <p:sldId id="286" r:id="rId11"/>
    <p:sldId id="278" r:id="rId12"/>
    <p:sldId id="287" r:id="rId13"/>
    <p:sldId id="279" r:id="rId14"/>
    <p:sldId id="280" r:id="rId15"/>
    <p:sldId id="267"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anose="02000000000000000000" pitchFamily="2" charset="0"/>
      <p:regular r:id="rId23"/>
      <p:bold r:id="rId24"/>
    </p:embeddedFont>
    <p:embeddedFont>
      <p:font typeface="Twinkl SemiBold" panose="02000000000000000000" pitchFamily="2"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4" pos="567"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2183"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6D77"/>
    <a:srgbClr val="EC6D76"/>
    <a:srgbClr val="FCFCFC"/>
    <a:srgbClr val="F29BA0"/>
    <a:srgbClr val="E9506C"/>
    <a:srgbClr val="009285"/>
    <a:srgbClr val="2CB7BC"/>
    <a:srgbClr val="F8CBCB"/>
    <a:srgbClr val="F19BA1"/>
    <a:srgbClr val="ED74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showGuides="1">
      <p:cViewPr varScale="1">
        <p:scale>
          <a:sx n="87" d="100"/>
          <a:sy n="87" d="100"/>
        </p:scale>
        <p:origin x="1358" y="67"/>
      </p:cViewPr>
      <p:guideLst>
        <p:guide pos="2880"/>
        <p:guide pos="567"/>
        <p:guide orient="horz" pos="3952"/>
        <p:guide pos="5420"/>
        <p:guide orient="horz" pos="346"/>
        <p:guide pos="476"/>
        <p:guide orient="horz" pos="482"/>
        <p:guide orient="horz" pos="2183"/>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21/09/2021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21/09/2021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32888" y="550412"/>
            <a:ext cx="8220075" cy="994306"/>
          </a:xfrm>
        </p:spPr>
        <p:txBody>
          <a:bodyPr/>
          <a:lstStyle/>
          <a:p>
            <a:r>
              <a:rPr lang="en-GB" sz="3600" dirty="0">
                <a:latin typeface="Twinkl" pitchFamily="50" charset="0"/>
              </a:rPr>
              <a:t>Fascinating Religious Facts!</a:t>
            </a:r>
            <a:endParaRPr lang="en-GB" sz="3600" dirty="0"/>
          </a:p>
        </p:txBody>
      </p:sp>
      <p:sp>
        <p:nvSpPr>
          <p:cNvPr id="9" name="Rectangle 8"/>
          <p:cNvSpPr/>
          <p:nvPr/>
        </p:nvSpPr>
        <p:spPr>
          <a:xfrm>
            <a:off x="755651" y="1504715"/>
            <a:ext cx="7632699" cy="328615"/>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2000" b="1" dirty="0">
                <a:solidFill>
                  <a:schemeClr val="bg1"/>
                </a:solidFill>
              </a:rPr>
              <a:t>Christianity</a:t>
            </a:r>
          </a:p>
        </p:txBody>
      </p:sp>
      <p:sp>
        <p:nvSpPr>
          <p:cNvPr id="25" name="Rectangle 24"/>
          <p:cNvSpPr/>
          <p:nvPr/>
        </p:nvSpPr>
        <p:spPr>
          <a:xfrm>
            <a:off x="4638237" y="4589034"/>
            <a:ext cx="3750113" cy="1606026"/>
          </a:xfrm>
          <a:prstGeom prst="rect">
            <a:avLst/>
          </a:prstGeom>
          <a:solidFill>
            <a:srgbClr val="EC6D7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solidFill>
                  <a:schemeClr val="bg1"/>
                </a:solidFill>
                <a:latin typeface="Twinkl" pitchFamily="50" charset="0"/>
              </a:rPr>
              <a:t>Christians believe that God is Father, Son and Holy Spirit quite separately but all at the same time. This is called the Trinity. </a:t>
            </a:r>
          </a:p>
        </p:txBody>
      </p:sp>
      <p:sp>
        <p:nvSpPr>
          <p:cNvPr id="26" name="Rectangle 25"/>
          <p:cNvSpPr/>
          <p:nvPr/>
        </p:nvSpPr>
        <p:spPr>
          <a:xfrm>
            <a:off x="755651" y="4589034"/>
            <a:ext cx="3763009" cy="1606026"/>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latin typeface="Twinkl" pitchFamily="50" charset="0"/>
              </a:rPr>
              <a:t>Christians believe: </a:t>
            </a:r>
            <a:r>
              <a:rPr lang="en-GB" dirty="0">
                <a:latin typeface="Twinkl" pitchFamily="50" charset="0"/>
              </a:rPr>
              <a:t>that God gave the people the Ten Commandments to live by; that Jesus is the Son of God; in the Trinity.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2545" y="1934760"/>
            <a:ext cx="2741496" cy="25152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232" y="2002458"/>
            <a:ext cx="1851605" cy="2681103"/>
          </a:xfrm>
          <a:prstGeom prst="rect">
            <a:avLst/>
          </a:prstGeom>
        </p:spPr>
      </p:pic>
    </p:spTree>
    <p:extLst>
      <p:ext uri="{BB962C8B-B14F-4D97-AF65-F5344CB8AC3E}">
        <p14:creationId xmlns:p14="http://schemas.microsoft.com/office/powerpoint/2010/main" val="381980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32888" y="550412"/>
            <a:ext cx="8220075" cy="994306"/>
          </a:xfrm>
        </p:spPr>
        <p:txBody>
          <a:bodyPr/>
          <a:lstStyle/>
          <a:p>
            <a:r>
              <a:rPr lang="en-GB" sz="3600" dirty="0">
                <a:latin typeface="Twinkl" pitchFamily="50" charset="0"/>
              </a:rPr>
              <a:t>Discrimination</a:t>
            </a:r>
            <a:endParaRPr lang="en-GB" sz="3600" dirty="0"/>
          </a:p>
        </p:txBody>
      </p:sp>
      <p:sp>
        <p:nvSpPr>
          <p:cNvPr id="5" name="Rectangle 4"/>
          <p:cNvSpPr/>
          <p:nvPr/>
        </p:nvSpPr>
        <p:spPr>
          <a:xfrm>
            <a:off x="755650" y="1495494"/>
            <a:ext cx="7632700" cy="699404"/>
          </a:xfrm>
          <a:prstGeom prst="rect">
            <a:avLst/>
          </a:prstGeom>
        </p:spPr>
        <p:txBody>
          <a:bodyPr wrap="square" lIns="0" tIns="72000" rIns="0" bIns="72000">
            <a:spAutoFit/>
          </a:bodyPr>
          <a:lstStyle/>
          <a:p>
            <a:r>
              <a:rPr lang="en-GB" dirty="0">
                <a:latin typeface="Twinkl" pitchFamily="50" charset="0"/>
              </a:rPr>
              <a:t>When a person or group of people treats someone differently because of their beliefs, age or gender, this is called </a:t>
            </a:r>
            <a:r>
              <a:rPr lang="en-GB" b="1" dirty="0">
                <a:latin typeface="Twinkl" pitchFamily="50" charset="0"/>
              </a:rPr>
              <a:t>discrimination</a:t>
            </a:r>
            <a:r>
              <a:rPr lang="en-GB" dirty="0">
                <a:latin typeface="Twinkl" pitchFamily="50" charset="0"/>
              </a:rPr>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3703" y="2489800"/>
            <a:ext cx="5456594" cy="2864852"/>
          </a:xfrm>
          <a:prstGeom prst="rect">
            <a:avLst/>
          </a:prstGeom>
        </p:spPr>
      </p:pic>
      <p:sp>
        <p:nvSpPr>
          <p:cNvPr id="7" name="Rectangle 6"/>
          <p:cNvSpPr/>
          <p:nvPr/>
        </p:nvSpPr>
        <p:spPr>
          <a:xfrm>
            <a:off x="755651" y="5288397"/>
            <a:ext cx="7632699" cy="809307"/>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Inter Faith Week aims to reduce discrimination by celebrating diversity and teaching people to respect other people’s beliefs.</a:t>
            </a:r>
          </a:p>
        </p:txBody>
      </p:sp>
    </p:spTree>
    <p:extLst>
      <p:ext uri="{BB962C8B-B14F-4D97-AF65-F5344CB8AC3E}">
        <p14:creationId xmlns:p14="http://schemas.microsoft.com/office/powerpoint/2010/main" val="216898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32888" y="703439"/>
            <a:ext cx="8220075" cy="994306"/>
          </a:xfrm>
        </p:spPr>
        <p:txBody>
          <a:bodyPr/>
          <a:lstStyle/>
          <a:p>
            <a:r>
              <a:rPr lang="en-GB" sz="3600">
                <a:latin typeface="Twinkl" pitchFamily="50" charset="0"/>
              </a:rPr>
              <a:t>How Might People Discriminate against Others within School?</a:t>
            </a:r>
            <a:endParaRPr lang="en-GB" sz="3600" dirty="0"/>
          </a:p>
        </p:txBody>
      </p:sp>
      <p:sp>
        <p:nvSpPr>
          <p:cNvPr id="7" name="Rectangle 6"/>
          <p:cNvSpPr/>
          <p:nvPr/>
        </p:nvSpPr>
        <p:spPr>
          <a:xfrm>
            <a:off x="755650" y="2417558"/>
            <a:ext cx="5873746" cy="715108"/>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People might deliberately leave someone out of a group/game.</a:t>
            </a:r>
          </a:p>
        </p:txBody>
      </p:sp>
      <p:sp>
        <p:nvSpPr>
          <p:cNvPr id="6" name="Rectangle 5"/>
          <p:cNvSpPr/>
          <p:nvPr/>
        </p:nvSpPr>
        <p:spPr>
          <a:xfrm>
            <a:off x="755649" y="3255463"/>
            <a:ext cx="5873748" cy="803322"/>
          </a:xfrm>
          <a:prstGeom prst="rect">
            <a:avLst/>
          </a:prstGeom>
          <a:solidFill>
            <a:srgbClr val="EC6D7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Tell another person that their personal beliefs and opinions are wrong.</a:t>
            </a:r>
          </a:p>
        </p:txBody>
      </p:sp>
      <p:sp>
        <p:nvSpPr>
          <p:cNvPr id="8" name="Rectangle 7"/>
          <p:cNvSpPr/>
          <p:nvPr/>
        </p:nvSpPr>
        <p:spPr>
          <a:xfrm>
            <a:off x="755647" y="4181582"/>
            <a:ext cx="5873749" cy="494336"/>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Talk about a person’s beliefs in an unkind way.</a:t>
            </a:r>
          </a:p>
        </p:txBody>
      </p:sp>
      <p:sp>
        <p:nvSpPr>
          <p:cNvPr id="9" name="Rectangle 8"/>
          <p:cNvSpPr/>
          <p:nvPr/>
        </p:nvSpPr>
        <p:spPr>
          <a:xfrm>
            <a:off x="755647" y="4798715"/>
            <a:ext cx="5873750" cy="797999"/>
          </a:xfrm>
          <a:prstGeom prst="rect">
            <a:avLst/>
          </a:prstGeom>
          <a:solidFill>
            <a:srgbClr val="EC6D7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Say something mean about a person’s religion, skin colour, disability or other personal difference.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7933" y="1799345"/>
            <a:ext cx="1539460" cy="4049899"/>
          </a:xfrm>
          <a:prstGeom prst="rect">
            <a:avLst/>
          </a:prstGeom>
        </p:spPr>
      </p:pic>
    </p:spTree>
    <p:extLst>
      <p:ext uri="{BB962C8B-B14F-4D97-AF65-F5344CB8AC3E}">
        <p14:creationId xmlns:p14="http://schemas.microsoft.com/office/powerpoint/2010/main" val="86942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32888" y="550412"/>
            <a:ext cx="8220075" cy="994306"/>
          </a:xfrm>
        </p:spPr>
        <p:txBody>
          <a:bodyPr/>
          <a:lstStyle/>
          <a:p>
            <a:r>
              <a:rPr lang="en-GB" sz="3600" dirty="0"/>
              <a:t>Dealing with Discrimination</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1" t="262" r="341" b="12709"/>
          <a:stretch/>
        </p:blipFill>
        <p:spPr>
          <a:xfrm>
            <a:off x="2282825" y="3685091"/>
            <a:ext cx="4578350" cy="2588709"/>
          </a:xfrm>
          <a:prstGeom prst="rect">
            <a:avLst/>
          </a:prstGeom>
        </p:spPr>
      </p:pic>
      <p:sp>
        <p:nvSpPr>
          <p:cNvPr id="6" name="Rectangle 5"/>
          <p:cNvSpPr/>
          <p:nvPr/>
        </p:nvSpPr>
        <p:spPr>
          <a:xfrm>
            <a:off x="755651" y="2308977"/>
            <a:ext cx="7632699" cy="809307"/>
          </a:xfrm>
          <a:prstGeom prst="rect">
            <a:avLst/>
          </a:prstGeom>
          <a:solidFill>
            <a:srgbClr val="EC6D7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latin typeface="Twinkl" pitchFamily="50" charset="0"/>
              </a:rPr>
              <a:t>If you thought you were being bullied or discriminated against at school, what would you do?</a:t>
            </a:r>
          </a:p>
        </p:txBody>
      </p:sp>
    </p:spTree>
    <p:extLst>
      <p:ext uri="{BB962C8B-B14F-4D97-AF65-F5344CB8AC3E}">
        <p14:creationId xmlns:p14="http://schemas.microsoft.com/office/powerpoint/2010/main" val="310530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651" y="3040141"/>
            <a:ext cx="7632699" cy="809307"/>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If someone looks, acts, behaves or sounds different to you, embrace their differences! Diversity is what makes our world interesting. </a:t>
            </a:r>
          </a:p>
        </p:txBody>
      </p:sp>
      <p:sp>
        <p:nvSpPr>
          <p:cNvPr id="6" name="Rectangle 5"/>
          <p:cNvSpPr/>
          <p:nvPr/>
        </p:nvSpPr>
        <p:spPr>
          <a:xfrm>
            <a:off x="755650" y="4183920"/>
            <a:ext cx="7632699" cy="462798"/>
          </a:xfrm>
          <a:prstGeom prst="rect">
            <a:avLst/>
          </a:prstGeom>
          <a:solidFill>
            <a:srgbClr val="EC6D7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We are all the same and different in many ways.</a:t>
            </a:r>
          </a:p>
        </p:txBody>
      </p:sp>
      <p:sp>
        <p:nvSpPr>
          <p:cNvPr id="7" name="Rectangle 6"/>
          <p:cNvSpPr/>
          <p:nvPr/>
        </p:nvSpPr>
        <p:spPr>
          <a:xfrm>
            <a:off x="755649" y="4981189"/>
            <a:ext cx="7632699" cy="741075"/>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We all have the right to our own opinions and beliefs and this is what makes our school, and our world, a special place.</a:t>
            </a:r>
          </a:p>
        </p:txBody>
      </p:sp>
      <p:sp>
        <p:nvSpPr>
          <p:cNvPr id="21" name="Title 20"/>
          <p:cNvSpPr>
            <a:spLocks noGrp="1"/>
          </p:cNvSpPr>
          <p:nvPr>
            <p:ph type="title"/>
          </p:nvPr>
        </p:nvSpPr>
        <p:spPr>
          <a:xfrm>
            <a:off x="532888" y="550412"/>
            <a:ext cx="8220075" cy="994306"/>
          </a:xfrm>
        </p:spPr>
        <p:txBody>
          <a:bodyPr/>
          <a:lstStyle/>
          <a:p>
            <a:r>
              <a:rPr lang="en-GB" sz="3600" dirty="0"/>
              <a:t>Reflection</a:t>
            </a:r>
          </a:p>
        </p:txBody>
      </p:sp>
      <p:sp>
        <p:nvSpPr>
          <p:cNvPr id="5" name="Rectangle 4"/>
          <p:cNvSpPr/>
          <p:nvPr/>
        </p:nvSpPr>
        <p:spPr>
          <a:xfrm>
            <a:off x="755650" y="1729266"/>
            <a:ext cx="7632700" cy="1007181"/>
          </a:xfrm>
          <a:prstGeom prst="rect">
            <a:avLst/>
          </a:prstGeom>
        </p:spPr>
        <p:txBody>
          <a:bodyPr wrap="square" lIns="0" tIns="72000" rIns="0" bIns="72000">
            <a:spAutoFit/>
          </a:bodyPr>
          <a:lstStyle/>
          <a:p>
            <a:pPr algn="ctr"/>
            <a:r>
              <a:rPr lang="en-GB" dirty="0">
                <a:latin typeface="Twinkl" pitchFamily="50" charset="0"/>
              </a:rPr>
              <a:t>What have you learnt today that you didn’t know yesterday?</a:t>
            </a:r>
          </a:p>
          <a:p>
            <a:endParaRPr lang="en-GB" dirty="0">
              <a:latin typeface="Twinkl" pitchFamily="50" charset="0"/>
            </a:endParaRPr>
          </a:p>
          <a:p>
            <a:pPr algn="ctr"/>
            <a:r>
              <a:rPr lang="en-GB" sz="2000" b="1" dirty="0">
                <a:latin typeface="Twinkl" pitchFamily="50" charset="0"/>
              </a:rPr>
              <a:t>Remember</a:t>
            </a:r>
            <a:r>
              <a:rPr lang="en-GB" sz="2000" dirty="0">
                <a:latin typeface="Twinkl" pitchFamily="50" charset="0"/>
              </a:rPr>
              <a:t>…</a:t>
            </a:r>
          </a:p>
        </p:txBody>
      </p:sp>
    </p:spTree>
    <p:extLst>
      <p:ext uri="{BB962C8B-B14F-4D97-AF65-F5344CB8AC3E}">
        <p14:creationId xmlns:p14="http://schemas.microsoft.com/office/powerpoint/2010/main" val="102837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5795962"/>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a:xfrm>
            <a:off x="628650" y="1329731"/>
            <a:ext cx="7886700" cy="1409700"/>
          </a:xfrm>
        </p:spPr>
        <p:txBody>
          <a:bodyPr>
            <a:normAutofit/>
          </a:bodyPr>
          <a:lstStyle/>
          <a:p>
            <a:r>
              <a:rPr lang="en-GB" dirty="0"/>
              <a:t>To learn about the purpose of Inter Faith Week.</a:t>
            </a:r>
          </a:p>
          <a:p>
            <a:r>
              <a:rPr lang="en-GB" dirty="0"/>
              <a:t>To learn about the importance of diversity.</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Twinkl" pitchFamily="50" charset="0"/>
            </a:endParaRP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W</a:t>
            </a:r>
            <a:r>
              <a:rPr lang="en-GB" sz="3600" dirty="0">
                <a:latin typeface="Twinkl" pitchFamily="50" charset="0"/>
              </a:rPr>
              <a:t>hat Is Inter Faith Week</a:t>
            </a:r>
            <a:r>
              <a:rPr lang="en-GB" sz="3600" dirty="0"/>
              <a:t>?</a:t>
            </a:r>
          </a:p>
        </p:txBody>
      </p:sp>
      <p:sp>
        <p:nvSpPr>
          <p:cNvPr id="5" name="Rectangle 4"/>
          <p:cNvSpPr/>
          <p:nvPr/>
        </p:nvSpPr>
        <p:spPr>
          <a:xfrm>
            <a:off x="750885" y="1473201"/>
            <a:ext cx="7632700" cy="976403"/>
          </a:xfrm>
          <a:prstGeom prst="rect">
            <a:avLst/>
          </a:prstGeom>
        </p:spPr>
        <p:txBody>
          <a:bodyPr wrap="square" lIns="0" tIns="72000" rIns="0" bIns="72000">
            <a:spAutoFit/>
          </a:bodyPr>
          <a:lstStyle/>
          <a:p>
            <a:r>
              <a:rPr lang="en-GB" dirty="0">
                <a:latin typeface="Twinkl" pitchFamily="50" charset="0"/>
              </a:rPr>
              <a:t>Inter Faith Week is an opportunity to bring people with different beliefs closer together. It is a chance to learn about one another and build positive relationships. Events will take place all over the country.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6002" y="2709333"/>
            <a:ext cx="3491996" cy="359939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It’s Good to Be Different </a:t>
            </a:r>
          </a:p>
        </p:txBody>
      </p:sp>
      <p:sp>
        <p:nvSpPr>
          <p:cNvPr id="5" name="Rectangle 4"/>
          <p:cNvSpPr/>
          <p:nvPr/>
        </p:nvSpPr>
        <p:spPr>
          <a:xfrm>
            <a:off x="750885" y="1473201"/>
            <a:ext cx="7632700" cy="976403"/>
          </a:xfrm>
          <a:prstGeom prst="rect">
            <a:avLst/>
          </a:prstGeom>
        </p:spPr>
        <p:txBody>
          <a:bodyPr wrap="square" lIns="0" tIns="72000" rIns="0" bIns="72000">
            <a:spAutoFit/>
          </a:bodyPr>
          <a:lstStyle/>
          <a:p>
            <a:r>
              <a:rPr lang="en-GB" dirty="0">
                <a:latin typeface="Twinkl" pitchFamily="50" charset="0"/>
              </a:rPr>
              <a:t>Within society, people don’t always get along, and sometimes people forget that it is other people’s differences that make them unique and special. It is diversity that makes our world more interesting.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8190" y="2673351"/>
            <a:ext cx="3467620" cy="3531006"/>
          </a:xfrm>
          <a:prstGeom prst="rect">
            <a:avLst/>
          </a:prstGeom>
        </p:spPr>
      </p:pic>
    </p:spTree>
    <p:extLst>
      <p:ext uri="{BB962C8B-B14F-4D97-AF65-F5344CB8AC3E}">
        <p14:creationId xmlns:p14="http://schemas.microsoft.com/office/powerpoint/2010/main" val="4155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32888" y="550412"/>
            <a:ext cx="8220075" cy="994306"/>
          </a:xfrm>
        </p:spPr>
        <p:txBody>
          <a:bodyPr/>
          <a:lstStyle/>
          <a:p>
            <a:r>
              <a:rPr lang="en-GB" sz="3600" dirty="0">
                <a:latin typeface="Twinkl" pitchFamily="50" charset="0"/>
              </a:rPr>
              <a:t>Fascinating Religious Facts!</a:t>
            </a:r>
            <a:endParaRPr lang="en-GB" sz="3600" dirty="0"/>
          </a:p>
        </p:txBody>
      </p:sp>
      <p:sp>
        <p:nvSpPr>
          <p:cNvPr id="3" name="Rectangle 2"/>
          <p:cNvSpPr/>
          <p:nvPr/>
        </p:nvSpPr>
        <p:spPr>
          <a:xfrm>
            <a:off x="755650" y="1869499"/>
            <a:ext cx="7632701" cy="386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solidFill>
                  <a:schemeClr val="tx1"/>
                </a:solidFill>
              </a:rPr>
              <a:t>Three Duties of a Sikh</a:t>
            </a:r>
          </a:p>
        </p:txBody>
      </p:sp>
      <p:sp>
        <p:nvSpPr>
          <p:cNvPr id="8" name="Rectangle 7"/>
          <p:cNvSpPr/>
          <p:nvPr/>
        </p:nvSpPr>
        <p:spPr>
          <a:xfrm>
            <a:off x="2040467" y="3567526"/>
            <a:ext cx="6347883"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err="1"/>
              <a:t>Vand</a:t>
            </a:r>
            <a:r>
              <a:rPr lang="en-GB" b="1" dirty="0"/>
              <a:t> </a:t>
            </a:r>
            <a:r>
              <a:rPr lang="en-GB" b="1" dirty="0" err="1"/>
              <a:t>Chhakna</a:t>
            </a:r>
            <a:r>
              <a:rPr lang="en-GB" b="1" dirty="0"/>
              <a:t> </a:t>
            </a:r>
            <a:r>
              <a:rPr lang="en-GB" dirty="0"/>
              <a:t>– giving to charity and caring for others</a:t>
            </a:r>
          </a:p>
        </p:txBody>
      </p:sp>
      <p:sp>
        <p:nvSpPr>
          <p:cNvPr id="9" name="Rectangle 8"/>
          <p:cNvSpPr/>
          <p:nvPr/>
        </p:nvSpPr>
        <p:spPr>
          <a:xfrm>
            <a:off x="755651" y="1504715"/>
            <a:ext cx="7632699" cy="328615"/>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2000" b="1" dirty="0">
                <a:solidFill>
                  <a:schemeClr val="bg1"/>
                </a:solidFill>
              </a:rPr>
              <a:t>Sikhism</a:t>
            </a:r>
          </a:p>
        </p:txBody>
      </p:sp>
      <p:sp>
        <p:nvSpPr>
          <p:cNvPr id="10" name="Rectangle 9"/>
          <p:cNvSpPr/>
          <p:nvPr/>
        </p:nvSpPr>
        <p:spPr>
          <a:xfrm>
            <a:off x="755650" y="3570886"/>
            <a:ext cx="1284814" cy="386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solidFill>
                  <a:schemeClr val="tx1"/>
                </a:solidFill>
              </a:rPr>
              <a:t>Give </a:t>
            </a:r>
          </a:p>
        </p:txBody>
      </p:sp>
      <p:sp>
        <p:nvSpPr>
          <p:cNvPr id="7" name="Rectangle 6"/>
          <p:cNvSpPr/>
          <p:nvPr/>
        </p:nvSpPr>
        <p:spPr>
          <a:xfrm>
            <a:off x="2040466" y="2962063"/>
            <a:ext cx="6347884"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err="1"/>
              <a:t>Kirt</a:t>
            </a:r>
            <a:r>
              <a:rPr lang="en-GB" b="1" dirty="0"/>
              <a:t> Karna</a:t>
            </a:r>
            <a:r>
              <a:rPr lang="en-GB" dirty="0"/>
              <a:t> – earning an honest living and avoiding crime</a:t>
            </a:r>
          </a:p>
        </p:txBody>
      </p:sp>
      <p:sp>
        <p:nvSpPr>
          <p:cNvPr id="11" name="Rectangle 10"/>
          <p:cNvSpPr/>
          <p:nvPr/>
        </p:nvSpPr>
        <p:spPr>
          <a:xfrm>
            <a:off x="755650" y="2962063"/>
            <a:ext cx="1284815" cy="386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solidFill>
                  <a:schemeClr val="tx1"/>
                </a:solidFill>
              </a:rPr>
              <a:t>Work </a:t>
            </a:r>
          </a:p>
        </p:txBody>
      </p:sp>
      <p:sp>
        <p:nvSpPr>
          <p:cNvPr id="6" name="Rectangle 5"/>
          <p:cNvSpPr/>
          <p:nvPr/>
        </p:nvSpPr>
        <p:spPr>
          <a:xfrm>
            <a:off x="2040464" y="2353240"/>
            <a:ext cx="6347886"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t>Nam </a:t>
            </a:r>
            <a:r>
              <a:rPr lang="en-GB" b="1" dirty="0" err="1"/>
              <a:t>Japna</a:t>
            </a:r>
            <a:r>
              <a:rPr lang="en-GB" dirty="0"/>
              <a:t> – keeping God in mind at all times</a:t>
            </a:r>
          </a:p>
        </p:txBody>
      </p:sp>
      <p:sp>
        <p:nvSpPr>
          <p:cNvPr id="12" name="Rectangle 11"/>
          <p:cNvSpPr/>
          <p:nvPr/>
        </p:nvSpPr>
        <p:spPr>
          <a:xfrm>
            <a:off x="755649" y="2353239"/>
            <a:ext cx="1284815" cy="386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solidFill>
                  <a:schemeClr val="tx1"/>
                </a:solidFill>
              </a:rPr>
              <a:t>Pray</a:t>
            </a:r>
          </a:p>
        </p:txBody>
      </p:sp>
      <p:grpSp>
        <p:nvGrpSpPr>
          <p:cNvPr id="19" name="Group 18"/>
          <p:cNvGrpSpPr/>
          <p:nvPr/>
        </p:nvGrpSpPr>
        <p:grpSpPr>
          <a:xfrm>
            <a:off x="6040679" y="3954375"/>
            <a:ext cx="1741245" cy="2423459"/>
            <a:chOff x="6719071" y="3985427"/>
            <a:chExt cx="1669279" cy="2323297"/>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950" y="3985427"/>
              <a:ext cx="719400" cy="231966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9071" y="4063999"/>
              <a:ext cx="690976" cy="2244725"/>
            </a:xfrm>
            <a:prstGeom prst="rect">
              <a:avLst/>
            </a:prstGeom>
          </p:spPr>
        </p:pic>
      </p:grpSp>
      <p:grpSp>
        <p:nvGrpSpPr>
          <p:cNvPr id="20" name="Group 19"/>
          <p:cNvGrpSpPr/>
          <p:nvPr/>
        </p:nvGrpSpPr>
        <p:grpSpPr>
          <a:xfrm>
            <a:off x="1095598" y="4628104"/>
            <a:ext cx="2612802" cy="1464721"/>
            <a:chOff x="1188731" y="4792901"/>
            <a:chExt cx="2318833" cy="1299924"/>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31" y="5021882"/>
              <a:ext cx="1368954" cy="1070943"/>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7050" y="4792901"/>
              <a:ext cx="550514" cy="1299924"/>
            </a:xfrm>
            <a:prstGeom prst="rect">
              <a:avLst/>
            </a:prstGeom>
          </p:spPr>
        </p:pic>
      </p:grpSp>
    </p:spTree>
    <p:extLst>
      <p:ext uri="{BB962C8B-B14F-4D97-AF65-F5344CB8AC3E}">
        <p14:creationId xmlns:p14="http://schemas.microsoft.com/office/powerpoint/2010/main" val="293818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p:bldP spid="7" grpId="0" animBg="1"/>
      <p:bldP spid="6"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32888" y="550412"/>
            <a:ext cx="8220075" cy="994306"/>
          </a:xfrm>
        </p:spPr>
        <p:txBody>
          <a:bodyPr/>
          <a:lstStyle/>
          <a:p>
            <a:r>
              <a:rPr lang="en-GB" sz="3600" dirty="0">
                <a:latin typeface="Twinkl" pitchFamily="50" charset="0"/>
              </a:rPr>
              <a:t>Fascinating Religious Facts!</a:t>
            </a:r>
            <a:endParaRPr lang="en-GB" sz="3600" dirty="0"/>
          </a:p>
        </p:txBody>
      </p:sp>
      <p:sp>
        <p:nvSpPr>
          <p:cNvPr id="3" name="Rectangle 2"/>
          <p:cNvSpPr/>
          <p:nvPr/>
        </p:nvSpPr>
        <p:spPr>
          <a:xfrm>
            <a:off x="755650" y="1869499"/>
            <a:ext cx="7632701" cy="386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solidFill>
                  <a:schemeClr val="tx1"/>
                </a:solidFill>
              </a:rPr>
              <a:t>The Five Buddhist Morals</a:t>
            </a:r>
          </a:p>
        </p:txBody>
      </p:sp>
      <p:sp>
        <p:nvSpPr>
          <p:cNvPr id="8" name="Rectangle 7"/>
          <p:cNvSpPr/>
          <p:nvPr/>
        </p:nvSpPr>
        <p:spPr>
          <a:xfrm>
            <a:off x="900113" y="3481841"/>
            <a:ext cx="2997200"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Be faithful to your partner.</a:t>
            </a:r>
          </a:p>
        </p:txBody>
      </p:sp>
      <p:sp>
        <p:nvSpPr>
          <p:cNvPr id="9" name="Rectangle 8"/>
          <p:cNvSpPr/>
          <p:nvPr/>
        </p:nvSpPr>
        <p:spPr>
          <a:xfrm>
            <a:off x="755651" y="1504715"/>
            <a:ext cx="7632699" cy="328615"/>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2000" b="1" dirty="0">
                <a:solidFill>
                  <a:schemeClr val="bg1"/>
                </a:solidFill>
              </a:rPr>
              <a:t>Buddhism</a:t>
            </a:r>
          </a:p>
        </p:txBody>
      </p:sp>
      <p:sp>
        <p:nvSpPr>
          <p:cNvPr id="7" name="Rectangle 6"/>
          <p:cNvSpPr/>
          <p:nvPr/>
        </p:nvSpPr>
        <p:spPr>
          <a:xfrm>
            <a:off x="900113" y="2928774"/>
            <a:ext cx="2387601"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Do not drink alcohol.</a:t>
            </a:r>
          </a:p>
        </p:txBody>
      </p:sp>
      <p:sp>
        <p:nvSpPr>
          <p:cNvPr id="6" name="Rectangle 5"/>
          <p:cNvSpPr/>
          <p:nvPr/>
        </p:nvSpPr>
        <p:spPr>
          <a:xfrm>
            <a:off x="900113" y="2375707"/>
            <a:ext cx="4148669"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t>Do not take the life of anything living.</a:t>
            </a:r>
          </a:p>
        </p:txBody>
      </p:sp>
      <p:sp>
        <p:nvSpPr>
          <p:cNvPr id="22" name="Rectangle 21"/>
          <p:cNvSpPr/>
          <p:nvPr/>
        </p:nvSpPr>
        <p:spPr>
          <a:xfrm>
            <a:off x="900113" y="4034908"/>
            <a:ext cx="1540936"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Do not steal.</a:t>
            </a:r>
          </a:p>
        </p:txBody>
      </p:sp>
      <p:sp>
        <p:nvSpPr>
          <p:cNvPr id="23" name="Rectangle 22"/>
          <p:cNvSpPr/>
          <p:nvPr/>
        </p:nvSpPr>
        <p:spPr>
          <a:xfrm>
            <a:off x="900113" y="4587975"/>
            <a:ext cx="1261537"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Do not lie.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3128" y="2928773"/>
            <a:ext cx="4022222" cy="3379951"/>
          </a:xfrm>
          <a:prstGeom prst="rect">
            <a:avLst/>
          </a:prstGeom>
        </p:spPr>
      </p:pic>
    </p:spTree>
    <p:extLst>
      <p:ext uri="{BB962C8B-B14F-4D97-AF65-F5344CB8AC3E}">
        <p14:creationId xmlns:p14="http://schemas.microsoft.com/office/powerpoint/2010/main" val="287070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7" grpId="0" animBg="1"/>
      <p:bldP spid="6"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32888" y="550412"/>
            <a:ext cx="8220075" cy="994306"/>
          </a:xfrm>
        </p:spPr>
        <p:txBody>
          <a:bodyPr/>
          <a:lstStyle/>
          <a:p>
            <a:r>
              <a:rPr lang="en-GB" sz="3600" dirty="0">
                <a:latin typeface="Twinkl" pitchFamily="50" charset="0"/>
              </a:rPr>
              <a:t>Fascinating Religious Facts!</a:t>
            </a:r>
            <a:endParaRPr lang="en-GB" sz="3600" dirty="0"/>
          </a:p>
        </p:txBody>
      </p:sp>
      <p:sp>
        <p:nvSpPr>
          <p:cNvPr id="3" name="Rectangle 2"/>
          <p:cNvSpPr/>
          <p:nvPr/>
        </p:nvSpPr>
        <p:spPr>
          <a:xfrm>
            <a:off x="755650" y="1869499"/>
            <a:ext cx="7632701" cy="386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solidFill>
                  <a:schemeClr val="tx1"/>
                </a:solidFill>
              </a:rPr>
              <a:t>The Five Pillars of Islam </a:t>
            </a:r>
          </a:p>
        </p:txBody>
      </p:sp>
      <p:sp>
        <p:nvSpPr>
          <p:cNvPr id="9" name="Rectangle 8"/>
          <p:cNvSpPr/>
          <p:nvPr/>
        </p:nvSpPr>
        <p:spPr>
          <a:xfrm>
            <a:off x="755651" y="1504715"/>
            <a:ext cx="7632699" cy="328615"/>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2000" b="1" dirty="0">
                <a:solidFill>
                  <a:schemeClr val="bg1"/>
                </a:solidFill>
              </a:rPr>
              <a:t>Islam</a:t>
            </a:r>
          </a:p>
        </p:txBody>
      </p:sp>
      <p:sp>
        <p:nvSpPr>
          <p:cNvPr id="8" name="Rectangle 7"/>
          <p:cNvSpPr/>
          <p:nvPr/>
        </p:nvSpPr>
        <p:spPr>
          <a:xfrm>
            <a:off x="3619797" y="3687263"/>
            <a:ext cx="2819103"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t>Charity</a:t>
            </a:r>
          </a:p>
        </p:txBody>
      </p:sp>
      <p:sp>
        <p:nvSpPr>
          <p:cNvPr id="7" name="Rectangle 6"/>
          <p:cNvSpPr/>
          <p:nvPr/>
        </p:nvSpPr>
        <p:spPr>
          <a:xfrm>
            <a:off x="3619796" y="3134196"/>
            <a:ext cx="2819104"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Prayer</a:t>
            </a:r>
          </a:p>
        </p:txBody>
      </p:sp>
      <p:sp>
        <p:nvSpPr>
          <p:cNvPr id="6" name="Rectangle 5"/>
          <p:cNvSpPr/>
          <p:nvPr/>
        </p:nvSpPr>
        <p:spPr>
          <a:xfrm>
            <a:off x="3619796" y="2581129"/>
            <a:ext cx="2819104"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t>Faith</a:t>
            </a:r>
          </a:p>
        </p:txBody>
      </p:sp>
      <p:sp>
        <p:nvSpPr>
          <p:cNvPr id="22" name="Rectangle 21"/>
          <p:cNvSpPr/>
          <p:nvPr/>
        </p:nvSpPr>
        <p:spPr>
          <a:xfrm>
            <a:off x="3619797" y="4241224"/>
            <a:ext cx="2819103"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Fasting</a:t>
            </a:r>
          </a:p>
        </p:txBody>
      </p:sp>
      <p:sp>
        <p:nvSpPr>
          <p:cNvPr id="23" name="Rectangle 22"/>
          <p:cNvSpPr/>
          <p:nvPr/>
        </p:nvSpPr>
        <p:spPr>
          <a:xfrm>
            <a:off x="3619796" y="4793397"/>
            <a:ext cx="2819104" cy="38684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latin typeface="Twinkl" pitchFamily="50" charset="0"/>
              </a:rPr>
              <a:t>Pilgrimage</a:t>
            </a:r>
          </a:p>
        </p:txBody>
      </p:sp>
      <p:sp>
        <p:nvSpPr>
          <p:cNvPr id="11" name="Rectangle 10"/>
          <p:cNvSpPr/>
          <p:nvPr/>
        </p:nvSpPr>
        <p:spPr>
          <a:xfrm>
            <a:off x="1984230" y="2581129"/>
            <a:ext cx="1493229" cy="385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solidFill>
                  <a:schemeClr val="tx1"/>
                </a:solidFill>
              </a:rPr>
              <a:t>Shahada:</a:t>
            </a:r>
          </a:p>
        </p:txBody>
      </p:sp>
      <p:sp>
        <p:nvSpPr>
          <p:cNvPr id="12" name="Rectangle 11"/>
          <p:cNvSpPr/>
          <p:nvPr/>
        </p:nvSpPr>
        <p:spPr>
          <a:xfrm>
            <a:off x="2416832" y="3137026"/>
            <a:ext cx="1060627" cy="387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err="1">
                <a:solidFill>
                  <a:schemeClr val="tx1"/>
                </a:solidFill>
              </a:rPr>
              <a:t>Salat</a:t>
            </a:r>
            <a:r>
              <a:rPr lang="en-GB" b="1" dirty="0">
                <a:solidFill>
                  <a:schemeClr val="tx1"/>
                </a:solidFill>
              </a:rPr>
              <a:t>:</a:t>
            </a:r>
          </a:p>
        </p:txBody>
      </p:sp>
      <p:sp>
        <p:nvSpPr>
          <p:cNvPr id="17" name="Rectangle 16"/>
          <p:cNvSpPr/>
          <p:nvPr/>
        </p:nvSpPr>
        <p:spPr>
          <a:xfrm>
            <a:off x="2392449" y="3687262"/>
            <a:ext cx="1085011" cy="386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err="1">
                <a:solidFill>
                  <a:schemeClr val="tx1"/>
                </a:solidFill>
                <a:latin typeface="Twinkl" pitchFamily="50" charset="0"/>
              </a:rPr>
              <a:t>Zak</a:t>
            </a:r>
            <a:r>
              <a:rPr lang="en-GB" b="1" dirty="0" err="1">
                <a:solidFill>
                  <a:schemeClr val="tx1"/>
                </a:solidFill>
              </a:rPr>
              <a:t>āt</a:t>
            </a:r>
            <a:r>
              <a:rPr lang="en-GB" dirty="0">
                <a:solidFill>
                  <a:schemeClr val="tx1"/>
                </a:solidFill>
              </a:rPr>
              <a:t>:</a:t>
            </a:r>
            <a:endParaRPr lang="en-GB" b="1" dirty="0">
              <a:solidFill>
                <a:schemeClr val="tx1"/>
              </a:solidFill>
            </a:endParaRPr>
          </a:p>
        </p:txBody>
      </p:sp>
      <p:sp>
        <p:nvSpPr>
          <p:cNvPr id="18" name="Rectangle 17"/>
          <p:cNvSpPr/>
          <p:nvPr/>
        </p:nvSpPr>
        <p:spPr>
          <a:xfrm>
            <a:off x="2407281" y="4241223"/>
            <a:ext cx="1070179" cy="386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solidFill>
                  <a:schemeClr val="tx1"/>
                </a:solidFill>
                <a:latin typeface="Twinkl" pitchFamily="50" charset="0"/>
              </a:rPr>
              <a:t>Sawn:</a:t>
            </a:r>
            <a:endParaRPr lang="en-GB" b="1" dirty="0">
              <a:solidFill>
                <a:schemeClr val="tx1"/>
              </a:solidFill>
            </a:endParaRPr>
          </a:p>
        </p:txBody>
      </p:sp>
      <p:sp>
        <p:nvSpPr>
          <p:cNvPr id="20" name="Rectangle 19"/>
          <p:cNvSpPr/>
          <p:nvPr/>
        </p:nvSpPr>
        <p:spPr>
          <a:xfrm>
            <a:off x="2583553" y="4793395"/>
            <a:ext cx="893907" cy="386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b="1" dirty="0">
                <a:solidFill>
                  <a:schemeClr val="tx1"/>
                </a:solidFill>
                <a:latin typeface="Twinkl" pitchFamily="50" charset="0"/>
              </a:rPr>
              <a:t>Hajj:</a:t>
            </a:r>
            <a:endParaRPr lang="en-GB" b="1" dirty="0">
              <a:solidFill>
                <a:schemeClr val="tx1"/>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2629" y="4381011"/>
            <a:ext cx="2372721" cy="1927714"/>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39" y="3873500"/>
            <a:ext cx="1698777" cy="2435225"/>
          </a:xfrm>
          <a:prstGeom prst="rect">
            <a:avLst/>
          </a:prstGeom>
        </p:spPr>
      </p:pic>
    </p:spTree>
    <p:extLst>
      <p:ext uri="{BB962C8B-B14F-4D97-AF65-F5344CB8AC3E}">
        <p14:creationId xmlns:p14="http://schemas.microsoft.com/office/powerpoint/2010/main" val="294290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8" grpId="0" animBg="1"/>
      <p:bldP spid="7" grpId="0" animBg="1"/>
      <p:bldP spid="6" grpId="0" animBg="1"/>
      <p:bldP spid="22" grpId="0" animBg="1"/>
      <p:bldP spid="23" grpId="0" animBg="1"/>
      <p:bldP spid="11" grpId="0"/>
      <p:bldP spid="12" grpId="0"/>
      <p:bldP spid="17" grpId="0"/>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32888" y="550412"/>
            <a:ext cx="8220075" cy="994306"/>
          </a:xfrm>
        </p:spPr>
        <p:txBody>
          <a:bodyPr/>
          <a:lstStyle/>
          <a:p>
            <a:r>
              <a:rPr lang="en-GB" sz="3600" dirty="0">
                <a:latin typeface="Twinkl" pitchFamily="50" charset="0"/>
              </a:rPr>
              <a:t>Fascinating Religious Facts!</a:t>
            </a:r>
            <a:endParaRPr lang="en-GB" sz="3600" dirty="0"/>
          </a:p>
        </p:txBody>
      </p:sp>
      <p:sp>
        <p:nvSpPr>
          <p:cNvPr id="9" name="Rectangle 8"/>
          <p:cNvSpPr/>
          <p:nvPr/>
        </p:nvSpPr>
        <p:spPr>
          <a:xfrm>
            <a:off x="755651" y="1504715"/>
            <a:ext cx="7632699" cy="328615"/>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2000" b="1" dirty="0">
                <a:solidFill>
                  <a:schemeClr val="bg1"/>
                </a:solidFill>
              </a:rPr>
              <a:t>Hinduism</a:t>
            </a:r>
          </a:p>
        </p:txBody>
      </p:sp>
      <p:sp>
        <p:nvSpPr>
          <p:cNvPr id="25" name="Rectangle 24"/>
          <p:cNvSpPr/>
          <p:nvPr/>
        </p:nvSpPr>
        <p:spPr>
          <a:xfrm>
            <a:off x="755652" y="2929960"/>
            <a:ext cx="3816348" cy="2096194"/>
          </a:xfrm>
          <a:prstGeom prst="rect">
            <a:avLst/>
          </a:prstGeom>
          <a:solidFill>
            <a:srgbClr val="EC6D7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chemeClr val="bg1"/>
                </a:solidFill>
                <a:latin typeface="Twinkl" pitchFamily="50" charset="0"/>
              </a:rPr>
              <a:t>Reincarnation</a:t>
            </a:r>
            <a:r>
              <a:rPr lang="en-GB" dirty="0">
                <a:solidFill>
                  <a:schemeClr val="bg1"/>
                </a:solidFill>
                <a:latin typeface="Twinkl" pitchFamily="50" charset="0"/>
              </a:rPr>
              <a:t> – They believe that all living things have a soul and that soul can’t be destroyed when the living thing dies. They believe that the soul (the bit that makes you, you) enters a new </a:t>
            </a:r>
            <a:br>
              <a:rPr lang="en-GB" dirty="0">
                <a:solidFill>
                  <a:schemeClr val="bg1"/>
                </a:solidFill>
                <a:latin typeface="Twinkl" pitchFamily="50" charset="0"/>
              </a:rPr>
            </a:br>
            <a:r>
              <a:rPr lang="en-GB" dirty="0">
                <a:solidFill>
                  <a:schemeClr val="bg1"/>
                </a:solidFill>
                <a:latin typeface="Twinkl" pitchFamily="50" charset="0"/>
              </a:rPr>
              <a:t>living thing.</a:t>
            </a:r>
          </a:p>
        </p:txBody>
      </p:sp>
      <p:sp>
        <p:nvSpPr>
          <p:cNvPr id="26" name="Rectangle 25"/>
          <p:cNvSpPr/>
          <p:nvPr/>
        </p:nvSpPr>
        <p:spPr>
          <a:xfrm>
            <a:off x="755650" y="2021094"/>
            <a:ext cx="3816349" cy="766539"/>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latin typeface="Twinkl" pitchFamily="50" charset="0"/>
              </a:rPr>
              <a:t>Dharma</a:t>
            </a:r>
            <a:r>
              <a:rPr lang="en-GB" dirty="0">
                <a:latin typeface="Twinkl" pitchFamily="50" charset="0"/>
              </a:rPr>
              <a:t> – Hindus believe that they must always do the right thing.</a:t>
            </a:r>
          </a:p>
        </p:txBody>
      </p:sp>
      <p:sp>
        <p:nvSpPr>
          <p:cNvPr id="27" name="Rectangle 26"/>
          <p:cNvSpPr/>
          <p:nvPr/>
        </p:nvSpPr>
        <p:spPr>
          <a:xfrm>
            <a:off x="755651" y="5168482"/>
            <a:ext cx="7632700" cy="1140243"/>
          </a:xfrm>
          <a:prstGeom prst="rect">
            <a:avLst/>
          </a:prstGeom>
          <a:solidFill>
            <a:srgbClr val="E950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latin typeface="Twinkl" pitchFamily="50" charset="0"/>
              </a:rPr>
              <a:t>Moksha</a:t>
            </a:r>
            <a:r>
              <a:rPr lang="en-GB" dirty="0">
                <a:latin typeface="Twinkl" pitchFamily="50" charset="0"/>
              </a:rPr>
              <a:t> – This is the ultimate goal for Hindus. It means that the soul becomes free from the cycle of birth, death and reincarnation and reunites with the god Brahma. It can be achieved in different ways. </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2925" y="2093461"/>
            <a:ext cx="3672400" cy="2932693"/>
          </a:xfrm>
          <a:prstGeom prst="rect">
            <a:avLst/>
          </a:prstGeom>
        </p:spPr>
      </p:pic>
    </p:spTree>
    <p:extLst>
      <p:ext uri="{BB962C8B-B14F-4D97-AF65-F5344CB8AC3E}">
        <p14:creationId xmlns:p14="http://schemas.microsoft.com/office/powerpoint/2010/main" val="402887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32888" y="550412"/>
            <a:ext cx="8220075" cy="994306"/>
          </a:xfrm>
        </p:spPr>
        <p:txBody>
          <a:bodyPr/>
          <a:lstStyle/>
          <a:p>
            <a:r>
              <a:rPr lang="en-GB" sz="3600" dirty="0">
                <a:latin typeface="Twinkl" pitchFamily="50" charset="0"/>
              </a:rPr>
              <a:t>Fascinating Religious Facts!</a:t>
            </a:r>
            <a:endParaRPr lang="en-GB" sz="3600" dirty="0"/>
          </a:p>
        </p:txBody>
      </p:sp>
      <p:sp>
        <p:nvSpPr>
          <p:cNvPr id="9" name="Rectangle 8"/>
          <p:cNvSpPr/>
          <p:nvPr/>
        </p:nvSpPr>
        <p:spPr>
          <a:xfrm>
            <a:off x="755651" y="1504715"/>
            <a:ext cx="7632699" cy="328615"/>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2000" b="1" dirty="0">
                <a:solidFill>
                  <a:schemeClr val="bg1"/>
                </a:solidFill>
              </a:rPr>
              <a:t>Judaism</a:t>
            </a:r>
          </a:p>
        </p:txBody>
      </p:sp>
      <p:sp>
        <p:nvSpPr>
          <p:cNvPr id="10" name="Rectangle 9"/>
          <p:cNvSpPr/>
          <p:nvPr/>
        </p:nvSpPr>
        <p:spPr>
          <a:xfrm>
            <a:off x="826575" y="1896268"/>
            <a:ext cx="7632699" cy="416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700" dirty="0">
                <a:solidFill>
                  <a:schemeClr val="tx1"/>
                </a:solidFill>
                <a:latin typeface="Twinkl" pitchFamily="50" charset="0"/>
              </a:rPr>
              <a:t>Jewish people live by 10 important rules, known as the Ten Commandments.</a:t>
            </a:r>
          </a:p>
        </p:txBody>
      </p:sp>
      <p:sp>
        <p:nvSpPr>
          <p:cNvPr id="11" name="Rectangle 10"/>
          <p:cNvSpPr/>
          <p:nvPr/>
        </p:nvSpPr>
        <p:spPr>
          <a:xfrm>
            <a:off x="900113" y="2499021"/>
            <a:ext cx="7488238" cy="3337899"/>
          </a:xfrm>
          <a:prstGeom prst="rect">
            <a:avLst/>
          </a:prstGeom>
          <a:solidFill>
            <a:srgbClr val="EC6D7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ts val="2500"/>
              </a:lnSpc>
            </a:pPr>
            <a:r>
              <a:rPr lang="en-GB" b="1" dirty="0">
                <a:solidFill>
                  <a:schemeClr val="bg1"/>
                </a:solidFill>
              </a:rPr>
              <a:t>The first commandment is: </a:t>
            </a:r>
            <a:r>
              <a:rPr lang="en-GB" dirty="0">
                <a:solidFill>
                  <a:schemeClr val="bg1"/>
                </a:solidFill>
              </a:rPr>
              <a:t>Put God first.</a:t>
            </a:r>
          </a:p>
          <a:p>
            <a:pPr>
              <a:lnSpc>
                <a:spcPts val="2500"/>
              </a:lnSpc>
            </a:pPr>
            <a:r>
              <a:rPr lang="en-GB" b="1" dirty="0">
                <a:solidFill>
                  <a:schemeClr val="bg1"/>
                </a:solidFill>
              </a:rPr>
              <a:t>The second commandment is: </a:t>
            </a:r>
            <a:r>
              <a:rPr lang="en-GB" dirty="0">
                <a:solidFill>
                  <a:schemeClr val="bg1"/>
                </a:solidFill>
              </a:rPr>
              <a:t>Worship only God.  </a:t>
            </a:r>
          </a:p>
          <a:p>
            <a:pPr>
              <a:lnSpc>
                <a:spcPts val="2500"/>
              </a:lnSpc>
            </a:pPr>
            <a:r>
              <a:rPr lang="en-GB" b="1" dirty="0">
                <a:solidFill>
                  <a:schemeClr val="bg1"/>
                </a:solidFill>
              </a:rPr>
              <a:t>The third commandment is: </a:t>
            </a:r>
            <a:r>
              <a:rPr lang="en-GB" dirty="0">
                <a:solidFill>
                  <a:schemeClr val="bg1"/>
                </a:solidFill>
              </a:rPr>
              <a:t>Use God’s name with respect.  </a:t>
            </a:r>
          </a:p>
          <a:p>
            <a:pPr>
              <a:lnSpc>
                <a:spcPts val="2500"/>
              </a:lnSpc>
            </a:pPr>
            <a:r>
              <a:rPr lang="en-GB" b="1" dirty="0">
                <a:solidFill>
                  <a:schemeClr val="bg1"/>
                </a:solidFill>
              </a:rPr>
              <a:t>The fourth commandment is: </a:t>
            </a:r>
            <a:r>
              <a:rPr lang="en-GB" dirty="0">
                <a:solidFill>
                  <a:schemeClr val="bg1"/>
                </a:solidFill>
              </a:rPr>
              <a:t>Remember God's Sabbath.  </a:t>
            </a:r>
          </a:p>
          <a:p>
            <a:pPr>
              <a:lnSpc>
                <a:spcPts val="2500"/>
              </a:lnSpc>
            </a:pPr>
            <a:r>
              <a:rPr lang="en-GB" b="1" dirty="0">
                <a:solidFill>
                  <a:schemeClr val="bg1"/>
                </a:solidFill>
              </a:rPr>
              <a:t>The fifth commandment is: </a:t>
            </a:r>
            <a:r>
              <a:rPr lang="en-GB" dirty="0">
                <a:solidFill>
                  <a:schemeClr val="bg1"/>
                </a:solidFill>
              </a:rPr>
              <a:t>Respect our parents.  </a:t>
            </a:r>
          </a:p>
          <a:p>
            <a:pPr>
              <a:lnSpc>
                <a:spcPts val="2500"/>
              </a:lnSpc>
            </a:pPr>
            <a:r>
              <a:rPr lang="en-GB" b="1" dirty="0">
                <a:solidFill>
                  <a:schemeClr val="bg1"/>
                </a:solidFill>
              </a:rPr>
              <a:t>The sixth commandment is: </a:t>
            </a:r>
            <a:r>
              <a:rPr lang="en-GB" dirty="0">
                <a:solidFill>
                  <a:schemeClr val="bg1"/>
                </a:solidFill>
              </a:rPr>
              <a:t>Don't hurt others.  </a:t>
            </a:r>
          </a:p>
          <a:p>
            <a:pPr>
              <a:lnSpc>
                <a:spcPts val="2500"/>
              </a:lnSpc>
            </a:pPr>
            <a:r>
              <a:rPr lang="en-GB" b="1" dirty="0">
                <a:solidFill>
                  <a:schemeClr val="bg1"/>
                </a:solidFill>
              </a:rPr>
              <a:t>The seventh commandment is: </a:t>
            </a:r>
            <a:r>
              <a:rPr lang="en-GB" dirty="0">
                <a:solidFill>
                  <a:schemeClr val="bg1"/>
                </a:solidFill>
              </a:rPr>
              <a:t>Be faithful in marriage. </a:t>
            </a:r>
          </a:p>
          <a:p>
            <a:pPr>
              <a:lnSpc>
                <a:spcPts val="2500"/>
              </a:lnSpc>
            </a:pPr>
            <a:r>
              <a:rPr lang="en-GB" b="1" dirty="0">
                <a:solidFill>
                  <a:schemeClr val="bg1"/>
                </a:solidFill>
              </a:rPr>
              <a:t>The eighth commandment is: </a:t>
            </a:r>
            <a:r>
              <a:rPr lang="en-GB" dirty="0">
                <a:solidFill>
                  <a:schemeClr val="bg1"/>
                </a:solidFill>
              </a:rPr>
              <a:t>Don't steal.  </a:t>
            </a:r>
          </a:p>
          <a:p>
            <a:pPr>
              <a:lnSpc>
                <a:spcPts val="2500"/>
              </a:lnSpc>
            </a:pPr>
            <a:r>
              <a:rPr lang="en-GB" b="1" dirty="0">
                <a:solidFill>
                  <a:schemeClr val="bg1"/>
                </a:solidFill>
              </a:rPr>
              <a:t>The ninth commandment is: </a:t>
            </a:r>
            <a:r>
              <a:rPr lang="en-GB" dirty="0">
                <a:solidFill>
                  <a:schemeClr val="bg1"/>
                </a:solidFill>
              </a:rPr>
              <a:t>Don't lie.  </a:t>
            </a:r>
          </a:p>
          <a:p>
            <a:pPr>
              <a:lnSpc>
                <a:spcPts val="2500"/>
              </a:lnSpc>
            </a:pPr>
            <a:r>
              <a:rPr lang="en-GB" b="1" dirty="0">
                <a:solidFill>
                  <a:schemeClr val="bg1"/>
                </a:solidFill>
              </a:rPr>
              <a:t>The tenth commandment is: </a:t>
            </a:r>
            <a:r>
              <a:rPr lang="en-GB" dirty="0">
                <a:solidFill>
                  <a:schemeClr val="bg1"/>
                </a:solidFill>
              </a:rPr>
              <a:t>Don't be envious of others. </a:t>
            </a:r>
          </a:p>
        </p:txBody>
      </p:sp>
      <p:pic>
        <p:nvPicPr>
          <p:cNvPr id="3" name="Picture 2" descr="Shape&#10;&#10;Description automatically generated">
            <a:extLst>
              <a:ext uri="{FF2B5EF4-FFF2-40B4-BE49-F238E27FC236}">
                <a16:creationId xmlns:a16="http://schemas.microsoft.com/office/drawing/2014/main" id="{3E5B295E-047A-4990-B13D-7950E09D3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1" y="4243960"/>
            <a:ext cx="2191774" cy="2508532"/>
          </a:xfrm>
          <a:prstGeom prst="rect">
            <a:avLst/>
          </a:prstGeom>
        </p:spPr>
      </p:pic>
    </p:spTree>
    <p:extLst>
      <p:ext uri="{BB962C8B-B14F-4D97-AF65-F5344CB8AC3E}">
        <p14:creationId xmlns:p14="http://schemas.microsoft.com/office/powerpoint/2010/main" val="335313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500"/>
                                        <p:tgtEl>
                                          <p:spTgt spid="1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xEl>
                                              <p:pRg st="4" end="4"/>
                                            </p:txEl>
                                          </p:spTgt>
                                        </p:tgtEl>
                                        <p:attrNameLst>
                                          <p:attrName>style.visibility</p:attrName>
                                        </p:attrNameLst>
                                      </p:cBhvr>
                                      <p:to>
                                        <p:strVal val="visible"/>
                                      </p:to>
                                    </p:set>
                                    <p:animEffect transition="in" filter="fade">
                                      <p:cBhvr>
                                        <p:cTn id="36" dur="500"/>
                                        <p:tgtEl>
                                          <p:spTgt spid="11">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xEl>
                                              <p:pRg st="5" end="5"/>
                                            </p:txEl>
                                          </p:spTgt>
                                        </p:tgtEl>
                                        <p:attrNameLst>
                                          <p:attrName>style.visibility</p:attrName>
                                        </p:attrNameLst>
                                      </p:cBhvr>
                                      <p:to>
                                        <p:strVal val="visible"/>
                                      </p:to>
                                    </p:set>
                                    <p:animEffect transition="in" filter="fade">
                                      <p:cBhvr>
                                        <p:cTn id="41" dur="500"/>
                                        <p:tgtEl>
                                          <p:spTgt spid="11">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6" end="6"/>
                                            </p:txEl>
                                          </p:spTgt>
                                        </p:tgtEl>
                                        <p:attrNameLst>
                                          <p:attrName>style.visibility</p:attrName>
                                        </p:attrNameLst>
                                      </p:cBhvr>
                                      <p:to>
                                        <p:strVal val="visible"/>
                                      </p:to>
                                    </p:set>
                                    <p:animEffect transition="in" filter="fade">
                                      <p:cBhvr>
                                        <p:cTn id="46" dur="500"/>
                                        <p:tgtEl>
                                          <p:spTgt spid="11">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xEl>
                                              <p:pRg st="7" end="7"/>
                                            </p:txEl>
                                          </p:spTgt>
                                        </p:tgtEl>
                                        <p:attrNameLst>
                                          <p:attrName>style.visibility</p:attrName>
                                        </p:attrNameLst>
                                      </p:cBhvr>
                                      <p:to>
                                        <p:strVal val="visible"/>
                                      </p:to>
                                    </p:set>
                                    <p:animEffect transition="in" filter="fade">
                                      <p:cBhvr>
                                        <p:cTn id="51" dur="500"/>
                                        <p:tgtEl>
                                          <p:spTgt spid="11">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xEl>
                                              <p:pRg st="8" end="8"/>
                                            </p:txEl>
                                          </p:spTgt>
                                        </p:tgtEl>
                                        <p:attrNameLst>
                                          <p:attrName>style.visibility</p:attrName>
                                        </p:attrNameLst>
                                      </p:cBhvr>
                                      <p:to>
                                        <p:strVal val="visible"/>
                                      </p:to>
                                    </p:set>
                                    <p:animEffect transition="in" filter="fade">
                                      <p:cBhvr>
                                        <p:cTn id="56" dur="500"/>
                                        <p:tgtEl>
                                          <p:spTgt spid="11">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xEl>
                                              <p:pRg st="9" end="9"/>
                                            </p:txEl>
                                          </p:spTgt>
                                        </p:tgtEl>
                                        <p:attrNameLst>
                                          <p:attrName>style.visibility</p:attrName>
                                        </p:attrNameLst>
                                      </p:cBhvr>
                                      <p:to>
                                        <p:strVal val="visible"/>
                                      </p:to>
                                    </p:set>
                                    <p:animEffect transition="in" filter="fade">
                                      <p:cBhvr>
                                        <p:cTn id="61"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242</TotalTime>
  <Words>686</Words>
  <Application>Microsoft Office PowerPoint</Application>
  <PresentationFormat>On-screen Show (4:3)</PresentationFormat>
  <Paragraphs>78</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Twinkl</vt:lpstr>
      <vt:lpstr>Calibri</vt:lpstr>
      <vt:lpstr>Twinkl SemiBold</vt:lpstr>
      <vt:lpstr>Arial</vt:lpstr>
      <vt:lpstr>Office Theme</vt:lpstr>
      <vt:lpstr>PowerPoint Presentation</vt:lpstr>
      <vt:lpstr>PowerPoint Presentation</vt:lpstr>
      <vt:lpstr>What Is Inter Faith Week?</vt:lpstr>
      <vt:lpstr>It’s Good to Be Different </vt:lpstr>
      <vt:lpstr>Fascinating Religious Facts!</vt:lpstr>
      <vt:lpstr>Fascinating Religious Facts!</vt:lpstr>
      <vt:lpstr>Fascinating Religious Facts!</vt:lpstr>
      <vt:lpstr>Fascinating Religious Facts!</vt:lpstr>
      <vt:lpstr>Fascinating Religious Facts!</vt:lpstr>
      <vt:lpstr>Fascinating Religious Facts!</vt:lpstr>
      <vt:lpstr>Discrimination</vt:lpstr>
      <vt:lpstr>How Might People Discriminate against Others within School?</vt:lpstr>
      <vt:lpstr>Dealing with Discrimination</vt:lpstr>
      <vt:lpstr>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Joseph Hayward</dc:creator>
  <cp:lastModifiedBy>Twinkl Twinkl</cp:lastModifiedBy>
  <cp:revision>42</cp:revision>
  <dcterms:created xsi:type="dcterms:W3CDTF">2017-10-27T08:55:13Z</dcterms:created>
  <dcterms:modified xsi:type="dcterms:W3CDTF">2021-09-21T14:57:32Z</dcterms:modified>
</cp:coreProperties>
</file>