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0" r:id="rId2"/>
    <p:sldId id="256" r:id="rId3"/>
    <p:sldId id="258" r:id="rId4"/>
    <p:sldId id="259" r:id="rId5"/>
    <p:sldId id="269" r:id="rId6"/>
    <p:sldId id="260" r:id="rId7"/>
    <p:sldId id="261" r:id="rId8"/>
    <p:sldId id="257" r:id="rId9"/>
    <p:sldId id="262" r:id="rId10"/>
    <p:sldId id="271" r:id="rId11"/>
    <p:sldId id="263" r:id="rId12"/>
    <p:sldId id="264" r:id="rId13"/>
    <p:sldId id="265" r:id="rId14"/>
    <p:sldId id="266" r:id="rId15"/>
    <p:sldId id="267"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4F721-16B7-4896-B923-2A92664F9AC2}" type="datetimeFigureOut">
              <a:rPr lang="en-GB" smtClean="0"/>
              <a:t>31/12/2020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7531C3-8A2C-421A-A9ED-DD86E72C4271}"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67531C3-8A2C-421A-A9ED-DD86E72C4271}" type="slidenum">
              <a:rPr lang="en-GB" smtClean="0"/>
              <a:t>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7BC83-B21C-439A-81CA-11AB97286C1D}" type="datetimeFigureOut">
              <a:rPr lang="en-GB" smtClean="0"/>
              <a:pPr/>
              <a:t>31/12/2020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0A48CA-F1DF-42E4-AA3D-B26C4A624E9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7BC83-B21C-439A-81CA-11AB97286C1D}" type="datetimeFigureOut">
              <a:rPr lang="en-GB" smtClean="0"/>
              <a:pPr/>
              <a:t>31/12/2020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A48CA-F1DF-42E4-AA3D-B26C4A624E9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hyperlink" Target="https://vimeo.com/92272538" TargetMode="External"/><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21_cropped.jpg"/>
          <p:cNvPicPr>
            <a:picLocks noChangeAspect="1"/>
          </p:cNvPicPr>
          <p:nvPr/>
        </p:nvPicPr>
        <p:blipFill>
          <a:blip r:embed="rId2" cstate="print"/>
          <a:srcRect t="40685"/>
          <a:stretch>
            <a:fillRect/>
          </a:stretch>
        </p:blipFill>
        <p:spPr>
          <a:xfrm>
            <a:off x="0" y="0"/>
            <a:ext cx="9324528" cy="6905366"/>
          </a:xfrm>
          <a:prstGeom prst="rect">
            <a:avLst/>
          </a:prstGeom>
        </p:spPr>
      </p:pic>
      <p:sp>
        <p:nvSpPr>
          <p:cNvPr id="3" name="TextBox 2"/>
          <p:cNvSpPr txBox="1"/>
          <p:nvPr/>
        </p:nvSpPr>
        <p:spPr>
          <a:xfrm>
            <a:off x="1547664" y="2564904"/>
            <a:ext cx="6480720" cy="1200329"/>
          </a:xfrm>
          <a:prstGeom prst="rect">
            <a:avLst/>
          </a:prstGeom>
          <a:solidFill>
            <a:schemeClr val="bg1"/>
          </a:solidFill>
        </p:spPr>
        <p:txBody>
          <a:bodyPr wrap="square" rtlCol="0">
            <a:spAutoFit/>
          </a:bodyPr>
          <a:lstStyle/>
          <a:p>
            <a:r>
              <a:rPr lang="en-GB" sz="2400" dirty="0" smtClean="0"/>
              <a:t>We are going to find out what impact the Great Fire of London had, and why it was an important event in our history.</a:t>
            </a:r>
            <a:endParaRPr lang="en-GB" sz="2400" dirty="0"/>
          </a:p>
        </p:txBody>
      </p:sp>
      <p:sp>
        <p:nvSpPr>
          <p:cNvPr id="2" name="TextBox 1"/>
          <p:cNvSpPr txBox="1"/>
          <p:nvPr/>
        </p:nvSpPr>
        <p:spPr>
          <a:xfrm>
            <a:off x="1979712" y="764704"/>
            <a:ext cx="5400600" cy="1323439"/>
          </a:xfrm>
          <a:prstGeom prst="rect">
            <a:avLst/>
          </a:prstGeom>
          <a:solidFill>
            <a:schemeClr val="bg1"/>
          </a:solidFill>
        </p:spPr>
        <p:txBody>
          <a:bodyPr wrap="square" rtlCol="0">
            <a:spAutoFit/>
          </a:bodyPr>
          <a:lstStyle/>
          <a:p>
            <a:pPr algn="ctr" hangingPunct="0"/>
            <a:r>
              <a:rPr lang="en-US" sz="4000" b="1" dirty="0" smtClean="0"/>
              <a:t>Why is the Great Fire of London significant?</a:t>
            </a:r>
            <a:endParaRPr lang="en-GB"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150.JPG"/>
          <p:cNvPicPr>
            <a:picLocks noChangeAspect="1"/>
          </p:cNvPicPr>
          <p:nvPr/>
        </p:nvPicPr>
        <p:blipFill>
          <a:blip r:embed="rId2" cstate="print"/>
          <a:srcRect l="8434" b="-1475"/>
          <a:stretch>
            <a:fillRect/>
          </a:stretch>
        </p:blipFill>
        <p:spPr>
          <a:xfrm rot="16200000">
            <a:off x="-207057" y="935250"/>
            <a:ext cx="4032449" cy="2971278"/>
          </a:xfrm>
          <a:prstGeom prst="rect">
            <a:avLst/>
          </a:prstGeom>
        </p:spPr>
      </p:pic>
      <p:pic>
        <p:nvPicPr>
          <p:cNvPr id="1026" name="Picture 2" descr="Image result for 1666street"/>
          <p:cNvPicPr>
            <a:picLocks noChangeAspect="1" noChangeArrowheads="1"/>
          </p:cNvPicPr>
          <p:nvPr/>
        </p:nvPicPr>
        <p:blipFill>
          <a:blip r:embed="rId3" cstate="print"/>
          <a:srcRect/>
          <a:stretch>
            <a:fillRect/>
          </a:stretch>
        </p:blipFill>
        <p:spPr bwMode="auto">
          <a:xfrm>
            <a:off x="3563888" y="3284984"/>
            <a:ext cx="5292958" cy="3312368"/>
          </a:xfrm>
          <a:prstGeom prst="rect">
            <a:avLst/>
          </a:prstGeom>
          <a:noFill/>
        </p:spPr>
      </p:pic>
      <p:sp>
        <p:nvSpPr>
          <p:cNvPr id="4" name="Oval 3"/>
          <p:cNvSpPr/>
          <p:nvPr/>
        </p:nvSpPr>
        <p:spPr>
          <a:xfrm>
            <a:off x="179512" y="3861048"/>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
        <p:nvSpPr>
          <p:cNvPr id="5" name="Oval 4"/>
          <p:cNvSpPr/>
          <p:nvPr/>
        </p:nvSpPr>
        <p:spPr>
          <a:xfrm>
            <a:off x="7740352" y="5877272"/>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1666</a:t>
            </a:r>
            <a:endParaRPr lang="en-GB" dirty="0"/>
          </a:p>
        </p:txBody>
      </p:sp>
      <p:sp>
        <p:nvSpPr>
          <p:cNvPr id="6" name="TextBox 5"/>
          <p:cNvSpPr txBox="1"/>
          <p:nvPr/>
        </p:nvSpPr>
        <p:spPr>
          <a:xfrm>
            <a:off x="3635896" y="404664"/>
            <a:ext cx="5040560" cy="2062103"/>
          </a:xfrm>
          <a:prstGeom prst="rect">
            <a:avLst/>
          </a:prstGeom>
          <a:solidFill>
            <a:srgbClr val="FFC000"/>
          </a:solidFill>
        </p:spPr>
        <p:txBody>
          <a:bodyPr wrap="square" rtlCol="0">
            <a:spAutoFit/>
          </a:bodyPr>
          <a:lstStyle/>
          <a:p>
            <a:r>
              <a:rPr lang="en-GB" sz="3200" dirty="0" smtClean="0"/>
              <a:t>The streets were narrow and cobbled with small stones. Some roads still have cobbles.</a:t>
            </a:r>
            <a:endParaRPr lang="en-GB" sz="3200" dirty="0"/>
          </a:p>
        </p:txBody>
      </p:sp>
      <p:sp>
        <p:nvSpPr>
          <p:cNvPr id="7" name="TextBox 6"/>
          <p:cNvSpPr txBox="1"/>
          <p:nvPr/>
        </p:nvSpPr>
        <p:spPr>
          <a:xfrm>
            <a:off x="323528" y="4581128"/>
            <a:ext cx="2952328" cy="2062103"/>
          </a:xfrm>
          <a:prstGeom prst="rect">
            <a:avLst/>
          </a:prstGeom>
          <a:solidFill>
            <a:srgbClr val="FFC000"/>
          </a:solidFill>
        </p:spPr>
        <p:txBody>
          <a:bodyPr wrap="square" rtlCol="0">
            <a:spAutoFit/>
          </a:bodyPr>
          <a:lstStyle/>
          <a:p>
            <a:r>
              <a:rPr lang="en-GB" sz="3200" dirty="0" smtClean="0"/>
              <a:t>What is different about the streets in these pictures?</a:t>
            </a:r>
            <a:endParaRPr lang="en-GB"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153.JPG"/>
          <p:cNvPicPr>
            <a:picLocks noChangeAspect="1"/>
          </p:cNvPicPr>
          <p:nvPr/>
        </p:nvPicPr>
        <p:blipFill>
          <a:blip r:embed="rId2" cstate="print"/>
          <a:srcRect l="9051" t="9731" r="9838" b="14468"/>
          <a:stretch>
            <a:fillRect/>
          </a:stretch>
        </p:blipFill>
        <p:spPr>
          <a:xfrm>
            <a:off x="539552" y="404664"/>
            <a:ext cx="5544616" cy="3445198"/>
          </a:xfrm>
          <a:prstGeom prst="rect">
            <a:avLst/>
          </a:prstGeom>
        </p:spPr>
      </p:pic>
      <p:pic>
        <p:nvPicPr>
          <p:cNvPr id="3" name="Picture 2" descr="DSC_1151.JPG"/>
          <p:cNvPicPr>
            <a:picLocks noChangeAspect="1"/>
          </p:cNvPicPr>
          <p:nvPr/>
        </p:nvPicPr>
        <p:blipFill>
          <a:blip r:embed="rId3" cstate="print"/>
          <a:srcRect l="2751" t="59475" r="84650" b="23944"/>
          <a:stretch>
            <a:fillRect/>
          </a:stretch>
        </p:blipFill>
        <p:spPr>
          <a:xfrm>
            <a:off x="5940152" y="3068960"/>
            <a:ext cx="2736304" cy="2394266"/>
          </a:xfrm>
          <a:prstGeom prst="rect">
            <a:avLst/>
          </a:prstGeom>
        </p:spPr>
      </p:pic>
      <p:sp>
        <p:nvSpPr>
          <p:cNvPr id="4" name="Oval 3"/>
          <p:cNvSpPr/>
          <p:nvPr/>
        </p:nvSpPr>
        <p:spPr>
          <a:xfrm>
            <a:off x="4860032" y="620688"/>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
        <p:nvSpPr>
          <p:cNvPr id="6" name="TextBox 5"/>
          <p:cNvSpPr txBox="1"/>
          <p:nvPr/>
        </p:nvSpPr>
        <p:spPr>
          <a:xfrm>
            <a:off x="539552" y="4005064"/>
            <a:ext cx="5256584" cy="2554545"/>
          </a:xfrm>
          <a:prstGeom prst="rect">
            <a:avLst/>
          </a:prstGeom>
          <a:solidFill>
            <a:srgbClr val="FFC000"/>
          </a:solidFill>
        </p:spPr>
        <p:txBody>
          <a:bodyPr wrap="square" rtlCol="0">
            <a:spAutoFit/>
          </a:bodyPr>
          <a:lstStyle/>
          <a:p>
            <a:r>
              <a:rPr lang="en-GB" sz="3200" dirty="0" smtClean="0"/>
              <a:t>Some people living in London wrote about what happened. Samuel Pepys lived in Seething Lane and he recorded his feelings during the fire.</a:t>
            </a:r>
            <a:endParaRPr lang="en-GB"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st pauls cathedral in 1666"/>
          <p:cNvPicPr>
            <a:picLocks noChangeAspect="1" noChangeArrowheads="1"/>
          </p:cNvPicPr>
          <p:nvPr/>
        </p:nvPicPr>
        <p:blipFill>
          <a:blip r:embed="rId2" cstate="print"/>
          <a:srcRect/>
          <a:stretch>
            <a:fillRect/>
          </a:stretch>
        </p:blipFill>
        <p:spPr bwMode="auto">
          <a:xfrm>
            <a:off x="179512" y="1196752"/>
            <a:ext cx="5220072" cy="3319842"/>
          </a:xfrm>
          <a:prstGeom prst="rect">
            <a:avLst/>
          </a:prstGeom>
          <a:noFill/>
        </p:spPr>
      </p:pic>
      <p:pic>
        <p:nvPicPr>
          <p:cNvPr id="19462" name="Picture 6" descr="Image result for st pauls cathedral view"/>
          <p:cNvPicPr>
            <a:picLocks noChangeAspect="1" noChangeArrowheads="1"/>
          </p:cNvPicPr>
          <p:nvPr/>
        </p:nvPicPr>
        <p:blipFill>
          <a:blip r:embed="rId3" cstate="print"/>
          <a:srcRect r="46844" b="11801"/>
          <a:stretch>
            <a:fillRect/>
          </a:stretch>
        </p:blipFill>
        <p:spPr bwMode="auto">
          <a:xfrm>
            <a:off x="5508104" y="1196752"/>
            <a:ext cx="3471814" cy="3240360"/>
          </a:xfrm>
          <a:prstGeom prst="rect">
            <a:avLst/>
          </a:prstGeom>
          <a:noFill/>
        </p:spPr>
      </p:pic>
      <p:sp>
        <p:nvSpPr>
          <p:cNvPr id="4" name="Oval 3"/>
          <p:cNvSpPr/>
          <p:nvPr/>
        </p:nvSpPr>
        <p:spPr>
          <a:xfrm>
            <a:off x="179512" y="1340768"/>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1666</a:t>
            </a:r>
            <a:endParaRPr lang="en-GB" dirty="0"/>
          </a:p>
        </p:txBody>
      </p:sp>
      <p:sp>
        <p:nvSpPr>
          <p:cNvPr id="5" name="Oval 4"/>
          <p:cNvSpPr/>
          <p:nvPr/>
        </p:nvSpPr>
        <p:spPr>
          <a:xfrm>
            <a:off x="7884368" y="1340768"/>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
        <p:nvSpPr>
          <p:cNvPr id="6" name="TextBox 5"/>
          <p:cNvSpPr txBox="1"/>
          <p:nvPr/>
        </p:nvSpPr>
        <p:spPr>
          <a:xfrm>
            <a:off x="2843808" y="404664"/>
            <a:ext cx="3273460" cy="584775"/>
          </a:xfrm>
          <a:prstGeom prst="rect">
            <a:avLst/>
          </a:prstGeom>
          <a:solidFill>
            <a:srgbClr val="FFC000"/>
          </a:solidFill>
        </p:spPr>
        <p:txBody>
          <a:bodyPr wrap="none" rtlCol="0">
            <a:spAutoFit/>
          </a:bodyPr>
          <a:lstStyle/>
          <a:p>
            <a:r>
              <a:rPr lang="en-GB" sz="3200" dirty="0" smtClean="0"/>
              <a:t>St Paul’s Cathedral</a:t>
            </a:r>
            <a:endParaRPr lang="en-GB" sz="3200" dirty="0"/>
          </a:p>
        </p:txBody>
      </p:sp>
      <p:sp>
        <p:nvSpPr>
          <p:cNvPr id="7" name="TextBox 6"/>
          <p:cNvSpPr txBox="1"/>
          <p:nvPr/>
        </p:nvSpPr>
        <p:spPr>
          <a:xfrm>
            <a:off x="251520" y="5013176"/>
            <a:ext cx="8712968" cy="1384995"/>
          </a:xfrm>
          <a:prstGeom prst="rect">
            <a:avLst/>
          </a:prstGeom>
          <a:solidFill>
            <a:srgbClr val="FFC000"/>
          </a:solidFill>
        </p:spPr>
        <p:txBody>
          <a:bodyPr wrap="square" rtlCol="0">
            <a:spAutoFit/>
          </a:bodyPr>
          <a:lstStyle/>
          <a:p>
            <a:r>
              <a:rPr lang="en-GB" sz="2800" dirty="0" smtClean="0"/>
              <a:t>In 1666 the cathedral was the tallest building in London. It was completely ruined in the fire. Sir Christopher Wren designed the new cathedral, but it took 55 years to build it.</a:t>
            </a:r>
            <a:endParaRPr lang="en-GB"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134.JPG"/>
          <p:cNvPicPr>
            <a:picLocks noChangeAspect="1"/>
          </p:cNvPicPr>
          <p:nvPr/>
        </p:nvPicPr>
        <p:blipFill>
          <a:blip r:embed="rId2" cstate="print"/>
          <a:srcRect l="9925" t="14376" b="15896"/>
          <a:stretch>
            <a:fillRect/>
          </a:stretch>
        </p:blipFill>
        <p:spPr>
          <a:xfrm rot="5400000">
            <a:off x="-1043566" y="2059789"/>
            <a:ext cx="5040562" cy="2594407"/>
          </a:xfrm>
          <a:prstGeom prst="rect">
            <a:avLst/>
          </a:prstGeom>
        </p:spPr>
      </p:pic>
      <p:pic>
        <p:nvPicPr>
          <p:cNvPr id="3" name="Picture 2" descr="DSC_1142.JPG"/>
          <p:cNvPicPr>
            <a:picLocks noChangeAspect="1"/>
          </p:cNvPicPr>
          <p:nvPr/>
        </p:nvPicPr>
        <p:blipFill>
          <a:blip r:embed="rId3" cstate="print"/>
          <a:srcRect l="1424" t="18605"/>
          <a:stretch>
            <a:fillRect/>
          </a:stretch>
        </p:blipFill>
        <p:spPr>
          <a:xfrm rot="5400000">
            <a:off x="5032301" y="1960587"/>
            <a:ext cx="4984054" cy="2736304"/>
          </a:xfrm>
          <a:prstGeom prst="rect">
            <a:avLst/>
          </a:prstGeom>
        </p:spPr>
      </p:pic>
      <p:sp>
        <p:nvSpPr>
          <p:cNvPr id="4" name="TextBox 3"/>
          <p:cNvSpPr txBox="1"/>
          <p:nvPr/>
        </p:nvSpPr>
        <p:spPr>
          <a:xfrm>
            <a:off x="2987824" y="836712"/>
            <a:ext cx="2952328" cy="5016758"/>
          </a:xfrm>
          <a:prstGeom prst="rect">
            <a:avLst/>
          </a:prstGeom>
          <a:solidFill>
            <a:srgbClr val="FFC000"/>
          </a:solidFill>
          <a:ln>
            <a:solidFill>
              <a:schemeClr val="accent1"/>
            </a:solidFill>
          </a:ln>
        </p:spPr>
        <p:txBody>
          <a:bodyPr wrap="square" rtlCol="0">
            <a:spAutoFit/>
          </a:bodyPr>
          <a:lstStyle/>
          <a:p>
            <a:r>
              <a:rPr lang="en-GB" sz="3200" dirty="0" smtClean="0"/>
              <a:t>Four years after the fire, construction was started on this memorial. </a:t>
            </a:r>
          </a:p>
          <a:p>
            <a:endParaRPr lang="en-GB" sz="3200" dirty="0" smtClean="0"/>
          </a:p>
          <a:p>
            <a:r>
              <a:rPr lang="en-GB" sz="3200" dirty="0" smtClean="0"/>
              <a:t>The Monument was finished and opened by 1677.</a:t>
            </a:r>
            <a:endParaRPr lang="en-GB" sz="3200" dirty="0"/>
          </a:p>
        </p:txBody>
      </p:sp>
      <p:sp>
        <p:nvSpPr>
          <p:cNvPr id="5" name="Oval 4"/>
          <p:cNvSpPr/>
          <p:nvPr/>
        </p:nvSpPr>
        <p:spPr>
          <a:xfrm>
            <a:off x="1763688" y="908720"/>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155.JPG"/>
          <p:cNvPicPr>
            <a:picLocks noChangeAspect="1"/>
          </p:cNvPicPr>
          <p:nvPr/>
        </p:nvPicPr>
        <p:blipFill>
          <a:blip r:embed="rId2" cstate="print"/>
          <a:srcRect l="4756" t="281" r="1732" b="4655"/>
          <a:stretch>
            <a:fillRect/>
          </a:stretch>
        </p:blipFill>
        <p:spPr>
          <a:xfrm>
            <a:off x="395536" y="404664"/>
            <a:ext cx="4536504" cy="3066341"/>
          </a:xfrm>
          <a:prstGeom prst="rect">
            <a:avLst/>
          </a:prstGeom>
        </p:spPr>
      </p:pic>
      <p:pic>
        <p:nvPicPr>
          <p:cNvPr id="3" name="Picture 2" descr="20160908105930_00007.jpg"/>
          <p:cNvPicPr>
            <a:picLocks noChangeAspect="1"/>
          </p:cNvPicPr>
          <p:nvPr/>
        </p:nvPicPr>
        <p:blipFill>
          <a:blip r:embed="rId3" cstate="print"/>
          <a:srcRect l="20075" t="9905" r="19288" b="18815"/>
          <a:stretch>
            <a:fillRect/>
          </a:stretch>
        </p:blipFill>
        <p:spPr>
          <a:xfrm rot="16200000">
            <a:off x="4780309" y="2644627"/>
            <a:ext cx="4356484" cy="3620974"/>
          </a:xfrm>
          <a:prstGeom prst="rect">
            <a:avLst/>
          </a:prstGeom>
        </p:spPr>
      </p:pic>
      <p:sp>
        <p:nvSpPr>
          <p:cNvPr id="4" name="Oval 3"/>
          <p:cNvSpPr/>
          <p:nvPr/>
        </p:nvSpPr>
        <p:spPr>
          <a:xfrm>
            <a:off x="467544" y="548680"/>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
        <p:nvSpPr>
          <p:cNvPr id="5" name="Oval 4"/>
          <p:cNvSpPr/>
          <p:nvPr/>
        </p:nvSpPr>
        <p:spPr>
          <a:xfrm>
            <a:off x="5364088" y="2348880"/>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1666</a:t>
            </a:r>
            <a:endParaRPr lang="en-GB" dirty="0"/>
          </a:p>
        </p:txBody>
      </p:sp>
      <p:sp>
        <p:nvSpPr>
          <p:cNvPr id="6" name="TextBox 5"/>
          <p:cNvSpPr txBox="1"/>
          <p:nvPr/>
        </p:nvSpPr>
        <p:spPr>
          <a:xfrm>
            <a:off x="5148064" y="332656"/>
            <a:ext cx="3672408" cy="1815882"/>
          </a:xfrm>
          <a:prstGeom prst="rect">
            <a:avLst/>
          </a:prstGeom>
          <a:solidFill>
            <a:srgbClr val="FFC000"/>
          </a:solidFill>
        </p:spPr>
        <p:txBody>
          <a:bodyPr wrap="square" rtlCol="0">
            <a:spAutoFit/>
          </a:bodyPr>
          <a:lstStyle/>
          <a:p>
            <a:r>
              <a:rPr lang="en-GB" sz="2800" dirty="0" smtClean="0"/>
              <a:t>Londoners escaped the fire and went to the fields around London city wall.</a:t>
            </a:r>
            <a:endParaRPr lang="en-GB" sz="2800" dirty="0"/>
          </a:p>
        </p:txBody>
      </p:sp>
      <p:sp>
        <p:nvSpPr>
          <p:cNvPr id="8" name="TextBox 7"/>
          <p:cNvSpPr txBox="1"/>
          <p:nvPr/>
        </p:nvSpPr>
        <p:spPr>
          <a:xfrm>
            <a:off x="251520" y="3749457"/>
            <a:ext cx="4608512" cy="2677656"/>
          </a:xfrm>
          <a:prstGeom prst="rect">
            <a:avLst/>
          </a:prstGeom>
          <a:solidFill>
            <a:srgbClr val="FFC000"/>
          </a:solidFill>
        </p:spPr>
        <p:txBody>
          <a:bodyPr wrap="square" rtlCol="0">
            <a:spAutoFit/>
          </a:bodyPr>
          <a:lstStyle/>
          <a:p>
            <a:r>
              <a:rPr lang="en-GB" sz="2800" dirty="0" smtClean="0"/>
              <a:t>10,000 people had no home after the fire. Many had to live in tents for years whilst their houses were rebuilt. Now the fields have buildings on them as London has got bigger.</a:t>
            </a:r>
            <a:endParaRPr lang="en-GB"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8208912" cy="1692771"/>
          </a:xfrm>
          <a:prstGeom prst="rect">
            <a:avLst/>
          </a:prstGeom>
          <a:solidFill>
            <a:srgbClr val="FFC000"/>
          </a:solidFill>
        </p:spPr>
        <p:txBody>
          <a:bodyPr wrap="square" rtlCol="0">
            <a:spAutoFit/>
          </a:bodyPr>
          <a:lstStyle/>
          <a:p>
            <a:r>
              <a:rPr lang="en-GB" sz="2600" dirty="0" smtClean="0"/>
              <a:t>By the time the fire was brought under control it had burned 13,200 houses and 87 churches. Homes, shops and businesses were gone.  The area in white on the map below shows the area that was destroyed.</a:t>
            </a:r>
          </a:p>
        </p:txBody>
      </p:sp>
      <p:pic>
        <p:nvPicPr>
          <p:cNvPr id="5122" name="Picture 2" descr="http://www.nationalarchives.gov.uk/wp-content/uploads/2014/03/ZMAP-4-18-s31.jpg"/>
          <p:cNvPicPr>
            <a:picLocks noChangeAspect="1" noChangeArrowheads="1"/>
          </p:cNvPicPr>
          <p:nvPr/>
        </p:nvPicPr>
        <p:blipFill>
          <a:blip r:embed="rId2" cstate="print"/>
          <a:srcRect/>
          <a:stretch>
            <a:fillRect/>
          </a:stretch>
        </p:blipFill>
        <p:spPr bwMode="auto">
          <a:xfrm>
            <a:off x="1763688" y="1916832"/>
            <a:ext cx="5328592" cy="3738700"/>
          </a:xfrm>
          <a:prstGeom prst="rect">
            <a:avLst/>
          </a:prstGeom>
          <a:noFill/>
        </p:spPr>
      </p:pic>
      <p:sp>
        <p:nvSpPr>
          <p:cNvPr id="4" name="TextBox 3"/>
          <p:cNvSpPr txBox="1"/>
          <p:nvPr/>
        </p:nvSpPr>
        <p:spPr>
          <a:xfrm>
            <a:off x="251520" y="5661248"/>
            <a:ext cx="8640960" cy="892552"/>
          </a:xfrm>
          <a:prstGeom prst="rect">
            <a:avLst/>
          </a:prstGeom>
          <a:solidFill>
            <a:srgbClr val="FFC000"/>
          </a:solidFill>
        </p:spPr>
        <p:txBody>
          <a:bodyPr wrap="square" rtlCol="0">
            <a:spAutoFit/>
          </a:bodyPr>
          <a:lstStyle/>
          <a:p>
            <a:r>
              <a:rPr lang="en-GB" sz="2600" dirty="0" smtClean="0"/>
              <a:t>London had changed forever, and it took a long time to rebuild.  By the end of 1667 they had only built 150 new houses.</a:t>
            </a:r>
            <a:endParaRPr lang="en-GB" sz="2600" dirty="0"/>
          </a:p>
        </p:txBody>
      </p:sp>
      <p:sp>
        <p:nvSpPr>
          <p:cNvPr id="5" name="Oval 4"/>
          <p:cNvSpPr/>
          <p:nvPr/>
        </p:nvSpPr>
        <p:spPr>
          <a:xfrm>
            <a:off x="899592" y="2348880"/>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1666</a:t>
            </a:r>
            <a:endParaRPr lang="en-GB" dirty="0"/>
          </a:p>
        </p:txBody>
      </p:sp>
      <p:sp>
        <p:nvSpPr>
          <p:cNvPr id="6" name="TextBox 5"/>
          <p:cNvSpPr txBox="1"/>
          <p:nvPr/>
        </p:nvSpPr>
        <p:spPr>
          <a:xfrm>
            <a:off x="7236296" y="2780928"/>
            <a:ext cx="1907704" cy="461665"/>
          </a:xfrm>
          <a:prstGeom prst="rect">
            <a:avLst/>
          </a:prstGeom>
          <a:noFill/>
        </p:spPr>
        <p:txBody>
          <a:bodyPr wrap="square" rtlCol="0">
            <a:spAutoFit/>
          </a:bodyPr>
          <a:lstStyle/>
          <a:p>
            <a:r>
              <a:rPr lang="en-GB" sz="1200" dirty="0" smtClean="0"/>
              <a:t>Wenceslaus Hollar’s map </a:t>
            </a:r>
          </a:p>
          <a:p>
            <a:r>
              <a:rPr lang="en-GB" sz="1200" dirty="0" smtClean="0"/>
              <a:t>The National Archives</a:t>
            </a:r>
            <a:endParaRPr lang="en-GB"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21_cropped.jpg"/>
          <p:cNvPicPr>
            <a:picLocks noChangeAspect="1"/>
          </p:cNvPicPr>
          <p:nvPr/>
        </p:nvPicPr>
        <p:blipFill>
          <a:blip r:embed="rId2" cstate="print"/>
          <a:srcRect t="40685"/>
          <a:stretch>
            <a:fillRect/>
          </a:stretch>
        </p:blipFill>
        <p:spPr>
          <a:xfrm>
            <a:off x="0" y="0"/>
            <a:ext cx="9324528" cy="6905366"/>
          </a:xfrm>
          <a:prstGeom prst="rect">
            <a:avLst/>
          </a:prstGeom>
        </p:spPr>
      </p:pic>
      <p:sp>
        <p:nvSpPr>
          <p:cNvPr id="2" name="TextBox 1"/>
          <p:cNvSpPr txBox="1"/>
          <p:nvPr/>
        </p:nvSpPr>
        <p:spPr>
          <a:xfrm>
            <a:off x="2267744" y="404664"/>
            <a:ext cx="6696744" cy="5262979"/>
          </a:xfrm>
          <a:prstGeom prst="rect">
            <a:avLst/>
          </a:prstGeom>
          <a:solidFill>
            <a:schemeClr val="bg1"/>
          </a:solidFill>
        </p:spPr>
        <p:txBody>
          <a:bodyPr wrap="square" rtlCol="0">
            <a:spAutoFit/>
          </a:bodyPr>
          <a:lstStyle/>
          <a:p>
            <a:r>
              <a:rPr lang="en-GB" sz="2800" dirty="0" smtClean="0"/>
              <a:t>London was a very important city and for a time it was unclear if it would survive the fire. It was badly damaged and it took a lot of time and money to rebuild. </a:t>
            </a:r>
          </a:p>
          <a:p>
            <a:endParaRPr lang="en-GB" sz="2800" dirty="0" smtClean="0"/>
          </a:p>
          <a:p>
            <a:r>
              <a:rPr lang="en-GB" sz="2800" dirty="0" smtClean="0"/>
              <a:t>Despite this London grew back stronger and cleaner.  The rebuilt city included new sewers and wider streets. </a:t>
            </a:r>
          </a:p>
          <a:p>
            <a:endParaRPr lang="en-GB" sz="2800" dirty="0" smtClean="0"/>
          </a:p>
          <a:p>
            <a:r>
              <a:rPr lang="en-GB" sz="2800" dirty="0" smtClean="0"/>
              <a:t>The Great Fire of London changed what the city looked like, and how future fires would be fought.</a:t>
            </a:r>
            <a:endParaRPr lang="en-GB"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1131.JPG"/>
          <p:cNvPicPr>
            <a:picLocks noChangeAspect="1"/>
          </p:cNvPicPr>
          <p:nvPr/>
        </p:nvPicPr>
        <p:blipFill>
          <a:blip r:embed="rId2" cstate="print"/>
          <a:srcRect l="4326" t="16837" r="57875" b="256"/>
          <a:stretch>
            <a:fillRect/>
          </a:stretch>
        </p:blipFill>
        <p:spPr>
          <a:xfrm>
            <a:off x="395536" y="1412776"/>
            <a:ext cx="3456384" cy="5040560"/>
          </a:xfrm>
          <a:prstGeom prst="rect">
            <a:avLst/>
          </a:prstGeom>
        </p:spPr>
      </p:pic>
      <p:sp>
        <p:nvSpPr>
          <p:cNvPr id="5" name="Rounded Rectangular Callout 4"/>
          <p:cNvSpPr/>
          <p:nvPr/>
        </p:nvSpPr>
        <p:spPr>
          <a:xfrm>
            <a:off x="4427984" y="908720"/>
            <a:ext cx="4320480" cy="3168352"/>
          </a:xfrm>
          <a:prstGeom prst="wedgeRoundRectCallout">
            <a:avLst>
              <a:gd name="adj1" fmla="val -74883"/>
              <a:gd name="adj2" fmla="val 3729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solidFill>
                  <a:schemeClr val="tx1"/>
                </a:solidFill>
              </a:rPr>
              <a:t>Hi, I’m Vlad the flea.</a:t>
            </a:r>
          </a:p>
          <a:p>
            <a:endParaRPr lang="en-GB" sz="3200" dirty="0" smtClean="0">
              <a:solidFill>
                <a:schemeClr val="tx1"/>
              </a:solidFill>
            </a:endParaRPr>
          </a:p>
          <a:p>
            <a:r>
              <a:rPr lang="en-GB" sz="3200" dirty="0" smtClean="0">
                <a:solidFill>
                  <a:schemeClr val="tx1"/>
                </a:solidFill>
              </a:rPr>
              <a:t>I’m going to tell you about something that happened over 350 years ago.</a:t>
            </a:r>
            <a:endParaRPr lang="en-GB" sz="3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0822142236_00015.jpg"/>
          <p:cNvPicPr>
            <a:picLocks noChangeAspect="1"/>
          </p:cNvPicPr>
          <p:nvPr/>
        </p:nvPicPr>
        <p:blipFill>
          <a:blip r:embed="rId2" cstate="print"/>
          <a:srcRect l="14360" t="20600" r="14360" b="12201"/>
          <a:stretch>
            <a:fillRect/>
          </a:stretch>
        </p:blipFill>
        <p:spPr>
          <a:xfrm>
            <a:off x="1115616" y="620688"/>
            <a:ext cx="3456384" cy="4608512"/>
          </a:xfrm>
          <a:prstGeom prst="rect">
            <a:avLst/>
          </a:prstGeom>
        </p:spPr>
      </p:pic>
      <p:sp>
        <p:nvSpPr>
          <p:cNvPr id="8" name="Rounded Rectangular Callout 7"/>
          <p:cNvSpPr/>
          <p:nvPr/>
        </p:nvSpPr>
        <p:spPr>
          <a:xfrm>
            <a:off x="5004048" y="620688"/>
            <a:ext cx="3672408" cy="4536504"/>
          </a:xfrm>
          <a:prstGeom prst="wedgeRoundRectCallout">
            <a:avLst>
              <a:gd name="adj1" fmla="val -48414"/>
              <a:gd name="adj2" fmla="val 6467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In 1666, London was almost destroyed by a huge fire.</a:t>
            </a:r>
          </a:p>
          <a:p>
            <a:pPr algn="ctr"/>
            <a:endParaRPr lang="en-GB" sz="3200" dirty="0" smtClean="0">
              <a:solidFill>
                <a:schemeClr val="tx1"/>
              </a:solidFill>
            </a:endParaRPr>
          </a:p>
          <a:p>
            <a:pPr algn="ctr"/>
            <a:r>
              <a:rPr lang="en-GB" sz="3200" dirty="0" smtClean="0">
                <a:solidFill>
                  <a:schemeClr val="tx1"/>
                </a:solidFill>
              </a:rPr>
              <a:t>This has become known as the Great Fire of London.</a:t>
            </a:r>
            <a:endParaRPr lang="en-GB" sz="3200" dirty="0">
              <a:solidFill>
                <a:schemeClr val="tx1"/>
              </a:solidFill>
            </a:endParaRPr>
          </a:p>
        </p:txBody>
      </p:sp>
      <p:pic>
        <p:nvPicPr>
          <p:cNvPr id="9" name="Picture 8" descr="DSC_1131.JPG"/>
          <p:cNvPicPr>
            <a:picLocks noChangeAspect="1"/>
          </p:cNvPicPr>
          <p:nvPr/>
        </p:nvPicPr>
        <p:blipFill>
          <a:blip r:embed="rId3" cstate="print"/>
          <a:srcRect l="8263" t="19206" r="61812" b="23944"/>
          <a:stretch>
            <a:fillRect/>
          </a:stretch>
        </p:blipFill>
        <p:spPr>
          <a:xfrm>
            <a:off x="2987824" y="4293096"/>
            <a:ext cx="1872208" cy="236489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8064896" cy="720080"/>
          </a:xfrm>
          <a:solidFill>
            <a:srgbClr val="FFC000"/>
          </a:solidFill>
        </p:spPr>
        <p:txBody>
          <a:bodyPr>
            <a:noAutofit/>
          </a:bodyPr>
          <a:lstStyle/>
          <a:p>
            <a:r>
              <a:rPr lang="en-GB" sz="3000" dirty="0" smtClean="0"/>
              <a:t>This is a map of Britain showing where London is.</a:t>
            </a:r>
            <a:endParaRPr lang="en-GB" sz="3000" dirty="0"/>
          </a:p>
        </p:txBody>
      </p:sp>
      <p:sp>
        <p:nvSpPr>
          <p:cNvPr id="4" name="Text Placeholder 3"/>
          <p:cNvSpPr>
            <a:spLocks noGrp="1"/>
          </p:cNvSpPr>
          <p:nvPr>
            <p:ph type="body" sz="half" idx="2"/>
          </p:nvPr>
        </p:nvSpPr>
        <p:spPr>
          <a:xfrm>
            <a:off x="1907704" y="6021288"/>
            <a:ext cx="5184576" cy="648072"/>
          </a:xfrm>
          <a:solidFill>
            <a:srgbClr val="FFC000"/>
          </a:solidFill>
        </p:spPr>
        <p:txBody>
          <a:bodyPr>
            <a:normAutofit/>
          </a:bodyPr>
          <a:lstStyle/>
          <a:p>
            <a:r>
              <a:rPr lang="en-GB" sz="2800" dirty="0" smtClean="0"/>
              <a:t>Where do you live on the map?</a:t>
            </a:r>
            <a:endParaRPr lang="en-GB" sz="2800" dirty="0"/>
          </a:p>
        </p:txBody>
      </p:sp>
      <p:pic>
        <p:nvPicPr>
          <p:cNvPr id="1030" name="Picture 6" descr="Map of London in UK"/>
          <p:cNvPicPr>
            <a:picLocks noChangeAspect="1" noChangeArrowheads="1"/>
          </p:cNvPicPr>
          <p:nvPr/>
        </p:nvPicPr>
        <p:blipFill>
          <a:blip r:embed="rId2" cstate="print"/>
          <a:srcRect/>
          <a:stretch>
            <a:fillRect/>
          </a:stretch>
        </p:blipFill>
        <p:spPr bwMode="auto">
          <a:xfrm>
            <a:off x="2483768" y="1484784"/>
            <a:ext cx="3672408" cy="438393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332656"/>
            <a:ext cx="5472608" cy="1815882"/>
          </a:xfrm>
          <a:prstGeom prst="rect">
            <a:avLst/>
          </a:prstGeom>
          <a:solidFill>
            <a:srgbClr val="FFC000"/>
          </a:solidFill>
        </p:spPr>
        <p:txBody>
          <a:bodyPr wrap="square" rtlCol="0">
            <a:spAutoFit/>
          </a:bodyPr>
          <a:lstStyle/>
          <a:p>
            <a:r>
              <a:rPr lang="en-GB" sz="2800" dirty="0" smtClean="0"/>
              <a:t>In the west of London was the Parliament and the court of King Charles II.  It was where important decisions and new laws were made.  </a:t>
            </a:r>
          </a:p>
        </p:txBody>
      </p:sp>
      <p:pic>
        <p:nvPicPr>
          <p:cNvPr id="3074" name="Picture 2" descr="Image result for parliament in 1666"/>
          <p:cNvPicPr>
            <a:picLocks noChangeAspect="1" noChangeArrowheads="1"/>
          </p:cNvPicPr>
          <p:nvPr/>
        </p:nvPicPr>
        <p:blipFill>
          <a:blip r:embed="rId3" cstate="print"/>
          <a:srcRect/>
          <a:stretch>
            <a:fillRect/>
          </a:stretch>
        </p:blipFill>
        <p:spPr bwMode="auto">
          <a:xfrm>
            <a:off x="395536" y="2708920"/>
            <a:ext cx="3451270" cy="1944216"/>
          </a:xfrm>
          <a:prstGeom prst="rect">
            <a:avLst/>
          </a:prstGeom>
          <a:noFill/>
        </p:spPr>
      </p:pic>
      <p:pic>
        <p:nvPicPr>
          <p:cNvPr id="3076" name="Picture 4" descr="Image result for charles ii"/>
          <p:cNvPicPr>
            <a:picLocks noChangeAspect="1" noChangeArrowheads="1"/>
          </p:cNvPicPr>
          <p:nvPr/>
        </p:nvPicPr>
        <p:blipFill>
          <a:blip r:embed="rId4" cstate="print"/>
          <a:srcRect/>
          <a:stretch>
            <a:fillRect/>
          </a:stretch>
        </p:blipFill>
        <p:spPr bwMode="auto">
          <a:xfrm>
            <a:off x="6156176" y="188640"/>
            <a:ext cx="2095500" cy="2095501"/>
          </a:xfrm>
          <a:prstGeom prst="rect">
            <a:avLst/>
          </a:prstGeom>
          <a:noFill/>
        </p:spPr>
      </p:pic>
      <p:sp>
        <p:nvSpPr>
          <p:cNvPr id="7" name="TextBox 6"/>
          <p:cNvSpPr txBox="1"/>
          <p:nvPr/>
        </p:nvSpPr>
        <p:spPr>
          <a:xfrm>
            <a:off x="323528" y="5301208"/>
            <a:ext cx="8496944" cy="1384995"/>
          </a:xfrm>
          <a:prstGeom prst="rect">
            <a:avLst/>
          </a:prstGeom>
          <a:solidFill>
            <a:srgbClr val="FFC000"/>
          </a:solidFill>
        </p:spPr>
        <p:txBody>
          <a:bodyPr wrap="square" rtlCol="0">
            <a:spAutoFit/>
          </a:bodyPr>
          <a:lstStyle/>
          <a:p>
            <a:r>
              <a:rPr lang="en-GB" sz="2800" dirty="0" smtClean="0"/>
              <a:t>500,000 people lived and worked in the capital of England. It was essential that the fire was stopped before London was obliterated.</a:t>
            </a:r>
            <a:endParaRPr lang="en-GB" dirty="0"/>
          </a:p>
        </p:txBody>
      </p:sp>
      <p:sp>
        <p:nvSpPr>
          <p:cNvPr id="8" name="TextBox 7"/>
          <p:cNvSpPr txBox="1"/>
          <p:nvPr/>
        </p:nvSpPr>
        <p:spPr>
          <a:xfrm>
            <a:off x="4067944" y="2420888"/>
            <a:ext cx="4680520" cy="2677656"/>
          </a:xfrm>
          <a:prstGeom prst="rect">
            <a:avLst/>
          </a:prstGeom>
          <a:solidFill>
            <a:srgbClr val="FFC000"/>
          </a:solidFill>
        </p:spPr>
        <p:txBody>
          <a:bodyPr wrap="square" rtlCol="0">
            <a:spAutoFit/>
          </a:bodyPr>
          <a:lstStyle/>
          <a:p>
            <a:r>
              <a:rPr lang="en-GB" sz="2800" dirty="0" smtClean="0"/>
              <a:t>In the east was the Tower of London(where a huge store of gunpowder was kept), The Royal Mint (where the money was made) and a large port for ships from around the world.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04856" cy="576064"/>
          </a:xfrm>
          <a:solidFill>
            <a:srgbClr val="FFC000"/>
          </a:solidFill>
        </p:spPr>
        <p:txBody>
          <a:bodyPr>
            <a:noAutofit/>
          </a:bodyPr>
          <a:lstStyle/>
          <a:p>
            <a:r>
              <a:rPr lang="en-GB" sz="3200" dirty="0" smtClean="0"/>
              <a:t>Before the fire London looked very different</a:t>
            </a:r>
            <a:endParaRPr lang="en-GB" sz="3200" dirty="0"/>
          </a:p>
        </p:txBody>
      </p:sp>
      <p:pic>
        <p:nvPicPr>
          <p:cNvPr id="5" name="Picture Placeholder 4" descr="20160908105930_00005.jpg"/>
          <p:cNvPicPr>
            <a:picLocks noGrp="1" noChangeAspect="1"/>
          </p:cNvPicPr>
          <p:nvPr>
            <p:ph type="pic" idx="1"/>
          </p:nvPr>
        </p:nvPicPr>
        <p:blipFill>
          <a:blip r:embed="rId2" cstate="print"/>
          <a:srcRect l="46859" t="17638" r="19733" b="8863"/>
          <a:stretch>
            <a:fillRect/>
          </a:stretch>
        </p:blipFill>
        <p:spPr>
          <a:xfrm rot="16200000">
            <a:off x="2419766" y="-35389"/>
            <a:ext cx="4176464" cy="6496731"/>
          </a:xfrm>
        </p:spPr>
      </p:pic>
      <p:sp>
        <p:nvSpPr>
          <p:cNvPr id="4" name="Text Placeholder 3"/>
          <p:cNvSpPr>
            <a:spLocks noGrp="1"/>
          </p:cNvSpPr>
          <p:nvPr>
            <p:ph type="body" sz="half" idx="2"/>
          </p:nvPr>
        </p:nvSpPr>
        <p:spPr>
          <a:xfrm>
            <a:off x="1115616" y="5661248"/>
            <a:ext cx="6912768" cy="720080"/>
          </a:xfrm>
          <a:solidFill>
            <a:srgbClr val="FFC000"/>
          </a:solidFill>
        </p:spPr>
        <p:txBody>
          <a:bodyPr>
            <a:normAutofit fontScale="70000" lnSpcReduction="20000"/>
          </a:bodyPr>
          <a:lstStyle/>
          <a:p>
            <a:endParaRPr lang="en-GB" dirty="0" smtClean="0"/>
          </a:p>
          <a:p>
            <a:r>
              <a:rPr lang="en-GB" sz="2400" dirty="0" smtClean="0"/>
              <a:t>For an animation by Pudding Lane Productions of  London in 1666 </a:t>
            </a:r>
            <a:r>
              <a:rPr lang="en-GB" sz="2400" dirty="0" smtClean="0">
                <a:hlinkClick r:id="rId3"/>
              </a:rPr>
              <a:t>click here</a:t>
            </a:r>
            <a:endParaRPr lang="en-GB"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20160822142236_00001.jpg"/>
          <p:cNvPicPr>
            <a:picLocks noGrp="1" noChangeAspect="1"/>
          </p:cNvPicPr>
          <p:nvPr>
            <p:ph type="pic" idx="1"/>
          </p:nvPr>
        </p:nvPicPr>
        <p:blipFill>
          <a:blip r:embed="rId2" cstate="print"/>
          <a:srcRect l="17853" t="30083" r="8648" b="23516"/>
          <a:stretch>
            <a:fillRect/>
          </a:stretch>
        </p:blipFill>
        <p:spPr>
          <a:xfrm>
            <a:off x="1259632" y="2636912"/>
            <a:ext cx="4032448" cy="3600400"/>
          </a:xfrm>
        </p:spPr>
      </p:pic>
      <p:sp>
        <p:nvSpPr>
          <p:cNvPr id="6" name="Rounded Rectangular Callout 5"/>
          <p:cNvSpPr/>
          <p:nvPr/>
        </p:nvSpPr>
        <p:spPr>
          <a:xfrm>
            <a:off x="5508104" y="404664"/>
            <a:ext cx="3168352" cy="2808312"/>
          </a:xfrm>
          <a:prstGeom prst="wedgeRoundRectCallout">
            <a:avLst>
              <a:gd name="adj1" fmla="val -86990"/>
              <a:gd name="adj2" fmla="val 35450"/>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Let’s look at parts of London and how they have changed.</a:t>
            </a:r>
            <a:endParaRPr lang="en-GB" sz="3200" dirty="0">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SC_1126.JPG"/>
          <p:cNvPicPr>
            <a:picLocks noGrp="1" noChangeAspect="1"/>
          </p:cNvPicPr>
          <p:nvPr>
            <p:ph type="pic" idx="1"/>
          </p:nvPr>
        </p:nvPicPr>
        <p:blipFill>
          <a:blip r:embed="rId2" cstate="print"/>
          <a:srcRect l="5674" t="12442" r="16831" b="8809"/>
          <a:stretch>
            <a:fillRect/>
          </a:stretch>
        </p:blipFill>
        <p:spPr>
          <a:xfrm>
            <a:off x="179512" y="332656"/>
            <a:ext cx="4476206" cy="3024336"/>
          </a:xfrm>
        </p:spPr>
      </p:pic>
      <p:pic>
        <p:nvPicPr>
          <p:cNvPr id="3074" name="Picture 2" descr="Image result for london bridge in 1666"/>
          <p:cNvPicPr>
            <a:picLocks noChangeAspect="1" noChangeArrowheads="1"/>
          </p:cNvPicPr>
          <p:nvPr/>
        </p:nvPicPr>
        <p:blipFill>
          <a:blip r:embed="rId3" cstate="print"/>
          <a:srcRect/>
          <a:stretch>
            <a:fillRect/>
          </a:stretch>
        </p:blipFill>
        <p:spPr bwMode="auto">
          <a:xfrm>
            <a:off x="4211960" y="3717032"/>
            <a:ext cx="4176464" cy="2624873"/>
          </a:xfrm>
          <a:prstGeom prst="rect">
            <a:avLst/>
          </a:prstGeom>
          <a:noFill/>
        </p:spPr>
      </p:pic>
      <p:sp>
        <p:nvSpPr>
          <p:cNvPr id="7" name="Rounded Rectangular Callout 6"/>
          <p:cNvSpPr/>
          <p:nvPr/>
        </p:nvSpPr>
        <p:spPr>
          <a:xfrm>
            <a:off x="323528" y="4365104"/>
            <a:ext cx="3240360" cy="2016224"/>
          </a:xfrm>
          <a:prstGeom prst="wedgeRoundRectCallout">
            <a:avLst>
              <a:gd name="adj1" fmla="val 56083"/>
              <a:gd name="adj2" fmla="val -7184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In 1666 London Bridge had houses on it.</a:t>
            </a:r>
            <a:endParaRPr lang="en-GB" sz="3200" dirty="0">
              <a:solidFill>
                <a:schemeClr val="tx1"/>
              </a:solidFill>
            </a:endParaRPr>
          </a:p>
        </p:txBody>
      </p:sp>
      <p:sp>
        <p:nvSpPr>
          <p:cNvPr id="8" name="Rounded Rectangular Callout 7"/>
          <p:cNvSpPr/>
          <p:nvPr/>
        </p:nvSpPr>
        <p:spPr>
          <a:xfrm>
            <a:off x="5004048" y="404664"/>
            <a:ext cx="3960440" cy="3096344"/>
          </a:xfrm>
          <a:prstGeom prst="wedgeRoundRectCallout">
            <a:avLst>
              <a:gd name="adj1" fmla="val -46920"/>
              <a:gd name="adj2" fmla="val 60966"/>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rPr>
              <a:t>The fire started close  to London Bridge. You can see the golden top of the Monument marking the spot.</a:t>
            </a:r>
            <a:endParaRPr lang="en-GB" sz="3200" dirty="0">
              <a:solidFill>
                <a:schemeClr val="tx1"/>
              </a:solidFill>
            </a:endParaRPr>
          </a:p>
        </p:txBody>
      </p:sp>
      <p:sp>
        <p:nvSpPr>
          <p:cNvPr id="9" name="TextBox 8"/>
          <p:cNvSpPr txBox="1"/>
          <p:nvPr/>
        </p:nvSpPr>
        <p:spPr>
          <a:xfrm>
            <a:off x="2915816" y="404664"/>
            <a:ext cx="1656184" cy="369332"/>
          </a:xfrm>
          <a:prstGeom prst="rect">
            <a:avLst/>
          </a:prstGeom>
          <a:noFill/>
        </p:spPr>
        <p:txBody>
          <a:bodyPr wrap="square" rtlCol="0">
            <a:spAutoFit/>
          </a:bodyPr>
          <a:lstStyle/>
          <a:p>
            <a:r>
              <a:rPr lang="en-GB" dirty="0" smtClean="0"/>
              <a:t>The Monument</a:t>
            </a:r>
            <a:endParaRPr lang="en-GB" dirty="0"/>
          </a:p>
        </p:txBody>
      </p:sp>
      <p:cxnSp>
        <p:nvCxnSpPr>
          <p:cNvPr id="11" name="Straight Arrow Connector 10"/>
          <p:cNvCxnSpPr/>
          <p:nvPr/>
        </p:nvCxnSpPr>
        <p:spPr>
          <a:xfrm>
            <a:off x="3635896" y="764704"/>
            <a:ext cx="28803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descr="DSC_1131.JPG"/>
          <p:cNvPicPr>
            <a:picLocks noChangeAspect="1"/>
          </p:cNvPicPr>
          <p:nvPr/>
        </p:nvPicPr>
        <p:blipFill>
          <a:blip r:embed="rId4" cstate="print"/>
          <a:srcRect l="8263" t="19206" r="61812" b="23944"/>
          <a:stretch>
            <a:fillRect/>
          </a:stretch>
        </p:blipFill>
        <p:spPr>
          <a:xfrm>
            <a:off x="3635896" y="2708920"/>
            <a:ext cx="1296144" cy="1637234"/>
          </a:xfrm>
          <a:prstGeom prst="rect">
            <a:avLst/>
          </a:prstGeom>
        </p:spPr>
      </p:pic>
      <p:sp>
        <p:nvSpPr>
          <p:cNvPr id="10" name="Oval 9"/>
          <p:cNvSpPr/>
          <p:nvPr/>
        </p:nvSpPr>
        <p:spPr>
          <a:xfrm>
            <a:off x="323528" y="2708920"/>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
        <p:nvSpPr>
          <p:cNvPr id="12" name="Oval 11"/>
          <p:cNvSpPr/>
          <p:nvPr/>
        </p:nvSpPr>
        <p:spPr>
          <a:xfrm>
            <a:off x="7524328" y="5805264"/>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1666</a:t>
            </a:r>
            <a:endParaRPr lang="en-GB" dirty="0"/>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146.JPG"/>
          <p:cNvPicPr>
            <a:picLocks noChangeAspect="1"/>
          </p:cNvPicPr>
          <p:nvPr/>
        </p:nvPicPr>
        <p:blipFill>
          <a:blip r:embed="rId2" cstate="print"/>
          <a:srcRect l="19400" t="26481" r="10063" b="27708"/>
          <a:stretch>
            <a:fillRect/>
          </a:stretch>
        </p:blipFill>
        <p:spPr>
          <a:xfrm>
            <a:off x="323528" y="332656"/>
            <a:ext cx="3501863" cy="1512168"/>
          </a:xfrm>
          <a:prstGeom prst="rect">
            <a:avLst/>
          </a:prstGeom>
        </p:spPr>
      </p:pic>
      <p:pic>
        <p:nvPicPr>
          <p:cNvPr id="3" name="Picture 2" descr="DSC_1145.JPG"/>
          <p:cNvPicPr>
            <a:picLocks noChangeAspect="1"/>
          </p:cNvPicPr>
          <p:nvPr/>
        </p:nvPicPr>
        <p:blipFill>
          <a:blip r:embed="rId3" cstate="print"/>
          <a:srcRect l="21868" t="2625" r="21650" b="49869"/>
          <a:stretch>
            <a:fillRect/>
          </a:stretch>
        </p:blipFill>
        <p:spPr>
          <a:xfrm>
            <a:off x="4283968" y="332656"/>
            <a:ext cx="4120448" cy="2304256"/>
          </a:xfrm>
          <a:prstGeom prst="rect">
            <a:avLst/>
          </a:prstGeom>
        </p:spPr>
      </p:pic>
      <p:pic>
        <p:nvPicPr>
          <p:cNvPr id="4" name="Picture 3" descr="DSC_1149.JPG"/>
          <p:cNvPicPr>
            <a:picLocks noChangeAspect="1"/>
          </p:cNvPicPr>
          <p:nvPr/>
        </p:nvPicPr>
        <p:blipFill>
          <a:blip r:embed="rId4" cstate="print"/>
          <a:srcRect l="13705" t="8511" b="2128"/>
          <a:stretch>
            <a:fillRect/>
          </a:stretch>
        </p:blipFill>
        <p:spPr>
          <a:xfrm rot="16200000">
            <a:off x="-293262" y="2893662"/>
            <a:ext cx="3960440" cy="2726860"/>
          </a:xfrm>
          <a:prstGeom prst="rect">
            <a:avLst/>
          </a:prstGeom>
        </p:spPr>
      </p:pic>
      <p:pic>
        <p:nvPicPr>
          <p:cNvPr id="5" name="Picture 4" descr="20160908105930_00004.jpg"/>
          <p:cNvPicPr>
            <a:picLocks noChangeAspect="1"/>
          </p:cNvPicPr>
          <p:nvPr/>
        </p:nvPicPr>
        <p:blipFill>
          <a:blip r:embed="rId5" cstate="print"/>
          <a:srcRect l="54725" t="8791" r="12201" b="17701"/>
          <a:stretch>
            <a:fillRect/>
          </a:stretch>
        </p:blipFill>
        <p:spPr>
          <a:xfrm rot="16200000">
            <a:off x="4572000" y="2780928"/>
            <a:ext cx="3024336" cy="4752528"/>
          </a:xfrm>
          <a:prstGeom prst="rect">
            <a:avLst/>
          </a:prstGeom>
        </p:spPr>
      </p:pic>
      <p:sp>
        <p:nvSpPr>
          <p:cNvPr id="6" name="TextBox 5"/>
          <p:cNvSpPr txBox="1"/>
          <p:nvPr/>
        </p:nvSpPr>
        <p:spPr>
          <a:xfrm>
            <a:off x="3131840" y="2708920"/>
            <a:ext cx="5796136" cy="830997"/>
          </a:xfrm>
          <a:prstGeom prst="rect">
            <a:avLst/>
          </a:prstGeom>
          <a:solidFill>
            <a:srgbClr val="FFC000"/>
          </a:solidFill>
        </p:spPr>
        <p:txBody>
          <a:bodyPr wrap="square" rtlCol="0">
            <a:spAutoFit/>
          </a:bodyPr>
          <a:lstStyle/>
          <a:p>
            <a:r>
              <a:rPr lang="en-GB" sz="2400" dirty="0" smtClean="0"/>
              <a:t>It all began in a bakery in Pudding Lane. Now there are only offices in the modern street.</a:t>
            </a:r>
            <a:endParaRPr lang="en-GB" sz="2400" dirty="0"/>
          </a:p>
        </p:txBody>
      </p:sp>
      <p:sp>
        <p:nvSpPr>
          <p:cNvPr id="7" name="Oval 6"/>
          <p:cNvSpPr/>
          <p:nvPr/>
        </p:nvSpPr>
        <p:spPr>
          <a:xfrm>
            <a:off x="2267744" y="5661248"/>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2017</a:t>
            </a:r>
            <a:endParaRPr lang="en-GB" dirty="0"/>
          </a:p>
        </p:txBody>
      </p:sp>
      <p:sp>
        <p:nvSpPr>
          <p:cNvPr id="8" name="Oval 7"/>
          <p:cNvSpPr/>
          <p:nvPr/>
        </p:nvSpPr>
        <p:spPr>
          <a:xfrm>
            <a:off x="7668344" y="6093296"/>
            <a:ext cx="93610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1666</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TotalTime>
  <Words>595</Words>
  <Application>Microsoft Office PowerPoint</Application>
  <PresentationFormat>On-screen Show (4:3)</PresentationFormat>
  <Paragraphs>54</Paragraphs>
  <Slides>16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PowerPoint Presentation</vt:lpstr>
      <vt:lpstr>PowerPoint Presentation</vt:lpstr>
      <vt:lpstr>PowerPoint Presentation</vt:lpstr>
      <vt:lpstr>This is a map of Britain showing where London is.</vt:lpstr>
      <vt:lpstr>PowerPoint Presentation</vt:lpstr>
      <vt:lpstr>Before the fire London looked very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dc:creator>
  <cp:lastModifiedBy>Duncan Nelson</cp:lastModifiedBy>
  <cp:revision>75</cp:revision>
  <dcterms:created xsi:type="dcterms:W3CDTF">2017-01-08T16:22:37Z</dcterms:created>
  <dcterms:modified xsi:type="dcterms:W3CDTF">2020-12-31T14:09:03Z</dcterms:modified>
</cp:coreProperties>
</file>