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80" r:id="rId3"/>
    <p:sldId id="264" r:id="rId4"/>
    <p:sldId id="273" r:id="rId5"/>
    <p:sldId id="274" r:id="rId6"/>
    <p:sldId id="275" r:id="rId7"/>
    <p:sldId id="276" r:id="rId8"/>
    <p:sldId id="277" r:id="rId9"/>
    <p:sldId id="278" r:id="rId10"/>
    <p:sldId id="279"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Tahoma" panose="020B0604030504040204" pitchFamily="34" charset="0"/>
      <p:regular r:id="rId23"/>
      <p:bold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9C"/>
    <a:srgbClr val="7BCDBE"/>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4660"/>
  </p:normalViewPr>
  <p:slideViewPr>
    <p:cSldViewPr snapToGrid="0" showGuides="1">
      <p:cViewPr varScale="1">
        <p:scale>
          <a:sx n="70" d="100"/>
          <a:sy n="70" d="100"/>
        </p:scale>
        <p:origin x="1038"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23/12/2021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physical-development/early-years-healthy-living/early-years-teeth"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5DA89-745B-5846-B8BC-AD0A07FF1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extLst>
              <a:ext uri="{FF2B5EF4-FFF2-40B4-BE49-F238E27FC236}">
                <a16:creationId xmlns:a16="http://schemas.microsoft.com/office/drawing/2014/main" id="{5209228C-0DB3-4C47-8F5D-B3BF6961D5C5}"/>
              </a:ext>
            </a:extLst>
          </p:cNvPr>
          <p:cNvSpPr/>
          <p:nvPr userDrawn="1"/>
        </p:nvSpPr>
        <p:spPr>
          <a:xfrm>
            <a:off x="4137660" y="5528763"/>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ectangle 6">
            <a:hlinkClick r:id="rId5"/>
            <a:extLst>
              <a:ext uri="{FF2B5EF4-FFF2-40B4-BE49-F238E27FC236}">
                <a16:creationId xmlns:a16="http://schemas.microsoft.com/office/drawing/2014/main" id="{EDAFB161-2695-8240-84E3-393FC3C1600C}"/>
              </a:ext>
            </a:extLst>
          </p:cNvPr>
          <p:cNvSpPr/>
          <p:nvPr userDrawn="1"/>
        </p:nvSpPr>
        <p:spPr>
          <a:xfrm>
            <a:off x="8478028" y="6169328"/>
            <a:ext cx="621233"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5" name="Rectangle 4">
            <a:hlinkClick r:id="rId3"/>
            <a:extLst>
              <a:ext uri="{FF2B5EF4-FFF2-40B4-BE49-F238E27FC236}">
                <a16:creationId xmlns:a16="http://schemas.microsoft.com/office/drawing/2014/main" id="{8E840AC1-EF97-F04D-93EB-0DD94BA6BD7A}"/>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
        <p:nvSpPr>
          <p:cNvPr id="4" name="Rectangle 3">
            <a:hlinkClick r:id="rId2"/>
            <a:extLst>
              <a:ext uri="{FF2B5EF4-FFF2-40B4-BE49-F238E27FC236}">
                <a16:creationId xmlns:a16="http://schemas.microsoft.com/office/drawing/2014/main" id="{2D9823FC-9C07-1C42-9062-BB374B4F16C9}"/>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BA3E7EA-4135-AC44-8B16-05C366B85971}"/>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23C99E-CDD7-284E-BA9F-87388EB351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8" name="Rectangle 7">
            <a:hlinkClick r:id="rId5"/>
            <a:extLst>
              <a:ext uri="{FF2B5EF4-FFF2-40B4-BE49-F238E27FC236}">
                <a16:creationId xmlns:a16="http://schemas.microsoft.com/office/drawing/2014/main" id="{6F5C628B-A732-2046-914F-12B0C0906CEE}"/>
              </a:ext>
            </a:extLst>
          </p:cNvPr>
          <p:cNvSpPr/>
          <p:nvPr userDrawn="1"/>
        </p:nvSpPr>
        <p:spPr>
          <a:xfrm>
            <a:off x="4137660" y="3111844"/>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twinkl.co.uk/resources/early-years-physical-development/early-years-healthy-living/early-years-teeth"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7CA88-1E3D-774E-AB44-0645595B4B3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8"/>
            <a:extLst>
              <a:ext uri="{FF2B5EF4-FFF2-40B4-BE49-F238E27FC236}">
                <a16:creationId xmlns:a16="http://schemas.microsoft.com/office/drawing/2014/main" id="{4BB19E56-51EB-F940-8874-5E1D3E4C1837}"/>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tiff"/><Relationship Id="rId9" Type="http://schemas.openxmlformats.org/officeDocument/2006/relationships/image" Target="../media/image53.pn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marL="114300" indent="0" algn="ctr">
              <a:buNone/>
            </a:pPr>
            <a:r>
              <a:rPr lang="en-GB" dirty="0">
                <a:latin typeface="Twinkl" pitchFamily="2" charset="0"/>
              </a:rPr>
              <a:t>Can you remember all the different ways you can help</a:t>
            </a:r>
            <a:br>
              <a:rPr lang="en-GB" dirty="0">
                <a:latin typeface="Twinkl" pitchFamily="2" charset="0"/>
              </a:rPr>
            </a:br>
            <a:r>
              <a:rPr lang="en-GB" dirty="0">
                <a:latin typeface="Twinkl" pitchFamily="2" charset="0"/>
              </a:rPr>
              <a:t>to keep your teeth healthy? </a:t>
            </a:r>
          </a:p>
        </p:txBody>
      </p:sp>
      <p:sp>
        <p:nvSpPr>
          <p:cNvPr id="21" name="Title 20"/>
          <p:cNvSpPr>
            <a:spLocks noGrp="1"/>
          </p:cNvSpPr>
          <p:nvPr>
            <p:ph type="title"/>
          </p:nvPr>
        </p:nvSpPr>
        <p:spPr>
          <a:xfrm>
            <a:off x="457198" y="434291"/>
            <a:ext cx="8220075" cy="994306"/>
          </a:xfrm>
        </p:spPr>
        <p:txBody>
          <a:bodyPr/>
          <a:lstStyle/>
          <a:p>
            <a:pPr algn="ctr"/>
            <a:r>
              <a:rPr lang="en-GB" sz="3600" dirty="0"/>
              <a:t>What Have You Learnt?</a:t>
            </a:r>
            <a:endParaRPr lang="en-GB" sz="3600" dirty="0">
              <a:latin typeface="+mn-lt"/>
            </a:endParaRPr>
          </a:p>
        </p:txBody>
      </p:sp>
      <p:sp>
        <p:nvSpPr>
          <p:cNvPr id="10" name="Rounded Rectangle 9">
            <a:extLst>
              <a:ext uri="{FF2B5EF4-FFF2-40B4-BE49-F238E27FC236}">
                <a16:creationId xmlns:a16="http://schemas.microsoft.com/office/drawing/2014/main" id="{AC524A88-6B0F-8949-9DCE-8C2CE2C2DB0B}"/>
              </a:ext>
            </a:extLst>
          </p:cNvPr>
          <p:cNvSpPr/>
          <p:nvPr/>
        </p:nvSpPr>
        <p:spPr>
          <a:xfrm>
            <a:off x="755651" y="3471166"/>
            <a:ext cx="2760456"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Eat foods that help to make your teeth strong.</a:t>
            </a:r>
          </a:p>
        </p:txBody>
      </p:sp>
      <p:sp>
        <p:nvSpPr>
          <p:cNvPr id="11" name="Rounded Rectangle 10">
            <a:extLst>
              <a:ext uri="{FF2B5EF4-FFF2-40B4-BE49-F238E27FC236}">
                <a16:creationId xmlns:a16="http://schemas.microsoft.com/office/drawing/2014/main" id="{0777C9EC-0DFD-AE4B-988C-596DC067BA51}"/>
              </a:ext>
            </a:extLst>
          </p:cNvPr>
          <p:cNvSpPr/>
          <p:nvPr/>
        </p:nvSpPr>
        <p:spPr>
          <a:xfrm>
            <a:off x="5876155" y="3435558"/>
            <a:ext cx="2512194"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Brush your teeth twice a day.</a:t>
            </a:r>
          </a:p>
        </p:txBody>
      </p:sp>
      <p:sp>
        <p:nvSpPr>
          <p:cNvPr id="13" name="Rounded Rectangle 12">
            <a:extLst>
              <a:ext uri="{FF2B5EF4-FFF2-40B4-BE49-F238E27FC236}">
                <a16:creationId xmlns:a16="http://schemas.microsoft.com/office/drawing/2014/main" id="{9EF0E6C1-E983-884B-95BC-E655E5A752B4}"/>
              </a:ext>
            </a:extLst>
          </p:cNvPr>
          <p:cNvSpPr/>
          <p:nvPr/>
        </p:nvSpPr>
        <p:spPr>
          <a:xfrm>
            <a:off x="5876155" y="5652923"/>
            <a:ext cx="251219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Visit the dentist.</a:t>
            </a:r>
          </a:p>
        </p:txBody>
      </p:sp>
      <p:sp>
        <p:nvSpPr>
          <p:cNvPr id="14" name="Rounded Rectangle 13">
            <a:extLst>
              <a:ext uri="{FF2B5EF4-FFF2-40B4-BE49-F238E27FC236}">
                <a16:creationId xmlns:a16="http://schemas.microsoft.com/office/drawing/2014/main" id="{8F520337-B353-D84E-8B07-DB189509C01E}"/>
              </a:ext>
            </a:extLst>
          </p:cNvPr>
          <p:cNvSpPr/>
          <p:nvPr/>
        </p:nvSpPr>
        <p:spPr>
          <a:xfrm>
            <a:off x="922917" y="5650320"/>
            <a:ext cx="257856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Drink water or milk.</a:t>
            </a:r>
          </a:p>
        </p:txBody>
      </p:sp>
      <p:pic>
        <p:nvPicPr>
          <p:cNvPr id="4" name="Picture 3">
            <a:extLst>
              <a:ext uri="{FF2B5EF4-FFF2-40B4-BE49-F238E27FC236}">
                <a16:creationId xmlns:a16="http://schemas.microsoft.com/office/drawing/2014/main" id="{AE6B1D4E-7798-9F47-8D86-2CC564075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497" y="2897647"/>
            <a:ext cx="2131267" cy="2425235"/>
          </a:xfrm>
          <a:prstGeom prst="rect">
            <a:avLst/>
          </a:prstGeom>
        </p:spPr>
      </p:pic>
      <p:pic>
        <p:nvPicPr>
          <p:cNvPr id="16" name="Picture 15">
            <a:extLst>
              <a:ext uri="{FF2B5EF4-FFF2-40B4-BE49-F238E27FC236}">
                <a16:creationId xmlns:a16="http://schemas.microsoft.com/office/drawing/2014/main" id="{A7044B58-4D6E-D844-856B-F443F6CA1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903" y="1923828"/>
            <a:ext cx="1660697" cy="1530926"/>
          </a:xfrm>
          <a:prstGeom prst="rect">
            <a:avLst/>
          </a:prstGeom>
        </p:spPr>
      </p:pic>
      <p:pic>
        <p:nvPicPr>
          <p:cNvPr id="19" name="Picture 18">
            <a:extLst>
              <a:ext uri="{FF2B5EF4-FFF2-40B4-BE49-F238E27FC236}">
                <a16:creationId xmlns:a16="http://schemas.microsoft.com/office/drawing/2014/main" id="{A5FDF3B9-25DA-DC4A-B0BC-8E7E0D04D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555" y="4405271"/>
            <a:ext cx="1482288" cy="1350137"/>
          </a:xfrm>
          <a:prstGeom prst="rect">
            <a:avLst/>
          </a:prstGeom>
        </p:spPr>
      </p:pic>
      <p:pic>
        <p:nvPicPr>
          <p:cNvPr id="28" name="Picture 27">
            <a:extLst>
              <a:ext uri="{FF2B5EF4-FFF2-40B4-BE49-F238E27FC236}">
                <a16:creationId xmlns:a16="http://schemas.microsoft.com/office/drawing/2014/main" id="{D7F95513-84F4-BC41-A6F3-9A94A1BD9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794" y="2281449"/>
            <a:ext cx="998747" cy="697328"/>
          </a:xfrm>
          <a:prstGeom prst="rect">
            <a:avLst/>
          </a:prstGeom>
        </p:spPr>
      </p:pic>
      <p:pic>
        <p:nvPicPr>
          <p:cNvPr id="22" name="Picture 21">
            <a:extLst>
              <a:ext uri="{FF2B5EF4-FFF2-40B4-BE49-F238E27FC236}">
                <a16:creationId xmlns:a16="http://schemas.microsoft.com/office/drawing/2014/main" id="{07F4A332-CCBD-DD46-A589-3BBA6CA4BE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547" y="4459320"/>
            <a:ext cx="604223" cy="1286130"/>
          </a:xfrm>
          <a:prstGeom prst="rect">
            <a:avLst/>
          </a:prstGeom>
        </p:spPr>
      </p:pic>
      <p:pic>
        <p:nvPicPr>
          <p:cNvPr id="23" name="Picture 22">
            <a:extLst>
              <a:ext uri="{FF2B5EF4-FFF2-40B4-BE49-F238E27FC236}">
                <a16:creationId xmlns:a16="http://schemas.microsoft.com/office/drawing/2014/main" id="{A2D9261A-BFCA-7948-93DD-4AC31D3517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4877" y="5116288"/>
            <a:ext cx="422227" cy="629162"/>
          </a:xfrm>
          <a:prstGeom prst="rect">
            <a:avLst/>
          </a:prstGeom>
        </p:spPr>
      </p:pic>
      <p:pic>
        <p:nvPicPr>
          <p:cNvPr id="24" name="Picture 23">
            <a:extLst>
              <a:ext uri="{FF2B5EF4-FFF2-40B4-BE49-F238E27FC236}">
                <a16:creationId xmlns:a16="http://schemas.microsoft.com/office/drawing/2014/main" id="{4BCA1A1B-1083-AF48-92BC-DB7AB0D212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6793" y="4388066"/>
            <a:ext cx="422228" cy="1357384"/>
          </a:xfrm>
          <a:prstGeom prst="rect">
            <a:avLst/>
          </a:prstGeom>
        </p:spPr>
      </p:pic>
      <p:pic>
        <p:nvPicPr>
          <p:cNvPr id="25" name="Picture 24">
            <a:extLst>
              <a:ext uri="{FF2B5EF4-FFF2-40B4-BE49-F238E27FC236}">
                <a16:creationId xmlns:a16="http://schemas.microsoft.com/office/drawing/2014/main" id="{018C0CB5-AFE9-9A44-A3CD-6BAE61EED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200" y="2630649"/>
            <a:ext cx="1291442" cy="668748"/>
          </a:xfrm>
          <a:prstGeom prst="rect">
            <a:avLst/>
          </a:prstGeom>
        </p:spPr>
      </p:pic>
      <p:pic>
        <p:nvPicPr>
          <p:cNvPr id="26" name="Picture 25">
            <a:extLst>
              <a:ext uri="{FF2B5EF4-FFF2-40B4-BE49-F238E27FC236}">
                <a16:creationId xmlns:a16="http://schemas.microsoft.com/office/drawing/2014/main" id="{3513660B-5FD6-B149-824A-6A39728BE9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8730" y="2657788"/>
            <a:ext cx="1291442" cy="902991"/>
          </a:xfrm>
          <a:prstGeom prst="rect">
            <a:avLst/>
          </a:prstGeom>
        </p:spPr>
      </p:pic>
      <p:pic>
        <p:nvPicPr>
          <p:cNvPr id="27" name="Picture 26">
            <a:extLst>
              <a:ext uri="{FF2B5EF4-FFF2-40B4-BE49-F238E27FC236}">
                <a16:creationId xmlns:a16="http://schemas.microsoft.com/office/drawing/2014/main" id="{4E507F79-6993-954E-85C2-5EC445C8A5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7745" y="2097507"/>
            <a:ext cx="756264" cy="968582"/>
          </a:xfrm>
          <a:prstGeom prst="rect">
            <a:avLst/>
          </a:prstGeom>
        </p:spPr>
      </p:pic>
      <p:pic>
        <p:nvPicPr>
          <p:cNvPr id="29" name="Picture 28">
            <a:extLst>
              <a:ext uri="{FF2B5EF4-FFF2-40B4-BE49-F238E27FC236}">
                <a16:creationId xmlns:a16="http://schemas.microsoft.com/office/drawing/2014/main" id="{D58C0778-79C7-F640-BE3A-89B91E9E2B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46256" y="2717060"/>
            <a:ext cx="869851" cy="659150"/>
          </a:xfrm>
          <a:prstGeom prst="rect">
            <a:avLst/>
          </a:prstGeom>
        </p:spPr>
      </p:pic>
      <p:pic>
        <p:nvPicPr>
          <p:cNvPr id="30" name="Picture 29">
            <a:extLst>
              <a:ext uri="{FF2B5EF4-FFF2-40B4-BE49-F238E27FC236}">
                <a16:creationId xmlns:a16="http://schemas.microsoft.com/office/drawing/2014/main" id="{022FA693-464C-0949-BC5F-8FF1FC8044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2641" y="3004695"/>
            <a:ext cx="514958" cy="545912"/>
          </a:xfrm>
          <a:prstGeom prst="rect">
            <a:avLst/>
          </a:prstGeom>
        </p:spPr>
      </p:pic>
      <p:pic>
        <p:nvPicPr>
          <p:cNvPr id="31" name="Picture 30">
            <a:extLst>
              <a:ext uri="{FF2B5EF4-FFF2-40B4-BE49-F238E27FC236}">
                <a16:creationId xmlns:a16="http://schemas.microsoft.com/office/drawing/2014/main" id="{C2A6D5DF-DED3-A947-AD3A-134809FF769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48838" y="2960897"/>
            <a:ext cx="505153" cy="545912"/>
          </a:xfrm>
          <a:prstGeom prst="rect">
            <a:avLst/>
          </a:prstGeom>
        </p:spPr>
      </p:pic>
      <p:pic>
        <p:nvPicPr>
          <p:cNvPr id="32" name="Picture 31">
            <a:extLst>
              <a:ext uri="{FF2B5EF4-FFF2-40B4-BE49-F238E27FC236}">
                <a16:creationId xmlns:a16="http://schemas.microsoft.com/office/drawing/2014/main" id="{95A366D0-8B11-4E4C-9A60-B5040DFA130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42789" y="2990453"/>
            <a:ext cx="722917" cy="621367"/>
          </a:xfrm>
          <a:prstGeom prst="rect">
            <a:avLst/>
          </a:prstGeom>
        </p:spPr>
      </p:pic>
    </p:spTree>
    <p:extLst>
      <p:ext uri="{BB962C8B-B14F-4D97-AF65-F5344CB8AC3E}">
        <p14:creationId xmlns:p14="http://schemas.microsoft.com/office/powerpoint/2010/main" val="28834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2700A4-7BC4-41E1-A732-A93CCE73E82F}"/>
              </a:ext>
            </a:extLst>
          </p:cNvPr>
          <p:cNvGraphicFramePr>
            <a:graphicFrameLocks noGrp="1"/>
          </p:cNvGraphicFramePr>
          <p:nvPr>
            <p:extLst>
              <p:ext uri="{D42A27DB-BD31-4B8C-83A1-F6EECF244321}">
                <p14:modId xmlns:p14="http://schemas.microsoft.com/office/powerpoint/2010/main" val="3810224676"/>
              </p:ext>
            </p:extLst>
          </p:nvPr>
        </p:nvGraphicFramePr>
        <p:xfrm>
          <a:off x="1774209" y="1624085"/>
          <a:ext cx="5854890" cy="3284006"/>
        </p:xfrm>
        <a:graphic>
          <a:graphicData uri="http://schemas.openxmlformats.org/drawingml/2006/table">
            <a:tbl>
              <a:tblPr firstRow="1" firstCol="1" bandRow="1"/>
              <a:tblGrid>
                <a:gridCol w="790240">
                  <a:extLst>
                    <a:ext uri="{9D8B030D-6E8A-4147-A177-3AD203B41FA5}">
                      <a16:colId xmlns:a16="http://schemas.microsoft.com/office/drawing/2014/main" val="1711767339"/>
                    </a:ext>
                  </a:extLst>
                </a:gridCol>
                <a:gridCol w="4199954">
                  <a:extLst>
                    <a:ext uri="{9D8B030D-6E8A-4147-A177-3AD203B41FA5}">
                      <a16:colId xmlns:a16="http://schemas.microsoft.com/office/drawing/2014/main" val="346880925"/>
                    </a:ext>
                  </a:extLst>
                </a:gridCol>
                <a:gridCol w="864696">
                  <a:extLst>
                    <a:ext uri="{9D8B030D-6E8A-4147-A177-3AD203B41FA5}">
                      <a16:colId xmlns:a16="http://schemas.microsoft.com/office/drawing/2014/main" val="1728066362"/>
                    </a:ext>
                  </a:extLst>
                </a:gridCol>
              </a:tblGrid>
              <a:tr h="928238">
                <a:tc gridSpan="3">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LO: To be able to know why dental hygiene is important and how it contributes to a healthy lifestyle.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3314653"/>
                  </a:ext>
                </a:extLst>
              </a:tr>
              <a:tr h="526968">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P</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b="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CT</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782727"/>
                  </a:ext>
                </a:extLst>
              </a:tr>
              <a:tr h="541472">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kern="12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know why it is important to look after my teeth.</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451232"/>
                  </a:ext>
                </a:extLst>
              </a:tr>
              <a:tr h="575314">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kern="12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know some ways of looking after my teeth.</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527657"/>
                  </a:ext>
                </a:extLst>
              </a:tr>
              <a:tr h="575314">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know what could happen if I didn’t look after my teeth.</a:t>
                      </a:r>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730858"/>
                  </a:ext>
                </a:extLst>
              </a:tr>
            </a:tbl>
          </a:graphicData>
        </a:graphic>
      </p:graphicFrame>
    </p:spTree>
    <p:extLst>
      <p:ext uri="{BB962C8B-B14F-4D97-AF65-F5344CB8AC3E}">
        <p14:creationId xmlns:p14="http://schemas.microsoft.com/office/powerpoint/2010/main" val="355841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How Can </a:t>
            </a:r>
            <a:r>
              <a:rPr lang="en-GB" sz="3600" dirty="0"/>
              <a:t>W</a:t>
            </a:r>
            <a:r>
              <a:rPr lang="en-GB" sz="3600" dirty="0">
                <a:sym typeface="Arial"/>
              </a:rPr>
              <a:t>e </a:t>
            </a:r>
            <a:r>
              <a:rPr lang="en-GB" sz="3600" dirty="0"/>
              <a:t>K</a:t>
            </a:r>
            <a:r>
              <a:rPr lang="en-GB" sz="3600" dirty="0">
                <a:sym typeface="Arial"/>
              </a:rPr>
              <a:t>eep </a:t>
            </a:r>
            <a:r>
              <a:rPr lang="en-GB" sz="3600" dirty="0"/>
              <a:t>T</a:t>
            </a:r>
            <a:r>
              <a:rPr lang="en-GB" sz="3600" dirty="0">
                <a:sym typeface="Arial"/>
              </a:rPr>
              <a:t>eeth </a:t>
            </a:r>
            <a:r>
              <a:rPr lang="en-GB" sz="3600" dirty="0"/>
              <a:t>H</a:t>
            </a:r>
            <a:r>
              <a:rPr lang="en-GB" sz="3600" dirty="0">
                <a:sym typeface="Arial"/>
              </a:rPr>
              <a:t>ealthy?</a:t>
            </a:r>
            <a:endParaRPr lang="en-GB" sz="3600" dirty="0">
              <a:latin typeface="+mn-lt"/>
            </a:endParaRPr>
          </a:p>
        </p:txBody>
      </p:sp>
      <p:sp>
        <p:nvSpPr>
          <p:cNvPr id="5" name="Rectangle 4"/>
          <p:cNvSpPr/>
          <p:nvPr/>
        </p:nvSpPr>
        <p:spPr>
          <a:xfrm>
            <a:off x="755650" y="1513946"/>
            <a:ext cx="7632700" cy="830997"/>
          </a:xfrm>
          <a:prstGeom prst="rect">
            <a:avLst/>
          </a:prstGeom>
        </p:spPr>
        <p:txBody>
          <a:bodyPr wrap="square" lIns="0" tIns="0" rIns="0" bIns="0">
            <a:spAutoFit/>
          </a:bodyPr>
          <a:lstStyle/>
          <a:p>
            <a:pPr algn="ctr"/>
            <a:r>
              <a:rPr lang="en-GB" dirty="0"/>
              <a:t>We need to look after our teeth just like we look after the rest of our body. </a:t>
            </a:r>
          </a:p>
          <a:p>
            <a:pPr algn="ctr"/>
            <a:endParaRPr lang="en-GB" dirty="0"/>
          </a:p>
          <a:p>
            <a:pPr algn="ctr"/>
            <a:r>
              <a:rPr lang="en-GB" dirty="0"/>
              <a:t>Do you know how to keep your teeth healthy?</a:t>
            </a: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259" y="3681949"/>
            <a:ext cx="1365482" cy="2598705"/>
          </a:xfrm>
          <a:prstGeom prst="rect">
            <a:avLst/>
          </a:prstGeom>
        </p:spPr>
      </p:pic>
      <p:pic>
        <p:nvPicPr>
          <p:cNvPr id="7" name="Picture 6">
            <a:extLst>
              <a:ext uri="{FF2B5EF4-FFF2-40B4-BE49-F238E27FC236}">
                <a16:creationId xmlns:a16="http://schemas.microsoft.com/office/drawing/2014/main" id="{3869F7B0-348F-A940-924D-1C2709AA22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472">
            <a:off x="861259" y="3968034"/>
            <a:ext cx="2765503" cy="1332642"/>
          </a:xfrm>
          <a:prstGeom prst="rect">
            <a:avLst/>
          </a:prstGeom>
        </p:spPr>
      </p:pic>
      <p:pic>
        <p:nvPicPr>
          <p:cNvPr id="9" name="Picture 8">
            <a:extLst>
              <a:ext uri="{FF2B5EF4-FFF2-40B4-BE49-F238E27FC236}">
                <a16:creationId xmlns:a16="http://schemas.microsoft.com/office/drawing/2014/main" id="{11D7B039-4231-5842-8E68-5090B25B2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169" y="3745844"/>
            <a:ext cx="1185719" cy="1463127"/>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329" y="2441443"/>
            <a:ext cx="1625551" cy="1293308"/>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765188" y="2680254"/>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more</a:t>
            </a:r>
            <a:r>
              <a:rPr lang="en-GB" dirty="0"/>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Brush Your </a:t>
            </a:r>
            <a:r>
              <a:rPr lang="en-GB" sz="3600" dirty="0"/>
              <a:t>T</a:t>
            </a:r>
            <a:r>
              <a:rPr lang="en-GB" sz="3600" dirty="0">
                <a:sym typeface="Arial"/>
              </a:rPr>
              <a:t>eeth </a:t>
            </a:r>
            <a:endParaRPr lang="en-GB" sz="3600" dirty="0">
              <a:latin typeface="+mn-lt"/>
            </a:endParaRP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258" y="3796496"/>
            <a:ext cx="1244099" cy="2367696"/>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3795" y="3638773"/>
            <a:ext cx="1701212" cy="1353505"/>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098977" y="3925580"/>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how</a:t>
            </a:r>
            <a:r>
              <a:rPr lang="en-GB" dirty="0"/>
              <a:t>.</a:t>
            </a:r>
          </a:p>
        </p:txBody>
      </p:sp>
      <p:pic>
        <p:nvPicPr>
          <p:cNvPr id="3" name="Picture 2">
            <a:extLst>
              <a:ext uri="{FF2B5EF4-FFF2-40B4-BE49-F238E27FC236}">
                <a16:creationId xmlns:a16="http://schemas.microsoft.com/office/drawing/2014/main" id="{7042DD26-DE50-0044-BD9C-8055E642BE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61438" y="3782397"/>
            <a:ext cx="1095078" cy="2381795"/>
          </a:xfrm>
          <a:prstGeom prst="rect">
            <a:avLst/>
          </a:prstGeom>
        </p:spPr>
      </p:pic>
      <p:sp>
        <p:nvSpPr>
          <p:cNvPr id="15" name="Rounded Rectangle 14">
            <a:extLst>
              <a:ext uri="{FF2B5EF4-FFF2-40B4-BE49-F238E27FC236}">
                <a16:creationId xmlns:a16="http://schemas.microsoft.com/office/drawing/2014/main" id="{61632B55-92ED-614C-B92C-18EC88940E53}"/>
              </a:ext>
            </a:extLst>
          </p:cNvPr>
          <p:cNvSpPr/>
          <p:nvPr/>
        </p:nvSpPr>
        <p:spPr>
          <a:xfrm>
            <a:off x="755651" y="1494517"/>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It is really important to brush your teeth at least twice a day. </a:t>
            </a:r>
          </a:p>
        </p:txBody>
      </p:sp>
      <p:sp>
        <p:nvSpPr>
          <p:cNvPr id="19" name="Rounded Rectangle 18">
            <a:extLst>
              <a:ext uri="{FF2B5EF4-FFF2-40B4-BE49-F238E27FC236}">
                <a16:creationId xmlns:a16="http://schemas.microsoft.com/office/drawing/2014/main" id="{18BF2946-64C5-084A-9512-9DA0EE69A9FB}"/>
              </a:ext>
            </a:extLst>
          </p:cNvPr>
          <p:cNvSpPr/>
          <p:nvPr/>
        </p:nvSpPr>
        <p:spPr>
          <a:xfrm>
            <a:off x="755651" y="2197044"/>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Brushing your teeth gets rid of any food that is around your teeth.</a:t>
            </a:r>
          </a:p>
        </p:txBody>
      </p:sp>
      <p:sp>
        <p:nvSpPr>
          <p:cNvPr id="20" name="Rounded Rectangle 19">
            <a:extLst>
              <a:ext uri="{FF2B5EF4-FFF2-40B4-BE49-F238E27FC236}">
                <a16:creationId xmlns:a16="http://schemas.microsoft.com/office/drawing/2014/main" id="{6464E6AA-4B6C-5B43-AE6B-AA232DF2BB4E}"/>
              </a:ext>
            </a:extLst>
          </p:cNvPr>
          <p:cNvSpPr/>
          <p:nvPr/>
        </p:nvSpPr>
        <p:spPr>
          <a:xfrm>
            <a:off x="755651" y="2899571"/>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28600" indent="-114300" algn="ctr">
              <a:spcBef>
                <a:spcPts val="0"/>
              </a:spcBef>
              <a:buNone/>
            </a:pPr>
            <a:r>
              <a:rPr lang="en-GB" dirty="0">
                <a:latin typeface="Twinkl" pitchFamily="2" charset="0"/>
              </a:rPr>
              <a:t>It washes away any sugar and other things that can hurt your teeth.</a:t>
            </a:r>
          </a:p>
        </p:txBody>
      </p:sp>
      <p:pic>
        <p:nvPicPr>
          <p:cNvPr id="22" name="Picture 21">
            <a:extLst>
              <a:ext uri="{FF2B5EF4-FFF2-40B4-BE49-F238E27FC236}">
                <a16:creationId xmlns:a16="http://schemas.microsoft.com/office/drawing/2014/main" id="{C5A5FB48-88A6-9E4B-8937-8E39CB9962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V="1">
            <a:off x="2620681" y="4236032"/>
            <a:ext cx="2219272" cy="1661786"/>
          </a:xfrm>
          <a:prstGeom prst="rect">
            <a:avLst/>
          </a:prstGeom>
        </p:spPr>
      </p:pic>
      <p:sp>
        <p:nvSpPr>
          <p:cNvPr id="23" name="Rectangle 22">
            <a:extLst>
              <a:ext uri="{FF2B5EF4-FFF2-40B4-BE49-F238E27FC236}">
                <a16:creationId xmlns:a16="http://schemas.microsoft.com/office/drawing/2014/main" id="{066A0A93-F9F4-F145-99A4-851631B899FA}"/>
              </a:ext>
            </a:extLst>
          </p:cNvPr>
          <p:cNvSpPr/>
          <p:nvPr/>
        </p:nvSpPr>
        <p:spPr>
          <a:xfrm>
            <a:off x="2960548" y="4602135"/>
            <a:ext cx="1539539" cy="1107996"/>
          </a:xfrm>
          <a:prstGeom prst="rect">
            <a:avLst/>
          </a:prstGeom>
        </p:spPr>
        <p:txBody>
          <a:bodyPr wrap="square" lIns="0" tIns="0" rIns="0" bIns="0">
            <a:spAutoFit/>
          </a:bodyPr>
          <a:lstStyle/>
          <a:p>
            <a:pPr algn="ctr"/>
            <a:r>
              <a:rPr lang="en-GB" dirty="0">
                <a:latin typeface="Twinkl" pitchFamily="2" charset="0"/>
              </a:rPr>
              <a:t>Do you know how to brush your teeth properly?</a:t>
            </a:r>
            <a:endParaRPr lang="en-GB" dirty="0"/>
          </a:p>
        </p:txBody>
      </p:sp>
      <p:pic>
        <p:nvPicPr>
          <p:cNvPr id="24" name="Picture 23">
            <a:extLst>
              <a:ext uri="{FF2B5EF4-FFF2-40B4-BE49-F238E27FC236}">
                <a16:creationId xmlns:a16="http://schemas.microsoft.com/office/drawing/2014/main" id="{29B11CF5-C7D5-A346-9F64-5A7BB89309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9353" y="1768406"/>
            <a:ext cx="2749067" cy="4233194"/>
          </a:xfrm>
          <a:prstGeom prst="rect">
            <a:avLst/>
          </a:prstGeom>
        </p:spPr>
      </p:pic>
    </p:spTree>
    <p:extLst>
      <p:ext uri="{BB962C8B-B14F-4D97-AF65-F5344CB8AC3E}">
        <p14:creationId xmlns:p14="http://schemas.microsoft.com/office/powerpoint/2010/main" val="37486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P spid="19" grpId="0" animBg="1"/>
      <p:bldP spid="20"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t>How to Brush Your Teeth</a:t>
            </a:r>
            <a:endParaRPr lang="en-GB" sz="3600" dirty="0">
              <a:latin typeface="+mn-lt"/>
            </a:endParaRPr>
          </a:p>
        </p:txBody>
      </p:sp>
      <p:sp>
        <p:nvSpPr>
          <p:cNvPr id="15" name="Rounded Rectangle 14">
            <a:extLst>
              <a:ext uri="{FF2B5EF4-FFF2-40B4-BE49-F238E27FC236}">
                <a16:creationId xmlns:a16="http://schemas.microsoft.com/office/drawing/2014/main" id="{61632B55-92ED-614C-B92C-18EC88940E53}"/>
              </a:ext>
            </a:extLst>
          </p:cNvPr>
          <p:cNvSpPr/>
          <p:nvPr/>
        </p:nvSpPr>
        <p:spPr>
          <a:xfrm>
            <a:off x="755648" y="1353828"/>
            <a:ext cx="7632701"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First, put a pea-sized amount of toothpaste on the toothbrush.</a:t>
            </a:r>
          </a:p>
        </p:txBody>
      </p:sp>
      <p:sp>
        <p:nvSpPr>
          <p:cNvPr id="14" name="Rounded Rectangle 13">
            <a:extLst>
              <a:ext uri="{FF2B5EF4-FFF2-40B4-BE49-F238E27FC236}">
                <a16:creationId xmlns:a16="http://schemas.microsoft.com/office/drawing/2014/main" id="{EAD7E992-4D0A-EF46-98F3-8FA127F89171}"/>
              </a:ext>
            </a:extLst>
          </p:cNvPr>
          <p:cNvSpPr/>
          <p:nvPr/>
        </p:nvSpPr>
        <p:spPr>
          <a:xfrm>
            <a:off x="755648" y="2353020"/>
            <a:ext cx="4920323"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Next, brush the front of your teeth. </a:t>
            </a:r>
          </a:p>
        </p:txBody>
      </p:sp>
      <p:sp>
        <p:nvSpPr>
          <p:cNvPr id="16" name="Rounded Rectangle 15">
            <a:extLst>
              <a:ext uri="{FF2B5EF4-FFF2-40B4-BE49-F238E27FC236}">
                <a16:creationId xmlns:a16="http://schemas.microsoft.com/office/drawing/2014/main" id="{86B7C59A-2B3E-564C-B422-7628D781B324}"/>
              </a:ext>
            </a:extLst>
          </p:cNvPr>
          <p:cNvSpPr/>
          <p:nvPr/>
        </p:nvSpPr>
        <p:spPr>
          <a:xfrm>
            <a:off x="755648" y="3055532"/>
            <a:ext cx="7632698"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the outside of your teeth and the back teeth.</a:t>
            </a:r>
          </a:p>
        </p:txBody>
      </p:sp>
      <p:sp>
        <p:nvSpPr>
          <p:cNvPr id="18" name="Rounded Rectangle 17">
            <a:extLst>
              <a:ext uri="{FF2B5EF4-FFF2-40B4-BE49-F238E27FC236}">
                <a16:creationId xmlns:a16="http://schemas.microsoft.com/office/drawing/2014/main" id="{8C54A6FE-FA3A-6145-B728-607321430C7D}"/>
              </a:ext>
            </a:extLst>
          </p:cNvPr>
          <p:cNvSpPr/>
          <p:nvPr/>
        </p:nvSpPr>
        <p:spPr>
          <a:xfrm>
            <a:off x="755648" y="4199815"/>
            <a:ext cx="5667454"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Brush the insides and tops of all your teeth.</a:t>
            </a:r>
          </a:p>
        </p:txBody>
      </p:sp>
      <p:sp>
        <p:nvSpPr>
          <p:cNvPr id="25" name="Rounded Rectangle 24">
            <a:extLst>
              <a:ext uri="{FF2B5EF4-FFF2-40B4-BE49-F238E27FC236}">
                <a16:creationId xmlns:a16="http://schemas.microsoft.com/office/drawing/2014/main" id="{A1F84D59-325C-6C48-B39B-584844EB6960}"/>
              </a:ext>
            </a:extLst>
          </p:cNvPr>
          <p:cNvSpPr/>
          <p:nvPr/>
        </p:nvSpPr>
        <p:spPr>
          <a:xfrm>
            <a:off x="3679902" y="4914233"/>
            <a:ext cx="4708445"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your tongue.</a:t>
            </a:r>
          </a:p>
        </p:txBody>
      </p:sp>
      <p:sp>
        <p:nvSpPr>
          <p:cNvPr id="26" name="Rounded Rectangle 25">
            <a:extLst>
              <a:ext uri="{FF2B5EF4-FFF2-40B4-BE49-F238E27FC236}">
                <a16:creationId xmlns:a16="http://schemas.microsoft.com/office/drawing/2014/main" id="{D60DA5B1-A6CF-E643-8BCD-2CACE8683019}"/>
              </a:ext>
            </a:extLst>
          </p:cNvPr>
          <p:cNvSpPr/>
          <p:nvPr/>
        </p:nvSpPr>
        <p:spPr>
          <a:xfrm>
            <a:off x="755647" y="5651996"/>
            <a:ext cx="7632699"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Finally, spit out any toothpaste that is left and you are finished.</a:t>
            </a:r>
          </a:p>
        </p:txBody>
      </p:sp>
      <p:pic>
        <p:nvPicPr>
          <p:cNvPr id="5" name="Picture 4">
            <a:extLst>
              <a:ext uri="{FF2B5EF4-FFF2-40B4-BE49-F238E27FC236}">
                <a16:creationId xmlns:a16="http://schemas.microsoft.com/office/drawing/2014/main" id="{50D81287-76AD-0340-9F88-1EDC9B955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493" y="1256274"/>
            <a:ext cx="1364903" cy="775532"/>
          </a:xfrm>
          <a:prstGeom prst="rect">
            <a:avLst/>
          </a:prstGeom>
        </p:spPr>
      </p:pic>
      <p:pic>
        <p:nvPicPr>
          <p:cNvPr id="7" name="Picture 6">
            <a:extLst>
              <a:ext uri="{FF2B5EF4-FFF2-40B4-BE49-F238E27FC236}">
                <a16:creationId xmlns:a16="http://schemas.microsoft.com/office/drawing/2014/main" id="{2BC590EE-6463-7F41-AB04-BB2AEBB71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83" y="2514597"/>
            <a:ext cx="1057047" cy="1095246"/>
          </a:xfrm>
          <a:prstGeom prst="rect">
            <a:avLst/>
          </a:prstGeom>
        </p:spPr>
      </p:pic>
      <p:pic>
        <p:nvPicPr>
          <p:cNvPr id="9" name="Picture 8">
            <a:extLst>
              <a:ext uri="{FF2B5EF4-FFF2-40B4-BE49-F238E27FC236}">
                <a16:creationId xmlns:a16="http://schemas.microsoft.com/office/drawing/2014/main" id="{675F2F71-F287-DB49-936F-49BC5CD1B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000" y="4364497"/>
            <a:ext cx="1000346" cy="1095246"/>
          </a:xfrm>
          <a:prstGeom prst="rect">
            <a:avLst/>
          </a:prstGeom>
        </p:spPr>
      </p:pic>
      <p:pic>
        <p:nvPicPr>
          <p:cNvPr id="11" name="Picture 10">
            <a:extLst>
              <a:ext uri="{FF2B5EF4-FFF2-40B4-BE49-F238E27FC236}">
                <a16:creationId xmlns:a16="http://schemas.microsoft.com/office/drawing/2014/main" id="{DE21995A-EBEE-674E-84A7-34AD2F42F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683" y="3654461"/>
            <a:ext cx="887494" cy="1095246"/>
          </a:xfrm>
          <a:prstGeom prst="rect">
            <a:avLst/>
          </a:prstGeom>
        </p:spPr>
      </p:pic>
      <p:pic>
        <p:nvPicPr>
          <p:cNvPr id="27" name="Picture 26">
            <a:extLst>
              <a:ext uri="{FF2B5EF4-FFF2-40B4-BE49-F238E27FC236}">
                <a16:creationId xmlns:a16="http://schemas.microsoft.com/office/drawing/2014/main" id="{3938ACDA-2B54-F949-B6F4-C2DD29C9C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64" y="5099593"/>
            <a:ext cx="962489" cy="1095246"/>
          </a:xfrm>
          <a:prstGeom prst="rect">
            <a:avLst/>
          </a:prstGeom>
        </p:spPr>
      </p:pic>
      <p:pic>
        <p:nvPicPr>
          <p:cNvPr id="29" name="Picture 28">
            <a:extLst>
              <a:ext uri="{FF2B5EF4-FFF2-40B4-BE49-F238E27FC236}">
                <a16:creationId xmlns:a16="http://schemas.microsoft.com/office/drawing/2014/main" id="{3FB71BA3-A18E-B34E-92A6-2F2DF6AB6E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949" y="1945878"/>
            <a:ext cx="1035867" cy="954921"/>
          </a:xfrm>
          <a:prstGeom prst="rect">
            <a:avLst/>
          </a:prstGeom>
        </p:spPr>
      </p:pic>
    </p:spTree>
    <p:extLst>
      <p:ext uri="{BB962C8B-B14F-4D97-AF65-F5344CB8AC3E}">
        <p14:creationId xmlns:p14="http://schemas.microsoft.com/office/powerpoint/2010/main" val="22455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8"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algn="ctr"/>
            <a:r>
              <a:rPr lang="en-GB" dirty="0">
                <a:solidFill>
                  <a:srgbClr val="1C1C1C"/>
                </a:solidFill>
                <a:latin typeface="Twinkl" pitchFamily="2" charset="0"/>
                <a:sym typeface="NTR"/>
              </a:rPr>
              <a:t>Even if you have been looking after your teeth, you should </a:t>
            </a:r>
            <a:r>
              <a:rPr lang="en-GB" dirty="0">
                <a:latin typeface="Twinkl" pitchFamily="2" charset="0"/>
              </a:rPr>
              <a:t>go to</a:t>
            </a:r>
            <a:br>
              <a:rPr lang="en-GB" dirty="0">
                <a:latin typeface="Twinkl" pitchFamily="2" charset="0"/>
              </a:rPr>
            </a:br>
            <a:r>
              <a:rPr lang="en-GB" dirty="0">
                <a:solidFill>
                  <a:srgbClr val="1C1C1C"/>
                </a:solidFill>
                <a:latin typeface="Twinkl" pitchFamily="2" charset="0"/>
                <a:sym typeface="NTR"/>
              </a:rPr>
              <a:t>the dentist </a:t>
            </a:r>
            <a:r>
              <a:rPr lang="en-GB" dirty="0">
                <a:latin typeface="Twinkl" pitchFamily="2" charset="0"/>
              </a:rPr>
              <a:t>regularly</a:t>
            </a:r>
            <a:r>
              <a:rPr lang="en-GB" dirty="0">
                <a:solidFill>
                  <a:srgbClr val="1C1C1C"/>
                </a:solidFill>
                <a:latin typeface="Twinkl" pitchFamily="2" charset="0"/>
                <a:sym typeface="NTR"/>
              </a:rPr>
              <a:t> for a check-up. </a:t>
            </a:r>
          </a:p>
        </p:txBody>
      </p:sp>
      <p:sp>
        <p:nvSpPr>
          <p:cNvPr id="21" name="Title 20"/>
          <p:cNvSpPr>
            <a:spLocks noGrp="1"/>
          </p:cNvSpPr>
          <p:nvPr>
            <p:ph type="title"/>
          </p:nvPr>
        </p:nvSpPr>
        <p:spPr>
          <a:xfrm>
            <a:off x="457198" y="434291"/>
            <a:ext cx="8220075" cy="994306"/>
          </a:xfrm>
        </p:spPr>
        <p:txBody>
          <a:bodyPr/>
          <a:lstStyle/>
          <a:p>
            <a:r>
              <a:rPr lang="en-GB" sz="3600" dirty="0">
                <a:sym typeface="Arial"/>
              </a:rPr>
              <a:t>Visiting the Dentist</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V="1">
            <a:off x="6070484" y="2617277"/>
            <a:ext cx="2337753" cy="169456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6106750" y="3118197"/>
            <a:ext cx="2225344" cy="830997"/>
          </a:xfrm>
          <a:prstGeom prst="rect">
            <a:avLst/>
          </a:prstGeom>
        </p:spPr>
        <p:txBody>
          <a:bodyPr wrap="square" lIns="0" tIns="0" rIns="0" bIns="0">
            <a:spAutoFit/>
          </a:bodyPr>
          <a:lstStyle/>
          <a:p>
            <a:pPr algn="ctr"/>
            <a:r>
              <a:rPr lang="en-GB" dirty="0">
                <a:latin typeface="Twinkl" pitchFamily="2" charset="0"/>
              </a:rPr>
              <a:t>Can you tell</a:t>
            </a:r>
            <a:br>
              <a:rPr lang="en-GB" dirty="0">
                <a:latin typeface="Twinkl" pitchFamily="2" charset="0"/>
              </a:rPr>
            </a:br>
            <a:r>
              <a:rPr lang="en-GB" dirty="0">
                <a:latin typeface="Twinkl" pitchFamily="2" charset="0"/>
              </a:rPr>
              <a:t>a friend about a trip to the dentist?</a:t>
            </a:r>
          </a:p>
        </p:txBody>
      </p:sp>
      <p:pic>
        <p:nvPicPr>
          <p:cNvPr id="3" name="Picture 2">
            <a:extLst>
              <a:ext uri="{FF2B5EF4-FFF2-40B4-BE49-F238E27FC236}">
                <a16:creationId xmlns:a16="http://schemas.microsoft.com/office/drawing/2014/main" id="{751956AC-185A-7943-9000-7D41A5203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694" y="2039587"/>
            <a:ext cx="3026511" cy="2756688"/>
          </a:xfrm>
          <a:prstGeom prst="rect">
            <a:avLst/>
          </a:prstGeom>
        </p:spPr>
      </p:pic>
      <p:sp>
        <p:nvSpPr>
          <p:cNvPr id="11" name="Rounded Rectangle 10">
            <a:extLst>
              <a:ext uri="{FF2B5EF4-FFF2-40B4-BE49-F238E27FC236}">
                <a16:creationId xmlns:a16="http://schemas.microsoft.com/office/drawing/2014/main" id="{64D4DEBF-BD04-7E43-9573-9FAD85819BA9}"/>
              </a:ext>
            </a:extLst>
          </p:cNvPr>
          <p:cNvSpPr/>
          <p:nvPr/>
        </p:nvSpPr>
        <p:spPr>
          <a:xfrm>
            <a:off x="755649" y="3464559"/>
            <a:ext cx="2009407" cy="1160713"/>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Twinkl" pitchFamily="2" charset="0"/>
              </a:rPr>
              <a:t>This is what a dentist’s room might look like.</a:t>
            </a:r>
          </a:p>
        </p:txBody>
      </p:sp>
      <p:pic>
        <p:nvPicPr>
          <p:cNvPr id="7" name="Picture 6">
            <a:extLst>
              <a:ext uri="{FF2B5EF4-FFF2-40B4-BE49-F238E27FC236}">
                <a16:creationId xmlns:a16="http://schemas.microsoft.com/office/drawing/2014/main" id="{5FD52E37-F338-4B4F-A71A-6DA46B34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163" y="4914021"/>
            <a:ext cx="1157313" cy="1338759"/>
          </a:xfrm>
          <a:prstGeom prst="rect">
            <a:avLst/>
          </a:prstGeom>
        </p:spPr>
      </p:pic>
      <p:sp>
        <p:nvSpPr>
          <p:cNvPr id="8" name="TextBox 7">
            <a:extLst>
              <a:ext uri="{FF2B5EF4-FFF2-40B4-BE49-F238E27FC236}">
                <a16:creationId xmlns:a16="http://schemas.microsoft.com/office/drawing/2014/main" id="{11E4D829-CEE2-5941-8261-B6055AA8F5D9}"/>
              </a:ext>
            </a:extLst>
          </p:cNvPr>
          <p:cNvSpPr txBox="1"/>
          <p:nvPr/>
        </p:nvSpPr>
        <p:spPr>
          <a:xfrm>
            <a:off x="755648" y="4810148"/>
            <a:ext cx="7195171" cy="1603104"/>
          </a:xfrm>
          <a:prstGeom prst="rect">
            <a:avLst/>
          </a:prstGeom>
          <a:noFill/>
        </p:spPr>
        <p:txBody>
          <a:bodyPr wrap="square" lIns="108000" tIns="108000" rIns="108000" bIns="108000" rtlCol="0">
            <a:spAutoFit/>
          </a:bodyPr>
          <a:lstStyle/>
          <a:p>
            <a:r>
              <a:rPr lang="en-GB" dirty="0">
                <a:solidFill>
                  <a:srgbClr val="1C1C1C"/>
                </a:solidFill>
                <a:latin typeface="Twinkl" pitchFamily="2" charset="0"/>
                <a:sym typeface="NTR"/>
              </a:rPr>
              <a:t>The dentist will look in your mouth and at your teeth to see if</a:t>
            </a:r>
            <a:br>
              <a:rPr lang="en-GB" dirty="0">
                <a:solidFill>
                  <a:srgbClr val="1C1C1C"/>
                </a:solidFill>
                <a:latin typeface="Twinkl" pitchFamily="2" charset="0"/>
                <a:sym typeface="NTR"/>
              </a:rPr>
            </a:br>
            <a:r>
              <a:rPr lang="en-GB" dirty="0">
                <a:solidFill>
                  <a:srgbClr val="1C1C1C"/>
                </a:solidFill>
                <a:latin typeface="Twinkl" pitchFamily="2" charset="0"/>
                <a:sym typeface="NTR"/>
              </a:rPr>
              <a:t>there are any problems.  </a:t>
            </a:r>
          </a:p>
          <a:p>
            <a:pPr indent="-114300"/>
            <a:r>
              <a:rPr lang="en-GB" dirty="0">
                <a:latin typeface="Twinkl" pitchFamily="2" charset="0"/>
              </a:rPr>
              <a:t>They might use special tools to help them, like this little mirror.</a:t>
            </a:r>
          </a:p>
          <a:p>
            <a:pPr indent="-114300"/>
            <a:r>
              <a:rPr lang="en-GB" dirty="0">
                <a:latin typeface="Twinkl" pitchFamily="2" charset="0"/>
              </a:rPr>
              <a:t> </a:t>
            </a:r>
          </a:p>
          <a:p>
            <a:pPr indent="-114300"/>
            <a:r>
              <a:rPr lang="en-GB" dirty="0">
                <a:solidFill>
                  <a:srgbClr val="1C1C1C"/>
                </a:solidFill>
                <a:latin typeface="Twinkl" pitchFamily="2" charset="0"/>
                <a:sym typeface="NTR"/>
              </a:rPr>
              <a:t>Then, if there are any problems, the dentist can help to fix them.</a:t>
            </a:r>
            <a:endParaRPr lang="en-RO" dirty="0"/>
          </a:p>
        </p:txBody>
      </p:sp>
    </p:spTree>
    <p:extLst>
      <p:ext uri="{BB962C8B-B14F-4D97-AF65-F5344CB8AC3E}">
        <p14:creationId xmlns:p14="http://schemas.microsoft.com/office/powerpoint/2010/main" val="16489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553998"/>
          </a:xfrm>
          <a:prstGeom prst="rect">
            <a:avLst/>
          </a:prstGeom>
        </p:spPr>
        <p:txBody>
          <a:bodyPr wrap="square" lIns="0" tIns="0" rIns="0" bIns="0">
            <a:spAutoFit/>
          </a:bodyPr>
          <a:lstStyle/>
          <a:p>
            <a:pPr marL="114300" indent="0" algn="ctr">
              <a:buNone/>
            </a:pPr>
            <a:r>
              <a:rPr lang="en-GB" dirty="0">
                <a:latin typeface="Twinkl" pitchFamily="2" charset="0"/>
              </a:rPr>
              <a:t>Having lots of sugar isn’t good for teeth as it can hurt them.</a:t>
            </a:r>
            <a:br>
              <a:rPr lang="en-GB" dirty="0">
                <a:latin typeface="Twinkl" pitchFamily="2" charset="0"/>
              </a:rPr>
            </a:br>
            <a:r>
              <a:rPr lang="en-GB" dirty="0">
                <a:latin typeface="Twinkl" pitchFamily="2" charset="0"/>
              </a:rPr>
              <a:t>Some foods have lots of sugar in so we shouldn’t eat too much of them. </a:t>
            </a:r>
          </a:p>
        </p:txBody>
      </p:sp>
      <p:sp>
        <p:nvSpPr>
          <p:cNvPr id="21" name="Title 20"/>
          <p:cNvSpPr>
            <a:spLocks noGrp="1"/>
          </p:cNvSpPr>
          <p:nvPr>
            <p:ph type="title"/>
          </p:nvPr>
        </p:nvSpPr>
        <p:spPr>
          <a:xfrm>
            <a:off x="457198" y="434291"/>
            <a:ext cx="8220075" cy="994306"/>
          </a:xfrm>
        </p:spPr>
        <p:txBody>
          <a:bodyPr/>
          <a:lstStyle/>
          <a:p>
            <a:r>
              <a:rPr lang="en-GB" sz="3600" dirty="0"/>
              <a:t>Food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flipV="1">
            <a:off x="3949637" y="3429000"/>
            <a:ext cx="3317826" cy="2347332"/>
          </a:xfrm>
          <a:prstGeom prst="rect">
            <a:avLst/>
          </a:prstGeom>
        </p:spPr>
      </p:pic>
      <p:pic>
        <p:nvPicPr>
          <p:cNvPr id="32" name="Picture 31">
            <a:extLst>
              <a:ext uri="{FF2B5EF4-FFF2-40B4-BE49-F238E27FC236}">
                <a16:creationId xmlns:a16="http://schemas.microsoft.com/office/drawing/2014/main" id="{4CC4A86D-EE65-B343-98CA-E7AD599DB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881" y="3663156"/>
            <a:ext cx="788933" cy="1679300"/>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492377" y="4298337"/>
            <a:ext cx="2225344" cy="830997"/>
          </a:xfrm>
          <a:prstGeom prst="rect">
            <a:avLst/>
          </a:prstGeom>
        </p:spPr>
        <p:txBody>
          <a:bodyPr wrap="square" lIns="0" tIns="0" rIns="0" bIns="0">
            <a:spAutoFit/>
          </a:bodyPr>
          <a:lstStyle/>
          <a:p>
            <a:pPr algn="ctr"/>
            <a:r>
              <a:rPr lang="en-GB" dirty="0">
                <a:latin typeface="Twinkl" pitchFamily="2" charset="0"/>
              </a:rPr>
              <a:t>Can you think of some foods that are good for your teeth?</a:t>
            </a:r>
          </a:p>
        </p:txBody>
      </p:sp>
      <p:sp>
        <p:nvSpPr>
          <p:cNvPr id="8" name="Rectangle 7">
            <a:extLst>
              <a:ext uri="{FF2B5EF4-FFF2-40B4-BE49-F238E27FC236}">
                <a16:creationId xmlns:a16="http://schemas.microsoft.com/office/drawing/2014/main" id="{E983FC7D-2755-E846-88D8-08A756FD302C}"/>
              </a:ext>
            </a:extLst>
          </p:cNvPr>
          <p:cNvSpPr/>
          <p:nvPr/>
        </p:nvSpPr>
        <p:spPr>
          <a:xfrm>
            <a:off x="755650" y="2283657"/>
            <a:ext cx="7632700" cy="276999"/>
          </a:xfrm>
          <a:prstGeom prst="rect">
            <a:avLst/>
          </a:prstGeom>
        </p:spPr>
        <p:txBody>
          <a:bodyPr wrap="square" lIns="0" tIns="0" rIns="0" bIns="0">
            <a:spAutoFit/>
          </a:bodyPr>
          <a:lstStyle/>
          <a:p>
            <a:pPr marL="114300" indent="0" algn="ctr">
              <a:buNone/>
            </a:pPr>
            <a:r>
              <a:rPr lang="en-GB" dirty="0">
                <a:latin typeface="Twinkl" pitchFamily="2" charset="0"/>
              </a:rPr>
              <a:t>It doesn’t mean we can’t eat them at all, just not all the time.  </a:t>
            </a:r>
          </a:p>
        </p:txBody>
      </p:sp>
      <p:sp>
        <p:nvSpPr>
          <p:cNvPr id="9" name="Rectangle 8">
            <a:extLst>
              <a:ext uri="{FF2B5EF4-FFF2-40B4-BE49-F238E27FC236}">
                <a16:creationId xmlns:a16="http://schemas.microsoft.com/office/drawing/2014/main" id="{B7B4D3F7-ADA5-A64D-95F2-67AD80400A10}"/>
              </a:ext>
            </a:extLst>
          </p:cNvPr>
          <p:cNvSpPr/>
          <p:nvPr/>
        </p:nvSpPr>
        <p:spPr>
          <a:xfrm>
            <a:off x="755650" y="2860169"/>
            <a:ext cx="7632700" cy="276999"/>
          </a:xfrm>
          <a:prstGeom prst="rect">
            <a:avLst/>
          </a:prstGeom>
        </p:spPr>
        <p:txBody>
          <a:bodyPr wrap="square" lIns="0" tIns="0" rIns="0" bIns="0">
            <a:spAutoFit/>
          </a:bodyPr>
          <a:lstStyle/>
          <a:p>
            <a:pPr marL="114300" indent="0" algn="ctr">
              <a:buNone/>
            </a:pPr>
            <a:r>
              <a:rPr lang="en-GB" dirty="0">
                <a:latin typeface="Twinkl" pitchFamily="2" charset="0"/>
              </a:rPr>
              <a:t>Some foods are good for our teeth as they help to make them stronger. </a:t>
            </a:r>
          </a:p>
        </p:txBody>
      </p:sp>
      <p:pic>
        <p:nvPicPr>
          <p:cNvPr id="34" name="Picture 33">
            <a:extLst>
              <a:ext uri="{FF2B5EF4-FFF2-40B4-BE49-F238E27FC236}">
                <a16:creationId xmlns:a16="http://schemas.microsoft.com/office/drawing/2014/main" id="{6DEA446D-CE12-D449-8504-27ADF1BD6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915" y="4411131"/>
            <a:ext cx="696476" cy="1072059"/>
          </a:xfrm>
          <a:prstGeom prst="rect">
            <a:avLst/>
          </a:prstGeom>
        </p:spPr>
      </p:pic>
      <p:pic>
        <p:nvPicPr>
          <p:cNvPr id="38" name="Picture 37">
            <a:extLst>
              <a:ext uri="{FF2B5EF4-FFF2-40B4-BE49-F238E27FC236}">
                <a16:creationId xmlns:a16="http://schemas.microsoft.com/office/drawing/2014/main" id="{48FA9B83-7175-0A46-9DA5-B91B7E65B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67" y="4987643"/>
            <a:ext cx="1429412" cy="740193"/>
          </a:xfrm>
          <a:prstGeom prst="rect">
            <a:avLst/>
          </a:prstGeom>
        </p:spPr>
      </p:pic>
      <p:pic>
        <p:nvPicPr>
          <p:cNvPr id="30" name="Picture 29">
            <a:extLst>
              <a:ext uri="{FF2B5EF4-FFF2-40B4-BE49-F238E27FC236}">
                <a16:creationId xmlns:a16="http://schemas.microsoft.com/office/drawing/2014/main" id="{5785264C-1471-6F4A-BB1D-05D43953E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8546" y="4945153"/>
            <a:ext cx="1429412" cy="999461"/>
          </a:xfrm>
          <a:prstGeom prst="rect">
            <a:avLst/>
          </a:prstGeom>
        </p:spPr>
      </p:pic>
      <p:pic>
        <p:nvPicPr>
          <p:cNvPr id="44" name="Picture 43">
            <a:extLst>
              <a:ext uri="{FF2B5EF4-FFF2-40B4-BE49-F238E27FC236}">
                <a16:creationId xmlns:a16="http://schemas.microsoft.com/office/drawing/2014/main" id="{04C42A99-EA29-D347-B5A0-395EB39BA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11" y="4098178"/>
            <a:ext cx="837058" cy="1072059"/>
          </a:xfrm>
          <a:prstGeom prst="rect">
            <a:avLst/>
          </a:prstGeom>
        </p:spPr>
      </p:pic>
      <p:pic>
        <p:nvPicPr>
          <p:cNvPr id="46" name="Picture 45">
            <a:extLst>
              <a:ext uri="{FF2B5EF4-FFF2-40B4-BE49-F238E27FC236}">
                <a16:creationId xmlns:a16="http://schemas.microsoft.com/office/drawing/2014/main" id="{5C946A29-625F-DA44-85C1-62D445ACA2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4110" y="4770190"/>
            <a:ext cx="1105447" cy="771826"/>
          </a:xfrm>
          <a:prstGeom prst="rect">
            <a:avLst/>
          </a:prstGeom>
        </p:spPr>
      </p:pic>
      <p:pic>
        <p:nvPicPr>
          <p:cNvPr id="40" name="Picture 39">
            <a:extLst>
              <a:ext uri="{FF2B5EF4-FFF2-40B4-BE49-F238E27FC236}">
                <a16:creationId xmlns:a16="http://schemas.microsoft.com/office/drawing/2014/main" id="{68E36FC6-465E-E54B-81DE-BB6AF2CACD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7223" y="5075080"/>
            <a:ext cx="962780" cy="729569"/>
          </a:xfrm>
          <a:prstGeom prst="rect">
            <a:avLst/>
          </a:prstGeom>
        </p:spPr>
      </p:pic>
      <p:pic>
        <p:nvPicPr>
          <p:cNvPr id="10" name="Picture 9">
            <a:extLst>
              <a:ext uri="{FF2B5EF4-FFF2-40B4-BE49-F238E27FC236}">
                <a16:creationId xmlns:a16="http://schemas.microsoft.com/office/drawing/2014/main" id="{D5E8B965-B365-1741-85D4-313C4E61109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7205821" y="3429000"/>
            <a:ext cx="913634" cy="2904209"/>
          </a:xfrm>
          <a:prstGeom prst="rect">
            <a:avLst/>
          </a:prstGeom>
        </p:spPr>
      </p:pic>
      <p:pic>
        <p:nvPicPr>
          <p:cNvPr id="36" name="Picture 35">
            <a:extLst>
              <a:ext uri="{FF2B5EF4-FFF2-40B4-BE49-F238E27FC236}">
                <a16:creationId xmlns:a16="http://schemas.microsoft.com/office/drawing/2014/main" id="{37B19E57-9B05-2B4D-BEA7-F53A43B7C4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9664" y="5239899"/>
            <a:ext cx="569973" cy="604234"/>
          </a:xfrm>
          <a:prstGeom prst="rect">
            <a:avLst/>
          </a:prstGeom>
        </p:spPr>
      </p:pic>
      <p:pic>
        <p:nvPicPr>
          <p:cNvPr id="28" name="Picture 27">
            <a:extLst>
              <a:ext uri="{FF2B5EF4-FFF2-40B4-BE49-F238E27FC236}">
                <a16:creationId xmlns:a16="http://schemas.microsoft.com/office/drawing/2014/main" id="{C9AFA839-F055-7246-81E1-305A789D6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9598" y="5274711"/>
            <a:ext cx="559121" cy="604234"/>
          </a:xfrm>
          <a:prstGeom prst="rect">
            <a:avLst/>
          </a:prstGeom>
        </p:spPr>
      </p:pic>
      <p:pic>
        <p:nvPicPr>
          <p:cNvPr id="42" name="Picture 41">
            <a:extLst>
              <a:ext uri="{FF2B5EF4-FFF2-40B4-BE49-F238E27FC236}">
                <a16:creationId xmlns:a16="http://schemas.microsoft.com/office/drawing/2014/main" id="{2678EDE3-2B1A-BA41-A3F6-A50DBDC024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3756" y="5352510"/>
            <a:ext cx="800149" cy="687750"/>
          </a:xfrm>
          <a:prstGeom prst="rect">
            <a:avLst/>
          </a:prstGeom>
        </p:spPr>
      </p:pic>
    </p:spTree>
    <p:extLst>
      <p:ext uri="{BB962C8B-B14F-4D97-AF65-F5344CB8AC3E}">
        <p14:creationId xmlns:p14="http://schemas.microsoft.com/office/powerpoint/2010/main" val="903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830997"/>
          </a:xfrm>
          <a:prstGeom prst="rect">
            <a:avLst/>
          </a:prstGeom>
        </p:spPr>
        <p:txBody>
          <a:bodyPr wrap="square" lIns="0" tIns="0" rIns="0" bIns="0">
            <a:spAutoFit/>
          </a:bodyPr>
          <a:lstStyle/>
          <a:p>
            <a:pPr marL="114300" indent="0" algn="ctr">
              <a:buNone/>
            </a:pPr>
            <a:r>
              <a:rPr lang="en-GB" dirty="0">
                <a:latin typeface="Twinkl" pitchFamily="2" charset="0"/>
              </a:rPr>
              <a:t>Some drinks have lots sugar in them too, even fruit juice. </a:t>
            </a:r>
          </a:p>
          <a:p>
            <a:pPr marL="114300" indent="0" algn="ctr">
              <a:buNone/>
            </a:pPr>
            <a:r>
              <a:rPr lang="en-GB" dirty="0">
                <a:latin typeface="Twinkl" pitchFamily="2" charset="0"/>
              </a:rPr>
              <a:t>It doesn’t mean we can’t drink them, just that we shouldn’t have</a:t>
            </a:r>
            <a:br>
              <a:rPr lang="en-GB" dirty="0">
                <a:latin typeface="Twinkl" pitchFamily="2" charset="0"/>
              </a:rPr>
            </a:br>
            <a:r>
              <a:rPr lang="en-GB" dirty="0">
                <a:latin typeface="Twinkl" pitchFamily="2" charset="0"/>
              </a:rPr>
              <a:t>lots of it all the time.</a:t>
            </a:r>
          </a:p>
        </p:txBody>
      </p:sp>
      <p:sp>
        <p:nvSpPr>
          <p:cNvPr id="21" name="Title 20"/>
          <p:cNvSpPr>
            <a:spLocks noGrp="1"/>
          </p:cNvSpPr>
          <p:nvPr>
            <p:ph type="title"/>
          </p:nvPr>
        </p:nvSpPr>
        <p:spPr>
          <a:xfrm>
            <a:off x="457198" y="434291"/>
            <a:ext cx="8220075" cy="994306"/>
          </a:xfrm>
        </p:spPr>
        <p:txBody>
          <a:bodyPr/>
          <a:lstStyle/>
          <a:p>
            <a:r>
              <a:rPr lang="en-GB" sz="3600" dirty="0"/>
              <a:t>Drinks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5478011" y="3147894"/>
            <a:ext cx="2425639" cy="173179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607399" y="3462453"/>
            <a:ext cx="2225344" cy="830997"/>
          </a:xfrm>
          <a:prstGeom prst="rect">
            <a:avLst/>
          </a:prstGeom>
        </p:spPr>
        <p:txBody>
          <a:bodyPr wrap="square" lIns="0" tIns="0" rIns="0" bIns="0">
            <a:spAutoFit/>
          </a:bodyPr>
          <a:lstStyle/>
          <a:p>
            <a:pPr algn="ctr"/>
            <a:r>
              <a:rPr lang="en-GB" dirty="0">
                <a:latin typeface="Twinkl" pitchFamily="2" charset="0"/>
              </a:rPr>
              <a:t>Which of these</a:t>
            </a:r>
            <a:br>
              <a:rPr lang="en-GB" dirty="0">
                <a:latin typeface="Twinkl" pitchFamily="2" charset="0"/>
              </a:rPr>
            </a:br>
            <a:r>
              <a:rPr lang="en-GB" dirty="0">
                <a:latin typeface="Twinkl" pitchFamily="2" charset="0"/>
              </a:rPr>
              <a:t>drinks can I have</a:t>
            </a:r>
            <a:br>
              <a:rPr lang="en-GB" dirty="0">
                <a:latin typeface="Twinkl" pitchFamily="2" charset="0"/>
              </a:rPr>
            </a:br>
            <a:r>
              <a:rPr lang="en-GB" dirty="0">
                <a:latin typeface="Twinkl" pitchFamily="2" charset="0"/>
              </a:rPr>
              <a:t>all the time?</a:t>
            </a:r>
          </a:p>
        </p:txBody>
      </p:sp>
      <p:pic>
        <p:nvPicPr>
          <p:cNvPr id="3" name="Picture 2">
            <a:extLst>
              <a:ext uri="{FF2B5EF4-FFF2-40B4-BE49-F238E27FC236}">
                <a16:creationId xmlns:a16="http://schemas.microsoft.com/office/drawing/2014/main" id="{69187294-1C8E-E14D-9988-8868A9F89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803"/>
          <a:stretch/>
        </p:blipFill>
        <p:spPr>
          <a:xfrm>
            <a:off x="6394699" y="4691918"/>
            <a:ext cx="2263799" cy="1731791"/>
          </a:xfrm>
          <a:prstGeom prst="rect">
            <a:avLst/>
          </a:prstGeom>
        </p:spPr>
      </p:pic>
      <p:pic>
        <p:nvPicPr>
          <p:cNvPr id="6" name="Picture 5">
            <a:extLst>
              <a:ext uri="{FF2B5EF4-FFF2-40B4-BE49-F238E27FC236}">
                <a16:creationId xmlns:a16="http://schemas.microsoft.com/office/drawing/2014/main" id="{8BABB238-D8D6-5847-98BC-8412D74E9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962" y="3720390"/>
            <a:ext cx="1121280" cy="2386724"/>
          </a:xfrm>
          <a:prstGeom prst="rect">
            <a:avLst/>
          </a:prstGeom>
        </p:spPr>
      </p:pic>
      <p:pic>
        <p:nvPicPr>
          <p:cNvPr id="13" name="Picture 12">
            <a:extLst>
              <a:ext uri="{FF2B5EF4-FFF2-40B4-BE49-F238E27FC236}">
                <a16:creationId xmlns:a16="http://schemas.microsoft.com/office/drawing/2014/main" id="{FEAF489D-837D-0F4A-92FA-5449724017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033" y="4939552"/>
            <a:ext cx="783546" cy="1167562"/>
          </a:xfrm>
          <a:prstGeom prst="rect">
            <a:avLst/>
          </a:prstGeom>
        </p:spPr>
      </p:pic>
      <p:pic>
        <p:nvPicPr>
          <p:cNvPr id="16" name="Picture 15">
            <a:extLst>
              <a:ext uri="{FF2B5EF4-FFF2-40B4-BE49-F238E27FC236}">
                <a16:creationId xmlns:a16="http://schemas.microsoft.com/office/drawing/2014/main" id="{3B19B669-DD44-9D43-9C93-5891F7829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7608" y="4067634"/>
            <a:ext cx="999384" cy="2180004"/>
          </a:xfrm>
          <a:prstGeom prst="rect">
            <a:avLst/>
          </a:prstGeom>
        </p:spPr>
      </p:pic>
      <p:pic>
        <p:nvPicPr>
          <p:cNvPr id="19" name="Picture 18">
            <a:extLst>
              <a:ext uri="{FF2B5EF4-FFF2-40B4-BE49-F238E27FC236}">
                <a16:creationId xmlns:a16="http://schemas.microsoft.com/office/drawing/2014/main" id="{F3294E40-EE29-8A46-895D-C62196FD6E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3318" y="3728683"/>
            <a:ext cx="783546" cy="2518955"/>
          </a:xfrm>
          <a:prstGeom prst="rect">
            <a:avLst/>
          </a:prstGeom>
        </p:spPr>
      </p:pic>
      <p:pic>
        <p:nvPicPr>
          <p:cNvPr id="11" name="Picture 10">
            <a:extLst>
              <a:ext uri="{FF2B5EF4-FFF2-40B4-BE49-F238E27FC236}">
                <a16:creationId xmlns:a16="http://schemas.microsoft.com/office/drawing/2014/main" id="{90FCAFBC-156E-AE47-ADBD-C3B00C66C8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6940" y="4575200"/>
            <a:ext cx="967323" cy="1672438"/>
          </a:xfrm>
          <a:prstGeom prst="rect">
            <a:avLst/>
          </a:prstGeom>
        </p:spPr>
      </p:pic>
      <p:sp>
        <p:nvSpPr>
          <p:cNvPr id="12" name="Rectangle 11">
            <a:extLst>
              <a:ext uri="{FF2B5EF4-FFF2-40B4-BE49-F238E27FC236}">
                <a16:creationId xmlns:a16="http://schemas.microsoft.com/office/drawing/2014/main" id="{53BDED03-DC06-324F-BA6A-F11FBA3325D1}"/>
              </a:ext>
            </a:extLst>
          </p:cNvPr>
          <p:cNvSpPr/>
          <p:nvPr/>
        </p:nvSpPr>
        <p:spPr>
          <a:xfrm>
            <a:off x="755650" y="2416660"/>
            <a:ext cx="7632700" cy="553998"/>
          </a:xfrm>
          <a:prstGeom prst="rect">
            <a:avLst/>
          </a:prstGeom>
        </p:spPr>
        <p:txBody>
          <a:bodyPr wrap="square" lIns="0" tIns="0" rIns="0" bIns="0">
            <a:spAutoFit/>
          </a:bodyPr>
          <a:lstStyle/>
          <a:p>
            <a:pPr marL="114300" indent="0" algn="ctr">
              <a:buNone/>
            </a:pPr>
            <a:r>
              <a:rPr lang="en-GB" dirty="0">
                <a:latin typeface="Twinkl" pitchFamily="2" charset="0"/>
              </a:rPr>
              <a:t> The best drink for teeth is water.</a:t>
            </a:r>
            <a:br>
              <a:rPr lang="en-GB" dirty="0">
                <a:latin typeface="Twinkl" pitchFamily="2" charset="0"/>
              </a:rPr>
            </a:br>
            <a:r>
              <a:rPr lang="en-GB" dirty="0">
                <a:latin typeface="Twinkl" pitchFamily="2" charset="0"/>
              </a:rPr>
              <a:t>Milk is also good as it helps to make teeth strong.</a:t>
            </a:r>
          </a:p>
        </p:txBody>
      </p:sp>
    </p:spTree>
    <p:extLst>
      <p:ext uri="{BB962C8B-B14F-4D97-AF65-F5344CB8AC3E}">
        <p14:creationId xmlns:p14="http://schemas.microsoft.com/office/powerpoint/2010/main" val="248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1500" tmFilter="0, 0; .2, .5; .8, .5; 1, 0"/>
                                        <p:tgtEl>
                                          <p:spTgt spid="19"/>
                                        </p:tgtEl>
                                      </p:cBhvr>
                                    </p:animEffect>
                                    <p:animScale>
                                      <p:cBhvr>
                                        <p:cTn id="33" dur="750" autoRev="1" fill="hold"/>
                                        <p:tgtEl>
                                          <p:spTgt spid="19"/>
                                        </p:tgtEl>
                                      </p:cBhvr>
                                      <p:by x="105000" y="105000"/>
                                    </p:animScale>
                                  </p:childTnLst>
                                </p:cTn>
                              </p:par>
                              <p:par>
                                <p:cTn id="34" presetID="26" presetClass="emph" presetSubtype="0" fill="hold" nodeType="withEffect">
                                  <p:stCondLst>
                                    <p:cond delay="0"/>
                                  </p:stCondLst>
                                  <p:childTnLst>
                                    <p:animEffect transition="out" filter="fade">
                                      <p:cBhvr>
                                        <p:cTn id="35" dur="1500" tmFilter="0, 0; .2, .5; .8, .5; 1, 0"/>
                                        <p:tgtEl>
                                          <p:spTgt spid="6"/>
                                        </p:tgtEl>
                                      </p:cBhvr>
                                    </p:animEffect>
                                    <p:animScale>
                                      <p:cBhvr>
                                        <p:cTn id="36" dur="750" autoRev="1" fill="hold"/>
                                        <p:tgtEl>
                                          <p:spTgt spid="6"/>
                                        </p:tgtEl>
                                      </p:cBhvr>
                                      <p:by x="105000" y="105000"/>
                                    </p:animScale>
                                  </p:childTnLst>
                                </p:cTn>
                              </p:par>
                              <p:par>
                                <p:cTn id="37" presetID="26" presetClass="emph" presetSubtype="0" fill="hold" nodeType="withEffect">
                                  <p:stCondLst>
                                    <p:cond delay="0"/>
                                  </p:stCondLst>
                                  <p:childTnLst>
                                    <p:animEffect transition="out" filter="fade">
                                      <p:cBhvr>
                                        <p:cTn id="38" dur="1500" tmFilter="0, 0; .2, .5; .8, .5; 1, 0"/>
                                        <p:tgtEl>
                                          <p:spTgt spid="13"/>
                                        </p:tgtEl>
                                      </p:cBhvr>
                                    </p:animEffect>
                                    <p:animScale>
                                      <p:cBhvr>
                                        <p:cTn id="39" dur="7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1107996"/>
          </a:xfrm>
          <a:prstGeom prst="rect">
            <a:avLst/>
          </a:prstGeom>
        </p:spPr>
        <p:txBody>
          <a:bodyPr wrap="square" lIns="0" tIns="0" rIns="0" bIns="0">
            <a:spAutoFit/>
          </a:bodyPr>
          <a:lstStyle/>
          <a:p>
            <a:pPr marL="114300" indent="0" algn="ctr">
              <a:buNone/>
            </a:pPr>
            <a:r>
              <a:rPr lang="en-GB" dirty="0">
                <a:latin typeface="Twinkl" pitchFamily="2" charset="0"/>
              </a:rPr>
              <a:t>The teeth you have at the moment are called milk or baby teeth. As you start to get older, you need bigger teeth and your milk teeth start to fall out. Don’t worry, it doesn’t hurt – it is meant to happen and it doesn’t mean there is anything wrong with your teeth. </a:t>
            </a:r>
          </a:p>
        </p:txBody>
      </p:sp>
      <p:sp>
        <p:nvSpPr>
          <p:cNvPr id="21" name="Title 20"/>
          <p:cNvSpPr>
            <a:spLocks noGrp="1"/>
          </p:cNvSpPr>
          <p:nvPr>
            <p:ph type="title"/>
          </p:nvPr>
        </p:nvSpPr>
        <p:spPr>
          <a:xfrm>
            <a:off x="457198" y="434291"/>
            <a:ext cx="8220075" cy="994306"/>
          </a:xfrm>
        </p:spPr>
        <p:txBody>
          <a:bodyPr/>
          <a:lstStyle/>
          <a:p>
            <a:r>
              <a:rPr lang="en-GB" sz="3600" dirty="0"/>
              <a:t>Wobbly Teeth</a:t>
            </a:r>
            <a:endParaRPr lang="en-GB" sz="3600" dirty="0">
              <a:latin typeface="+mn-lt"/>
            </a:endParaRPr>
          </a:p>
        </p:txBody>
      </p:sp>
      <p:sp>
        <p:nvSpPr>
          <p:cNvPr id="8" name="Rectangle 7">
            <a:extLst>
              <a:ext uri="{FF2B5EF4-FFF2-40B4-BE49-F238E27FC236}">
                <a16:creationId xmlns:a16="http://schemas.microsoft.com/office/drawing/2014/main" id="{447182D4-9553-E04F-AF73-A1A91F590ED9}"/>
              </a:ext>
            </a:extLst>
          </p:cNvPr>
          <p:cNvSpPr/>
          <p:nvPr/>
        </p:nvSpPr>
        <p:spPr>
          <a:xfrm>
            <a:off x="755651" y="2874870"/>
            <a:ext cx="4251248" cy="1107996"/>
          </a:xfrm>
          <a:prstGeom prst="rect">
            <a:avLst/>
          </a:prstGeom>
        </p:spPr>
        <p:txBody>
          <a:bodyPr wrap="square" lIns="0" tIns="0" rIns="0" bIns="0">
            <a:spAutoFit/>
          </a:bodyPr>
          <a:lstStyle/>
          <a:p>
            <a:pPr marL="114300" indent="0" algn="ctr">
              <a:buNone/>
            </a:pPr>
            <a:r>
              <a:rPr lang="en-GB" dirty="0">
                <a:latin typeface="Twinkl" pitchFamily="2" charset="0"/>
              </a:rPr>
              <a:t>You might notice a tooth start to get</a:t>
            </a:r>
            <a:br>
              <a:rPr lang="en-GB" dirty="0">
                <a:latin typeface="Twinkl" pitchFamily="2" charset="0"/>
              </a:rPr>
            </a:br>
            <a:r>
              <a:rPr lang="en-GB" dirty="0">
                <a:latin typeface="Twinkl" pitchFamily="2" charset="0"/>
              </a:rPr>
              <a:t>a bit wobbly. Then, after a few days,</a:t>
            </a:r>
            <a:br>
              <a:rPr lang="en-GB" dirty="0">
                <a:latin typeface="Twinkl" pitchFamily="2" charset="0"/>
              </a:rPr>
            </a:br>
            <a:r>
              <a:rPr lang="en-GB" dirty="0">
                <a:latin typeface="Twinkl" pitchFamily="2" charset="0"/>
              </a:rPr>
              <a:t>it will fall out. They usually only</a:t>
            </a:r>
            <a:br>
              <a:rPr lang="en-GB" dirty="0">
                <a:latin typeface="Twinkl" pitchFamily="2" charset="0"/>
              </a:rPr>
            </a:br>
            <a:r>
              <a:rPr lang="en-GB" dirty="0">
                <a:latin typeface="Twinkl" pitchFamily="2" charset="0"/>
              </a:rPr>
              <a:t>fall out one at a time. </a:t>
            </a:r>
          </a:p>
        </p:txBody>
      </p:sp>
      <p:sp>
        <p:nvSpPr>
          <p:cNvPr id="9" name="Rectangle 8">
            <a:extLst>
              <a:ext uri="{FF2B5EF4-FFF2-40B4-BE49-F238E27FC236}">
                <a16:creationId xmlns:a16="http://schemas.microsoft.com/office/drawing/2014/main" id="{69801BAD-FFA8-214A-8CF9-69371731FD54}"/>
              </a:ext>
            </a:extLst>
          </p:cNvPr>
          <p:cNvSpPr/>
          <p:nvPr/>
        </p:nvSpPr>
        <p:spPr>
          <a:xfrm>
            <a:off x="4137102" y="4700008"/>
            <a:ext cx="4251248" cy="830997"/>
          </a:xfrm>
          <a:prstGeom prst="rect">
            <a:avLst/>
          </a:prstGeom>
        </p:spPr>
        <p:txBody>
          <a:bodyPr wrap="square" lIns="0" tIns="0" rIns="0" bIns="0">
            <a:spAutoFit/>
          </a:bodyPr>
          <a:lstStyle/>
          <a:p>
            <a:pPr algn="ctr"/>
            <a:r>
              <a:rPr lang="en-GB" dirty="0">
                <a:latin typeface="Twinkl" pitchFamily="2" charset="0"/>
              </a:rPr>
              <a:t>In some families, children may leave their tooth under their pillow or on their bedside table for a tooth fairy. </a:t>
            </a:r>
            <a:endParaRPr lang="en-GB" dirty="0"/>
          </a:p>
        </p:txBody>
      </p:sp>
      <p:sp>
        <p:nvSpPr>
          <p:cNvPr id="22" name="Rounded Rectangle 21">
            <a:extLst>
              <a:ext uri="{FF2B5EF4-FFF2-40B4-BE49-F238E27FC236}">
                <a16:creationId xmlns:a16="http://schemas.microsoft.com/office/drawing/2014/main" id="{3F8BC1DA-A9E1-9D43-BD18-8D485F3F214A}"/>
              </a:ext>
            </a:extLst>
          </p:cNvPr>
          <p:cNvSpPr/>
          <p:nvPr/>
        </p:nvSpPr>
        <p:spPr>
          <a:xfrm>
            <a:off x="5006899" y="2573458"/>
            <a:ext cx="3490330" cy="17679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7" name="Picture 6">
            <a:extLst>
              <a:ext uri="{FF2B5EF4-FFF2-40B4-BE49-F238E27FC236}">
                <a16:creationId xmlns:a16="http://schemas.microsoft.com/office/drawing/2014/main" id="{58EEA490-1D74-5646-BE88-DE7931E12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780" y="2689790"/>
            <a:ext cx="1139767" cy="1535313"/>
          </a:xfrm>
          <a:prstGeom prst="rect">
            <a:avLst/>
          </a:prstGeom>
        </p:spPr>
      </p:pic>
      <p:pic>
        <p:nvPicPr>
          <p:cNvPr id="12" name="Picture 11">
            <a:extLst>
              <a:ext uri="{FF2B5EF4-FFF2-40B4-BE49-F238E27FC236}">
                <a16:creationId xmlns:a16="http://schemas.microsoft.com/office/drawing/2014/main" id="{73B561B5-0EFC-6349-A7D2-E2E9E4C4B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428" y="2689790"/>
            <a:ext cx="1194049" cy="1535313"/>
          </a:xfrm>
          <a:prstGeom prst="rect">
            <a:avLst/>
          </a:prstGeom>
        </p:spPr>
      </p:pic>
      <p:pic>
        <p:nvPicPr>
          <p:cNvPr id="15" name="Picture 14">
            <a:extLst>
              <a:ext uri="{FF2B5EF4-FFF2-40B4-BE49-F238E27FC236}">
                <a16:creationId xmlns:a16="http://schemas.microsoft.com/office/drawing/2014/main" id="{077C4559-542A-894A-945D-CFCED470F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4166092"/>
            <a:ext cx="3060700" cy="2061862"/>
          </a:xfrm>
          <a:prstGeom prst="roundRect">
            <a:avLst/>
          </a:prstGeom>
        </p:spPr>
      </p:pic>
      <p:pic>
        <p:nvPicPr>
          <p:cNvPr id="20" name="Picture 19">
            <a:extLst>
              <a:ext uri="{FF2B5EF4-FFF2-40B4-BE49-F238E27FC236}">
                <a16:creationId xmlns:a16="http://schemas.microsoft.com/office/drawing/2014/main" id="{B774AA66-A389-8C43-BD4B-05AD751AD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50004"/>
            <a:ext cx="879992" cy="1107996"/>
          </a:xfrm>
          <a:prstGeom prst="rect">
            <a:avLst/>
          </a:prstGeom>
        </p:spPr>
      </p:pic>
    </p:spTree>
    <p:extLst>
      <p:ext uri="{BB962C8B-B14F-4D97-AF65-F5344CB8AC3E}">
        <p14:creationId xmlns:p14="http://schemas.microsoft.com/office/powerpoint/2010/main" val="40090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0.03542 0.07685 C -0.04167 0.04746 -0.03871 0.06528 -0.03663 0.00695 C -0.03646 0.00579 -0.03472 -0.00301 -0.03403 -0.00463 C -0.03351 -0.00625 -0.03229 -0.00764 -0.0316 -0.00949 C -0.02674 -0.02291 -0.03507 -0.00509 -0.02795 -0.01921 C -0.02691 -0.0243 -0.02708 -0.0243 -0.02448 -0.02893 C -0.02378 -0.03009 -0.02274 -0.03102 -0.02205 -0.03217 C -0.01823 -0.03865 -0.02118 -0.03611 -0.01597 -0.0419 C -0.01493 -0.04328 -0.01337 -0.04398 -0.0125 -0.04514 C -0.00121 -0.05856 -0.00816 -0.05463 -0.00017 -0.0581 C 0.00278 -0.06203 0.00365 -0.06389 0.00833 -0.0662 C 0.01042 -0.06736 0.0125 -0.06736 0.01441 -0.06782 C 0.01997 -0.07152 0.02014 -0.07199 0.02674 -0.07453 C 0.02865 -0.07523 0.03073 -0.07546 0.03264 -0.07615 C 0.03438 -0.07662 0.03611 -0.07708 0.03767 -0.07777 C 0.03889 -0.07824 0.0401 -0.07893 0.04132 -0.0794 C 0.04375 -0.08009 0.04618 -0.08078 0.04861 -0.08102 C 0.07379 -0.08194 0.09896 -0.08194 0.12431 -0.08264 C 0.12674 -0.08426 0.13056 -0.08634 0.13281 -0.08912 C 0.13542 -0.09213 0.13854 -0.09467 0.1401 -0.09884 C 0.14097 -0.10092 0.14184 -0.10301 0.14254 -0.10532 C 0.1434 -0.10787 0.1441 -0.11088 0.14479 -0.11342 C 0.14653 -0.11782 0.14879 -0.12176 0.14983 -0.12639 C 0.15278 -0.13773 0.15052 -0.13379 0.15486 -0.13935 C 0.15521 -0.14166 0.15538 -0.14398 0.15608 -0.14606 C 0.1566 -0.14768 0.15764 -0.14907 0.15833 -0.15092 C 0.15938 -0.15301 0.16007 -0.15509 0.16094 -0.1574 C 0.16667 -0.17523 0.1566 -0.14791 0.16458 -0.16713 C 0.16632 -0.17129 0.16892 -0.18032 0.17188 -0.18495 C 0.17292 -0.1868 0.17413 -0.18796 0.17552 -0.18981 C 0.17639 -0.19143 0.17691 -0.19328 0.17795 -0.19467 C 0.18021 -0.19815 0.18264 -0.20115 0.1849 -0.2044 C 0.18594 -0.20555 0.18681 -0.20694 0.18767 -0.20764 C 0.19861 -0.21782 0.1849 -0.20486 0.19375 -0.21412 C 0.20035 -0.22152 0.19497 -0.21458 0.19844 -0.21898 " pathEditMode="relative" rAng="0" ptsTypes="AAAAAAAAAAAAAAAAAAAAAAAAAAAAAAAAAAA">
                                      <p:cBhvr>
                                        <p:cTn id="28" dur="1500" fill="hold"/>
                                        <p:tgtEl>
                                          <p:spTgt spid="20"/>
                                        </p:tgtEl>
                                        <p:attrNameLst>
                                          <p:attrName>ppt_x</p:attrName>
                                          <p:attrName>ppt_y</p:attrName>
                                        </p:attrNameLst>
                                      </p:cBhvr>
                                      <p:rCtr x="11493" y="-1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TotalTime>
  <Words>654</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vt:lpstr>
      <vt:lpstr>Comic Sans MS</vt:lpstr>
      <vt:lpstr>Arial</vt:lpstr>
      <vt:lpstr>Tahoma</vt:lpstr>
      <vt:lpstr>Calibri</vt:lpstr>
      <vt:lpstr>Office Theme</vt:lpstr>
      <vt:lpstr>PowerPoint Presentation</vt:lpstr>
      <vt:lpstr>PowerPoint Presentation</vt:lpstr>
      <vt:lpstr>How Can We Keep Teeth Healthy?</vt:lpstr>
      <vt:lpstr>Brush Your Teeth </vt:lpstr>
      <vt:lpstr>How to Brush Your Teeth</vt:lpstr>
      <vt:lpstr>Visiting the Dentist</vt:lpstr>
      <vt:lpstr>Food for Healthy Teeth</vt:lpstr>
      <vt:lpstr>Drinks for Healthy Teeth</vt:lpstr>
      <vt:lpstr>Wobbly Teeth</vt:lpstr>
      <vt:lpstr>What Have You Learnt?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M Smith</cp:lastModifiedBy>
  <cp:revision>32</cp:revision>
  <dcterms:created xsi:type="dcterms:W3CDTF">2020-08-17T06:32:52Z</dcterms:created>
  <dcterms:modified xsi:type="dcterms:W3CDTF">2021-12-23T15:13:22Z</dcterms:modified>
</cp:coreProperties>
</file>