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4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81" r:id="rId10"/>
    <p:sldId id="291" r:id="rId11"/>
    <p:sldId id="292" r:id="rId12"/>
    <p:sldId id="293" r:id="rId13"/>
    <p:sldId id="294" r:id="rId14"/>
    <p:sldId id="295" r:id="rId15"/>
    <p:sldId id="297" r:id="rId16"/>
    <p:sldId id="298" r:id="rId17"/>
    <p:sldId id="299" r:id="rId18"/>
    <p:sldId id="302" r:id="rId19"/>
  </p:sldIdLst>
  <p:sldSz cx="9144000" cy="6858000" type="screen4x3"/>
  <p:notesSz cx="6858000" cy="9144000"/>
  <p:embeddedFontLst>
    <p:embeddedFont>
      <p:font typeface="Twinkl" panose="020B0604020202020204" charset="0"/>
      <p:regular r:id="rId22"/>
      <p:bold r:id="rId23"/>
    </p:embeddedFont>
    <p:embeddedFont>
      <p:font typeface="Tuffy" panose="020B0603060100000000" charset="0"/>
      <p:regular r:id="rId24"/>
      <p:bold r:id="rId25"/>
      <p:italic r:id="rId26"/>
      <p:boldItalic r:id="rId27"/>
    </p:embeddedFont>
    <p:embeddedFont>
      <p:font typeface="Twinkl SemiBold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Sassoon Infant Rg" panose="02000503030000020003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80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  <p15:guide id="12" orient="horz" pos="12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CCBF"/>
    <a:srgbClr val="2898A8"/>
    <a:srgbClr val="EC568C"/>
    <a:srgbClr val="FEFBDA"/>
    <a:srgbClr val="3399FF"/>
    <a:srgbClr val="DB5183"/>
    <a:srgbClr val="FF7E00"/>
    <a:srgbClr val="FFFFE1"/>
    <a:srgbClr val="FDFDFD"/>
    <a:srgbClr val="AD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06" y="72"/>
      </p:cViewPr>
      <p:guideLst>
        <p:guide pos="317"/>
        <p:guide orient="horz" pos="3997"/>
        <p:guide pos="5443"/>
        <p:guide orient="horz" pos="323"/>
        <p:guide pos="480"/>
        <p:guide orient="horz" pos="459"/>
        <p:guide orient="horz" pos="3838"/>
        <p:guide pos="5284"/>
        <p:guide orient="horz" pos="125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296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F938A-AC38-4FD8-8CDA-459214AF3834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28D35-979B-429F-AFC5-34A277F9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143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B7159B-B79D-41EB-BBA2-C4B62D3CF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D7BE55-B7CE-4EA8-8960-0078803608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AE87EA-8421-4BDE-9785-05101C7A5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1C37AB-7281-47E8-AFF3-30EA7FC99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E6E5E1-5FD4-4EBD-9493-AF56B2F29E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05F3A1-14E8-4C84-8855-F1125F3D2D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86883" y="1566347"/>
            <a:ext cx="4292858" cy="3714002"/>
          </a:xfrm>
          <a:prstGeom prst="roundRect">
            <a:avLst/>
          </a:prstGeom>
          <a:solidFill>
            <a:srgbClr val="FEFBDA"/>
          </a:solidFill>
          <a:ln w="5715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978013C-BA43-4C9A-AA88-838F6759B0E2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Voici…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651" y="2037469"/>
            <a:ext cx="3245049" cy="3226404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755650" y="5402070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EC568C"/>
                </a:solidFill>
                <a:latin typeface="Twinkl" pitchFamily="2" charset="0"/>
              </a:rPr>
              <a:t>la tête</a:t>
            </a:r>
          </a:p>
        </p:txBody>
      </p:sp>
      <p:pic>
        <p:nvPicPr>
          <p:cNvPr id="8" name="PL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463" y="5632919"/>
            <a:ext cx="237104" cy="23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5375" y="1732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75401" y="1381648"/>
            <a:ext cx="7839949" cy="486675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6EB0F6D0-B5D9-4D23-BF36-A8882F0290D7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Voici mon </a:t>
            </a:r>
            <a:r>
              <a:rPr lang="en-GB" altLang="en-US" sz="4000" b="1" dirty="0" smtClean="0">
                <a:latin typeface="Twinkl" pitchFamily="2" charset="0"/>
              </a:rPr>
              <a:t>corps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82" y="1514475"/>
            <a:ext cx="1258888" cy="4581526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4838700" y="1590675"/>
            <a:ext cx="1047750" cy="171450"/>
          </a:xfrm>
          <a:prstGeom prst="leftArrow">
            <a:avLst/>
          </a:prstGeom>
          <a:solidFill>
            <a:srgbClr val="7CCCBF"/>
          </a:solidFill>
          <a:ln>
            <a:solidFill>
              <a:srgbClr val="289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46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1.66667E-6 -4.44444E-6 C 0.00069 0.00255 0.00191 0.00556 0.00295 0.00857 C 0.0033 0.00996 0.00364 0.01112 0.00417 0.01227 C 0.00451 0.01366 0.00503 0.01482 0.00555 0.01598 C 0.00677 0.01922 0.00833 0.02547 0.0092 0.02871 L 0.01146 0.03635 C 0.0118 0.0375 0.01232 0.03866 0.0125 0.04005 L 0.01423 0.05139 L 0.01458 0.05533 C 0.01493 0.05672 0.0151 0.05764 0.0151 0.0588 C 0.01528 0.06065 0.01545 0.06227 0.0158 0.06389 C 0.01597 0.06667 0.01649 0.06875 0.01667 0.07153 L 0.01771 0.08172 C 0.01805 0.08334 0.01823 0.08496 0.0184 0.08681 C 0.01857 0.08912 0.01857 0.09098 0.01892 0.09306 C 0.01927 0.09584 0.02014 0.10093 0.02014 0.10116 L 0.02014 0.10232 " pathEditMode="relative" rAng="0" ptsTypes="AAAAAAAAAAAAA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75401" y="1381648"/>
            <a:ext cx="7839949" cy="486675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6EB0F6D0-B5D9-4D23-BF36-A8882F0290D7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Voici mon corps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82" y="1514475"/>
            <a:ext cx="1258888" cy="4581526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5025550" y="2291715"/>
            <a:ext cx="1047750" cy="171450"/>
          </a:xfrm>
          <a:prstGeom prst="leftArrow">
            <a:avLst/>
          </a:prstGeom>
          <a:solidFill>
            <a:srgbClr val="7CCCBF"/>
          </a:solidFill>
          <a:ln>
            <a:solidFill>
              <a:srgbClr val="289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34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7.40741E-7 L -0.00052 0.00023 C 0.00035 0.00324 0.00122 0.00648 0.00191 0.01018 C 0.00244 0.01204 0.00296 0.01597 0.00382 0.01805 C 0.00417 0.01921 0.00504 0.02014 0.00539 0.02153 C 0.00747 0.02778 0.00678 0.02801 0.00799 0.03426 C 0.00816 0.03518 0.00851 0.03634 0.00903 0.0375 C 0.00921 0.04074 0.00938 0.04444 0.00973 0.04768 C 0.0099 0.04884 0.01042 0.05023 0.01059 0.05139 C 0.01094 0.05393 0.01112 0.05648 0.01146 0.05926 C 0.01164 0.06088 0.01216 0.06227 0.01233 0.06366 C 0.01389 0.07685 0.01216 0.06898 0.01424 0.07639 C 0.01372 0.10162 0.01372 0.12662 0.0132 0.15185 C 0.01303 0.16111 0.0125 0.15995 0.01146 0.16667 C 0.01112 0.16852 0.01094 0.17037 0.01059 0.17222 C 0.0099 0.17662 0.0099 0.17685 0.00903 0.18032 C 0.00851 0.1838 0.00851 0.18727 0.00799 0.19051 C 0.00764 0.19305 0.0066 0.19514 0.00625 0.19745 C 0.00608 0.2 0.00591 0.20208 0.00539 0.2044 C 0.00504 0.20625 0.00417 0.20833 0.00382 0.21018 C 0.0033 0.21204 0.0033 0.21389 0.00278 0.21574 C 0.00226 0.21829 0.00139 0.22037 0.00105 0.22268 C -4.44444E-6 0.23032 0.00087 0.22662 -0.00138 0.23426 C -0.00173 0.23634 -0.00173 0.23866 -0.00225 0.24074 C -0.00277 0.24329 -0.00347 0.2456 -0.00399 0.24768 L -0.00486 0.25139 C -0.0052 0.25231 -0.00538 0.25347 -0.00572 0.25463 L -0.00746 0.26042 C -0.00763 0.26296 -0.00798 0.26574 -0.00833 0.26852 C -0.00868 0.27014 -0.00954 0.2713 -0.01006 0.27292 C -0.01041 0.27407 -0.01059 0.27546 -0.01093 0.27639 C -0.01145 0.27801 -0.01215 0.2794 -0.01267 0.28079 C -0.01302 0.28194 -0.01319 0.28333 -0.01354 0.28449 C -0.01406 0.28634 -0.01458 0.28819 -0.01527 0.29005 C -0.01631 0.29329 -0.01718 0.2963 -0.01857 0.29907 C -0.01927 0.30046 -0.01996 0.30162 -0.02048 0.30278 C -0.02135 0.30486 -0.02204 0.30718 -0.02291 0.30949 C -0.02343 0.31088 -0.02413 0.3118 -0.02482 0.31296 C -0.02656 0.31736 -0.02708 0.3206 -0.03003 0.3243 C -0.03159 0.32662 -0.03368 0.32847 -0.03506 0.33125 C -0.03576 0.33218 -0.03611 0.3338 -0.0368 0.33472 C -0.04097 0.33935 -0.04114 0.33889 -0.04531 0.34028 C -0.04722 0.3419 -0.04861 0.34421 -0.05052 0.34491 C -0.05138 0.34537 -0.05243 0.3456 -0.05312 0.34606 C -0.05416 0.34676 -0.05486 0.34768 -0.05572 0.34838 C -0.05625 0.34884 -0.05677 0.34907 -0.05729 0.34954 L -0.05729 0.35 L -0.05729 0.34954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75401" y="1381648"/>
            <a:ext cx="7839949" cy="486675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6EB0F6D0-B5D9-4D23-BF36-A8882F0290D7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Voici mon corps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82" y="1514475"/>
            <a:ext cx="1258888" cy="4581526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4498025" y="4684395"/>
            <a:ext cx="1047750" cy="171450"/>
          </a:xfrm>
          <a:prstGeom prst="leftArrow">
            <a:avLst/>
          </a:prstGeom>
          <a:solidFill>
            <a:srgbClr val="7CCCBF"/>
          </a:solidFill>
          <a:ln>
            <a:solidFill>
              <a:srgbClr val="289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49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85185E-6 L -1.94444E-6 0.00023 C 0.00938 0.02084 -0.00069 -0.00208 0.00573 0.01389 C 0.00851 0.02084 0.00747 0.01667 0.01007 0.02431 C 0.01059 0.02639 0.01111 0.02847 0.01163 0.03033 C 0.01215 0.03195 0.01285 0.03357 0.0132 0.03519 C 0.01406 0.0375 0.01528 0.04236 0.01528 0.04259 C 0.01563 0.04375 0.01545 0.0456 0.01597 0.04699 C 0.02222 0.0669 0.01667 0.04329 0.02066 0.05996 C 0.02153 0.06296 0.0224 0.06574 0.02292 0.06921 C 0.02309 0.0706 0.02327 0.07176 0.02344 0.07269 C 0.02379 0.07408 0.02413 0.07523 0.02448 0.07639 C 0.02518 0.07824 0.0257 0.08033 0.02604 0.08218 C 0.02639 0.08334 0.02639 0.08472 0.02674 0.08565 C 0.02709 0.0875 0.02743 0.08889 0.02778 0.09051 C 0.02795 0.09213 0.02795 0.09375 0.0283 0.09537 C 0.02865 0.09653 0.029 0.09746 0.02934 0.09861 C 0.02969 0.10371 0.02986 0.10602 0.03056 0.11042 C 0.03073 0.11296 0.03108 0.11505 0.03143 0.11759 C 0.03177 0.11875 0.03195 0.11991 0.03212 0.12107 C 0.03247 0.12408 0.03264 0.12732 0.03316 0.13056 C 0.03334 0.13171 0.03351 0.13287 0.03368 0.13403 C 0.03403 0.13866 0.03403 0.14375 0.03472 0.14815 C 0.03507 0.1507 0.03594 0.15278 0.03594 0.15533 L 0.03594 0.16945 L 0.03594 0.16991 " pathEditMode="relative" rAng="0" ptsTypes="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75401" y="1381648"/>
            <a:ext cx="7839949" cy="486675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6EB0F6D0-B5D9-4D23-BF36-A8882F0290D7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Voici mon corps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82" y="1514475"/>
            <a:ext cx="1258888" cy="4581526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4822748" y="5835015"/>
            <a:ext cx="1047750" cy="171450"/>
          </a:xfrm>
          <a:prstGeom prst="leftArrow">
            <a:avLst/>
          </a:prstGeom>
          <a:solidFill>
            <a:srgbClr val="7CCCBF"/>
          </a:solidFill>
          <a:ln>
            <a:solidFill>
              <a:srgbClr val="289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28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-0.01666 -0.59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82544" y="1381648"/>
            <a:ext cx="7839949" cy="486675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6EB0F6D0-B5D9-4D23-BF36-A8882F0290D7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Voici mon corps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82" y="1514475"/>
            <a:ext cx="1258888" cy="4581526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4689398" y="1771015"/>
            <a:ext cx="1047750" cy="171450"/>
          </a:xfrm>
          <a:prstGeom prst="leftArrow">
            <a:avLst/>
          </a:prstGeom>
          <a:solidFill>
            <a:srgbClr val="7CCCBF"/>
          </a:solidFill>
          <a:ln>
            <a:solidFill>
              <a:srgbClr val="289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81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0.01007 0.0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82544" y="1381648"/>
            <a:ext cx="7839949" cy="486675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6EB0F6D0-B5D9-4D23-BF36-A8882F0290D7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Voici mon corps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82" y="1514475"/>
            <a:ext cx="1258888" cy="4581526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4782267" y="1825712"/>
            <a:ext cx="1047750" cy="171450"/>
          </a:xfrm>
          <a:prstGeom prst="leftArrow">
            <a:avLst/>
          </a:prstGeom>
          <a:solidFill>
            <a:srgbClr val="7CCCBF"/>
          </a:solidFill>
          <a:ln>
            <a:solidFill>
              <a:srgbClr val="289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42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02413 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82544" y="1381648"/>
            <a:ext cx="7839949" cy="486675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6EB0F6D0-B5D9-4D23-BF36-A8882F0290D7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Voici mon corps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82" y="1514475"/>
            <a:ext cx="1258888" cy="4581526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4554539" y="1932345"/>
            <a:ext cx="1047750" cy="171450"/>
          </a:xfrm>
          <a:prstGeom prst="leftArrow">
            <a:avLst/>
          </a:prstGeom>
          <a:solidFill>
            <a:srgbClr val="7CCCBF"/>
          </a:solidFill>
          <a:ln>
            <a:solidFill>
              <a:srgbClr val="289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16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L -0.00243 -0.0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0" y="-6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6EB0F6D0-B5D9-4D23-BF36-A8882F0290D7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Voici Mon Corps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6" name="Whole Class">
            <a:extLst>
              <a:ext uri="{FF2B5EF4-FFF2-40B4-BE49-F238E27FC236}">
                <a16:creationId xmlns:a16="http://schemas.microsoft.com/office/drawing/2014/main" xmlns="" id="{317B1C79-6627-42F6-87EC-046F071CA0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1256044" y="1565552"/>
            <a:ext cx="1286482" cy="1279091"/>
            <a:chOff x="1256044" y="1565552"/>
            <a:chExt cx="1286482" cy="1279091"/>
          </a:xfrm>
        </p:grpSpPr>
        <p:sp>
          <p:nvSpPr>
            <p:cNvPr id="3" name="Oval 2"/>
            <p:cNvSpPr/>
            <p:nvPr/>
          </p:nvSpPr>
          <p:spPr>
            <a:xfrm>
              <a:off x="1274445" y="1594963"/>
              <a:ext cx="1249680" cy="1249680"/>
            </a:xfrm>
            <a:prstGeom prst="ellipse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044" y="1565552"/>
              <a:ext cx="1286482" cy="1279091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3004185" y="1594963"/>
            <a:ext cx="1306312" cy="1249680"/>
            <a:chOff x="3004185" y="1594963"/>
            <a:chExt cx="1306312" cy="1249680"/>
          </a:xfrm>
        </p:grpSpPr>
        <p:sp>
          <p:nvSpPr>
            <p:cNvPr id="8" name="Oval 7"/>
            <p:cNvSpPr/>
            <p:nvPr/>
          </p:nvSpPr>
          <p:spPr>
            <a:xfrm>
              <a:off x="3034665" y="1594963"/>
              <a:ext cx="1249680" cy="1249680"/>
            </a:xfrm>
            <a:prstGeom prst="ellipse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185" y="1968191"/>
              <a:ext cx="1306312" cy="624991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4501561" y="1573649"/>
            <a:ext cx="1757815" cy="1286901"/>
            <a:chOff x="4501561" y="1573649"/>
            <a:chExt cx="1757815" cy="1286901"/>
          </a:xfrm>
        </p:grpSpPr>
        <p:sp>
          <p:nvSpPr>
            <p:cNvPr id="9" name="Oval 8"/>
            <p:cNvSpPr/>
            <p:nvPr/>
          </p:nvSpPr>
          <p:spPr>
            <a:xfrm>
              <a:off x="4794885" y="1594963"/>
              <a:ext cx="1249680" cy="1249680"/>
            </a:xfrm>
            <a:prstGeom prst="ellipse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266"/>
            <a:stretch/>
          </p:blipFill>
          <p:spPr>
            <a:xfrm>
              <a:off x="4501561" y="1573649"/>
              <a:ext cx="1757815" cy="128690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555105" y="1594963"/>
            <a:ext cx="1249680" cy="1249680"/>
            <a:chOff x="6555105" y="1594963"/>
            <a:chExt cx="1249680" cy="1249680"/>
          </a:xfrm>
        </p:grpSpPr>
        <p:sp>
          <p:nvSpPr>
            <p:cNvPr id="10" name="Oval 9"/>
            <p:cNvSpPr/>
            <p:nvPr/>
          </p:nvSpPr>
          <p:spPr>
            <a:xfrm>
              <a:off x="6555105" y="1594963"/>
              <a:ext cx="1249680" cy="1249680"/>
            </a:xfrm>
            <a:prstGeom prst="ellipse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89" t="5537" r="-8310" b="-5537"/>
            <a:stretch/>
          </p:blipFill>
          <p:spPr>
            <a:xfrm>
              <a:off x="6570345" y="1605984"/>
              <a:ext cx="1126109" cy="1238659"/>
            </a:xfrm>
            <a:prstGeom prst="ellipse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1255395" y="3000375"/>
            <a:ext cx="1249680" cy="1249680"/>
            <a:chOff x="1255395" y="3000375"/>
            <a:chExt cx="1249680" cy="1249680"/>
          </a:xfrm>
        </p:grpSpPr>
        <p:sp>
          <p:nvSpPr>
            <p:cNvPr id="17" name="Oval 16"/>
            <p:cNvSpPr/>
            <p:nvPr/>
          </p:nvSpPr>
          <p:spPr>
            <a:xfrm>
              <a:off x="1255395" y="3000375"/>
              <a:ext cx="1249680" cy="1249680"/>
            </a:xfrm>
            <a:prstGeom prst="ellipse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" t="23390" r="3383" b="53806"/>
            <a:stretch/>
          </p:blipFill>
          <p:spPr>
            <a:xfrm>
              <a:off x="1348387" y="3390772"/>
              <a:ext cx="1059180" cy="510540"/>
            </a:xfrm>
            <a:prstGeom prst="ellipse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3015615" y="3000375"/>
            <a:ext cx="1249680" cy="1272284"/>
            <a:chOff x="3015615" y="3000375"/>
            <a:chExt cx="1249680" cy="1272284"/>
          </a:xfrm>
        </p:grpSpPr>
        <p:sp>
          <p:nvSpPr>
            <p:cNvPr id="13" name="Oval 12"/>
            <p:cNvSpPr/>
            <p:nvPr/>
          </p:nvSpPr>
          <p:spPr>
            <a:xfrm>
              <a:off x="3015615" y="3000375"/>
              <a:ext cx="1249680" cy="1249680"/>
            </a:xfrm>
            <a:prstGeom prst="ellipse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10" b="18592"/>
            <a:stretch/>
          </p:blipFill>
          <p:spPr>
            <a:xfrm>
              <a:off x="3153481" y="3000375"/>
              <a:ext cx="969620" cy="1272284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4775835" y="3000375"/>
            <a:ext cx="1249680" cy="1249680"/>
            <a:chOff x="4775835" y="3000375"/>
            <a:chExt cx="1249680" cy="1249680"/>
          </a:xfrm>
        </p:grpSpPr>
        <p:sp>
          <p:nvSpPr>
            <p:cNvPr id="14" name="Oval 13"/>
            <p:cNvSpPr/>
            <p:nvPr/>
          </p:nvSpPr>
          <p:spPr>
            <a:xfrm>
              <a:off x="4775835" y="3000375"/>
              <a:ext cx="1249680" cy="1249680"/>
            </a:xfrm>
            <a:prstGeom prst="ellipse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418" y="3039580"/>
              <a:ext cx="902245" cy="1171269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6332583" y="2909871"/>
            <a:ext cx="1453152" cy="1340184"/>
            <a:chOff x="6332583" y="2909871"/>
            <a:chExt cx="1453152" cy="1340184"/>
          </a:xfrm>
        </p:grpSpPr>
        <p:sp>
          <p:nvSpPr>
            <p:cNvPr id="16" name="Oval 15"/>
            <p:cNvSpPr/>
            <p:nvPr/>
          </p:nvSpPr>
          <p:spPr>
            <a:xfrm>
              <a:off x="6536055" y="3000375"/>
              <a:ext cx="1249680" cy="1249680"/>
            </a:xfrm>
            <a:prstGeom prst="ellipse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955"/>
            <a:stretch/>
          </p:blipFill>
          <p:spPr>
            <a:xfrm>
              <a:off x="6332583" y="2909871"/>
              <a:ext cx="1426866" cy="1340184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1123953" y="4418014"/>
            <a:ext cx="1661157" cy="880308"/>
            <a:chOff x="1123953" y="4418014"/>
            <a:chExt cx="1661157" cy="88030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5F022C24-CB02-47BA-B807-0BA290EDF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514378" y="4027589"/>
              <a:ext cx="880308" cy="1661157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149348" y="4669027"/>
              <a:ext cx="1600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rgbClr val="2898A8"/>
                  </a:solidFill>
                  <a:latin typeface="Twinkl" pitchFamily="2" charset="0"/>
                </a:rPr>
                <a:t>les </a:t>
              </a:r>
              <a:r>
                <a:rPr lang="en-GB" altLang="en-US" dirty="0" err="1">
                  <a:solidFill>
                    <a:srgbClr val="2898A8"/>
                  </a:solidFill>
                  <a:latin typeface="Twinkl" pitchFamily="2" charset="0"/>
                </a:rPr>
                <a:t>yeux</a:t>
              </a:r>
              <a:r>
                <a:rPr lang="en-GB" altLang="en-US" dirty="0">
                  <a:solidFill>
                    <a:srgbClr val="2898A8"/>
                  </a:solidFill>
                  <a:latin typeface="Twinkl" pitchFamily="2" charset="0"/>
                </a:rPr>
                <a:t> 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849249" y="4418015"/>
            <a:ext cx="1661157" cy="880308"/>
            <a:chOff x="2849249" y="4418015"/>
            <a:chExt cx="1661157" cy="88030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5F022C24-CB02-47BA-B807-0BA290EDF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39674" y="4027590"/>
              <a:ext cx="880308" cy="1661157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872275" y="4677967"/>
              <a:ext cx="1600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rgbClr val="2898A8"/>
                  </a:solidFill>
                  <a:latin typeface="Twinkl" pitchFamily="2" charset="0"/>
                </a:rPr>
                <a:t>les </a:t>
              </a:r>
              <a:r>
                <a:rPr lang="en-GB" altLang="en-US" dirty="0" err="1">
                  <a:solidFill>
                    <a:srgbClr val="2898A8"/>
                  </a:solidFill>
                  <a:latin typeface="Twinkl" pitchFamily="2" charset="0"/>
                </a:rPr>
                <a:t>genoux</a:t>
              </a:r>
              <a:endParaRPr lang="en-GB" altLang="en-US" dirty="0">
                <a:solidFill>
                  <a:srgbClr val="2898A8"/>
                </a:solidFill>
                <a:latin typeface="Twinkl" pitchFamily="2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299841" y="4418013"/>
            <a:ext cx="1661157" cy="880308"/>
            <a:chOff x="6299841" y="4418013"/>
            <a:chExt cx="1661157" cy="88030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5F022C24-CB02-47BA-B807-0BA290EDF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690266" y="4027588"/>
              <a:ext cx="880308" cy="1661157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6345734" y="4677967"/>
              <a:ext cx="1600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rgbClr val="EC568C"/>
                  </a:solidFill>
                  <a:latin typeface="Twinkl" pitchFamily="2" charset="0"/>
                </a:rPr>
                <a:t>les </a:t>
              </a:r>
              <a:r>
                <a:rPr lang="en-GB" altLang="en-US" dirty="0" err="1">
                  <a:solidFill>
                    <a:srgbClr val="EC568C"/>
                  </a:solidFill>
                  <a:latin typeface="Twinkl" pitchFamily="2" charset="0"/>
                </a:rPr>
                <a:t>épaules</a:t>
              </a:r>
              <a:r>
                <a:rPr lang="en-GB" altLang="en-US" dirty="0">
                  <a:solidFill>
                    <a:srgbClr val="EC568C"/>
                  </a:solidFill>
                  <a:latin typeface="Twinkl" pitchFamily="2" charset="0"/>
                </a:rPr>
                <a:t> 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574545" y="4422480"/>
            <a:ext cx="1661157" cy="880308"/>
            <a:chOff x="4574545" y="4422480"/>
            <a:chExt cx="1661157" cy="88030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5F022C24-CB02-47BA-B807-0BA290EDF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964970" y="4032055"/>
              <a:ext cx="880308" cy="1661157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4599307" y="4677967"/>
              <a:ext cx="1600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rgbClr val="EC568C"/>
                  </a:solidFill>
                  <a:latin typeface="Twinkl" pitchFamily="2" charset="0"/>
                </a:rPr>
                <a:t>la tête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123950" y="5353501"/>
            <a:ext cx="1661157" cy="880308"/>
            <a:chOff x="1123950" y="5353501"/>
            <a:chExt cx="1661157" cy="88030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F022C24-CB02-47BA-B807-0BA290EDF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514375" y="4963076"/>
              <a:ext cx="880308" cy="1661157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149348" y="5590612"/>
              <a:ext cx="1600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rgbClr val="2898A8"/>
                  </a:solidFill>
                  <a:latin typeface="Twinkl" pitchFamily="2" charset="0"/>
                </a:rPr>
                <a:t>les </a:t>
              </a:r>
              <a:r>
                <a:rPr lang="en-GB" altLang="en-US" dirty="0" err="1">
                  <a:solidFill>
                    <a:srgbClr val="2898A8"/>
                  </a:solidFill>
                  <a:latin typeface="Twinkl" pitchFamily="2" charset="0"/>
                </a:rPr>
                <a:t>pieds</a:t>
              </a:r>
              <a:r>
                <a:rPr lang="en-GB" altLang="en-US" dirty="0">
                  <a:solidFill>
                    <a:srgbClr val="2898A8"/>
                  </a:solidFill>
                  <a:latin typeface="Twinkl" pitchFamily="2" charset="0"/>
                </a:rPr>
                <a:t> 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849246" y="5353502"/>
            <a:ext cx="1661157" cy="880308"/>
            <a:chOff x="2849246" y="5353502"/>
            <a:chExt cx="1661157" cy="8803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5F022C24-CB02-47BA-B807-0BA290EDF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39671" y="4963077"/>
              <a:ext cx="880308" cy="1661157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2872275" y="5599552"/>
              <a:ext cx="1600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rgbClr val="EC568C"/>
                  </a:solidFill>
                  <a:latin typeface="Twinkl" pitchFamily="2" charset="0"/>
                </a:rPr>
                <a:t>les </a:t>
              </a:r>
              <a:r>
                <a:rPr lang="en-GB" altLang="en-US" dirty="0" err="1" smtClean="0">
                  <a:solidFill>
                    <a:srgbClr val="EC568C"/>
                  </a:solidFill>
                  <a:latin typeface="Twinkl" pitchFamily="2" charset="0"/>
                </a:rPr>
                <a:t>oreilles</a:t>
              </a:r>
              <a:endParaRPr lang="en-GB" altLang="en-US" dirty="0">
                <a:solidFill>
                  <a:srgbClr val="EC568C"/>
                </a:solidFill>
                <a:latin typeface="Twinkl" pitchFamily="2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299838" y="5353500"/>
            <a:ext cx="1661157" cy="880308"/>
            <a:chOff x="6299838" y="5353500"/>
            <a:chExt cx="1661157" cy="88030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5F022C24-CB02-47BA-B807-0BA290EDF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690263" y="4963075"/>
              <a:ext cx="880308" cy="1661157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6345734" y="5599552"/>
              <a:ext cx="1600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rgbClr val="2898A8"/>
                  </a:solidFill>
                  <a:latin typeface="Twinkl" pitchFamily="2" charset="0"/>
                </a:rPr>
                <a:t>le </a:t>
              </a:r>
              <a:r>
                <a:rPr lang="en-GB" altLang="en-US" dirty="0" err="1">
                  <a:solidFill>
                    <a:srgbClr val="2898A8"/>
                  </a:solidFill>
                  <a:latin typeface="Twinkl" pitchFamily="2" charset="0"/>
                </a:rPr>
                <a:t>nez</a:t>
              </a:r>
              <a:endParaRPr lang="en-GB" altLang="en-US" dirty="0">
                <a:solidFill>
                  <a:srgbClr val="2898A8"/>
                </a:solidFill>
                <a:latin typeface="Twinkl" pitchFamily="2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574542" y="5357967"/>
            <a:ext cx="1661157" cy="880308"/>
            <a:chOff x="4574542" y="5357967"/>
            <a:chExt cx="1661157" cy="88030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5F022C24-CB02-47BA-B807-0BA290EDF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964967" y="4967542"/>
              <a:ext cx="880308" cy="166115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4599307" y="5599552"/>
              <a:ext cx="1600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rgbClr val="EC568C"/>
                  </a:solidFill>
                  <a:latin typeface="Twinkl" pitchFamily="2" charset="0"/>
                </a:rPr>
                <a:t>la bouche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821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6EB0F6D0-B5D9-4D23-BF36-A8882F0290D7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Voici Mon Corps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6" name="Whole Class">
            <a:extLst>
              <a:ext uri="{FF2B5EF4-FFF2-40B4-BE49-F238E27FC236}">
                <a16:creationId xmlns:a16="http://schemas.microsoft.com/office/drawing/2014/main" xmlns="" id="{317B1C79-6627-42F6-87EC-046F071CA0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F022C24-CB02-47BA-B807-0BA290EDF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86383">
            <a:off x="1232473" y="3461957"/>
            <a:ext cx="880308" cy="16611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F022C24-CB02-47BA-B807-0BA290EDF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4777">
            <a:off x="3211467" y="3564122"/>
            <a:ext cx="880308" cy="166115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F022C24-CB02-47BA-B807-0BA290EDF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6616">
            <a:off x="7015945" y="3590857"/>
            <a:ext cx="880308" cy="16611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F022C24-CB02-47BA-B807-0BA290EDF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9348">
            <a:off x="5110417" y="3466423"/>
            <a:ext cx="880308" cy="16611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F022C24-CB02-47BA-B807-0BA290EDF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3187">
            <a:off x="1015164" y="4681885"/>
            <a:ext cx="880308" cy="166115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 rot="21143078">
            <a:off x="4751147" y="4133271"/>
            <a:ext cx="1600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>
                <a:solidFill>
                  <a:srgbClr val="2898A8"/>
                </a:solidFill>
                <a:latin typeface="Twinkl" pitchFamily="2" charset="0"/>
              </a:rPr>
              <a:t>les </a:t>
            </a:r>
            <a:r>
              <a:rPr lang="en-GB" altLang="en-US" dirty="0" err="1">
                <a:solidFill>
                  <a:srgbClr val="2898A8"/>
                </a:solidFill>
                <a:latin typeface="Twinkl" pitchFamily="2" charset="0"/>
              </a:rPr>
              <a:t>pieds</a:t>
            </a:r>
            <a:r>
              <a:rPr lang="en-GB" altLang="en-US" dirty="0">
                <a:solidFill>
                  <a:srgbClr val="2898A8"/>
                </a:solidFill>
                <a:latin typeface="Twinkl" pitchFamily="2" charset="0"/>
              </a:rPr>
              <a:t> </a:t>
            </a:r>
          </a:p>
        </p:txBody>
      </p:sp>
      <p:grpSp>
        <p:nvGrpSpPr>
          <p:cNvPr id="58" name="Group 57"/>
          <p:cNvGrpSpPr/>
          <p:nvPr/>
        </p:nvGrpSpPr>
        <p:grpSpPr>
          <a:xfrm rot="21000843">
            <a:off x="2499127" y="5125547"/>
            <a:ext cx="1661157" cy="880308"/>
            <a:chOff x="2849246" y="5353502"/>
            <a:chExt cx="1661157" cy="8803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5F022C24-CB02-47BA-B807-0BA290EDF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39671" y="4963077"/>
              <a:ext cx="880308" cy="1661157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2872275" y="5599552"/>
              <a:ext cx="1600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rgbClr val="EC568C"/>
                  </a:solidFill>
                  <a:latin typeface="Twinkl" pitchFamily="2" charset="0"/>
                </a:rPr>
                <a:t>la bouche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625520" y="5125546"/>
            <a:ext cx="1661157" cy="880308"/>
            <a:chOff x="6299838" y="5353500"/>
            <a:chExt cx="1661157" cy="88030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5F022C24-CB02-47BA-B807-0BA290EDF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690263" y="4963075"/>
              <a:ext cx="880308" cy="1661157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6345734" y="5599552"/>
              <a:ext cx="1600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dirty="0">
                  <a:solidFill>
                    <a:srgbClr val="2898A8"/>
                  </a:solidFill>
                  <a:latin typeface="Twinkl" pitchFamily="2" charset="0"/>
                </a:rPr>
                <a:t>le </a:t>
              </a:r>
              <a:r>
                <a:rPr lang="en-GB" altLang="en-US" dirty="0" err="1">
                  <a:solidFill>
                    <a:srgbClr val="2898A8"/>
                  </a:solidFill>
                  <a:latin typeface="Twinkl" pitchFamily="2" charset="0"/>
                </a:rPr>
                <a:t>nez</a:t>
              </a:r>
              <a:endParaRPr lang="en-GB" altLang="en-US" dirty="0">
                <a:solidFill>
                  <a:srgbClr val="2898A8"/>
                </a:solidFill>
                <a:latin typeface="Twinkl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F022C24-CB02-47BA-B807-0BA290EDF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81820">
            <a:off x="5042357" y="4714075"/>
            <a:ext cx="880308" cy="1661157"/>
          </a:xfrm>
          <a:prstGeom prst="rect">
            <a:avLst/>
          </a:prstGeom>
        </p:spPr>
      </p:pic>
      <p:sp>
        <p:nvSpPr>
          <p:cNvPr id="64" name="Rounded Rectangle 63"/>
          <p:cNvSpPr/>
          <p:nvPr/>
        </p:nvSpPr>
        <p:spPr>
          <a:xfrm>
            <a:off x="923051" y="1649479"/>
            <a:ext cx="7363699" cy="195677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988AC30-DB36-4B90-B0B5-9CE16AA540B5}"/>
              </a:ext>
            </a:extLst>
          </p:cNvPr>
          <p:cNvSpPr/>
          <p:nvPr/>
        </p:nvSpPr>
        <p:spPr>
          <a:xfrm>
            <a:off x="755650" y="1937907"/>
            <a:ext cx="7632700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Take it </a:t>
            </a:r>
            <a:r>
              <a:rPr lang="en-GB" dirty="0" smtClean="0">
                <a:latin typeface="Twinkl" pitchFamily="2" charset="0"/>
              </a:rPr>
              <a:t>in turns </a:t>
            </a:r>
            <a:r>
              <a:rPr lang="en-GB" dirty="0">
                <a:latin typeface="Twinkl" pitchFamily="2" charset="0"/>
              </a:rPr>
              <a:t>to try and find pairs. </a:t>
            </a:r>
            <a:br>
              <a:rPr lang="en-GB" dirty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  <a:p>
            <a:pPr algn="ctr"/>
            <a:r>
              <a:rPr lang="en-GB" dirty="0">
                <a:latin typeface="Twinkl" pitchFamily="2" charset="0"/>
              </a:rPr>
              <a:t>If you turn over a word, point to the body part.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If you turn over a picture, say the correct phrase.</a:t>
            </a:r>
          </a:p>
        </p:txBody>
      </p:sp>
      <p:sp>
        <p:nvSpPr>
          <p:cNvPr id="48" name="TextBox 47"/>
          <p:cNvSpPr txBox="1"/>
          <p:nvPr/>
        </p:nvSpPr>
        <p:spPr>
          <a:xfrm rot="747938">
            <a:off x="4679702" y="5371598"/>
            <a:ext cx="1600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>
                <a:solidFill>
                  <a:srgbClr val="2898A8"/>
                </a:solidFill>
                <a:latin typeface="Twinkl" pitchFamily="2" charset="0"/>
              </a:rPr>
              <a:t>les </a:t>
            </a:r>
            <a:r>
              <a:rPr lang="en-GB" altLang="en-US" dirty="0" err="1">
                <a:solidFill>
                  <a:srgbClr val="2898A8"/>
                </a:solidFill>
                <a:latin typeface="Twinkl" pitchFamily="2" charset="0"/>
              </a:rPr>
              <a:t>yeux</a:t>
            </a:r>
            <a:r>
              <a:rPr lang="en-GB" altLang="en-US" dirty="0">
                <a:solidFill>
                  <a:srgbClr val="2898A8"/>
                </a:solidFill>
                <a:latin typeface="Twinkl" pitchFamily="2" charset="0"/>
              </a:rPr>
              <a:t> 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0331">
            <a:off x="1107416" y="3838687"/>
            <a:ext cx="1278199" cy="78481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70" b="23915"/>
          <a:stretch/>
        </p:blipFill>
        <p:spPr>
          <a:xfrm rot="687422">
            <a:off x="3137253" y="3977640"/>
            <a:ext cx="1101400" cy="85344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 t="24995" r="182" b="53915"/>
          <a:stretch/>
        </p:blipFill>
        <p:spPr>
          <a:xfrm rot="539942">
            <a:off x="6750620" y="4140069"/>
            <a:ext cx="1410957" cy="57401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1" b="71469"/>
          <a:stretch/>
        </p:blipFill>
        <p:spPr>
          <a:xfrm rot="525467">
            <a:off x="607685" y="5065770"/>
            <a:ext cx="1426866" cy="86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6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978013C-BA43-4C9A-AA88-838F6759B0E2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Voici…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755650" y="5402070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EC568C"/>
                </a:solidFill>
                <a:latin typeface="Twinkl" pitchFamily="2" charset="0"/>
              </a:rPr>
              <a:t>les </a:t>
            </a:r>
            <a:r>
              <a:rPr lang="en-GB" altLang="en-US" sz="3200" b="1" dirty="0" err="1">
                <a:solidFill>
                  <a:srgbClr val="EC568C"/>
                </a:solidFill>
                <a:latin typeface="Twinkl" pitchFamily="2" charset="0"/>
              </a:rPr>
              <a:t>épaules</a:t>
            </a:r>
            <a:r>
              <a:rPr lang="en-GB" altLang="en-US" sz="3200" b="1" dirty="0">
                <a:solidFill>
                  <a:srgbClr val="EC568C"/>
                </a:solidFill>
                <a:latin typeface="Twinkl" pitchFamily="2" charset="0"/>
              </a:rPr>
              <a:t>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514212" y="1566347"/>
            <a:ext cx="6115575" cy="3714002"/>
          </a:xfrm>
          <a:prstGeom prst="roundRect">
            <a:avLst/>
          </a:prstGeom>
          <a:solidFill>
            <a:srgbClr val="FEFBDA"/>
          </a:solidFill>
          <a:ln w="5715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66"/>
          <a:stretch/>
        </p:blipFill>
        <p:spPr>
          <a:xfrm>
            <a:off x="2141920" y="1725979"/>
            <a:ext cx="4804164" cy="3517140"/>
          </a:xfrm>
          <a:prstGeom prst="rect">
            <a:avLst/>
          </a:prstGeom>
        </p:spPr>
      </p:pic>
      <p:pic>
        <p:nvPicPr>
          <p:cNvPr id="9" name="PL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13" y="5632919"/>
            <a:ext cx="237104" cy="23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63153" y="228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7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978013C-BA43-4C9A-AA88-838F6759B0E2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Voici…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755650" y="5402070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2898A8"/>
                </a:solidFill>
                <a:latin typeface="Twinkl" pitchFamily="2" charset="0"/>
              </a:rPr>
              <a:t>les </a:t>
            </a:r>
            <a:r>
              <a:rPr lang="en-GB" altLang="en-US" sz="3200" b="1" dirty="0" err="1">
                <a:solidFill>
                  <a:srgbClr val="2898A8"/>
                </a:solidFill>
                <a:latin typeface="Twinkl" pitchFamily="2" charset="0"/>
              </a:rPr>
              <a:t>genoux</a:t>
            </a:r>
            <a:r>
              <a:rPr lang="en-GB" altLang="en-US" sz="3200" b="1" dirty="0">
                <a:solidFill>
                  <a:srgbClr val="2898A8"/>
                </a:solidFill>
                <a:latin typeface="Twinkl" pitchFamily="2" charset="0"/>
              </a:rPr>
              <a:t>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881231" y="1566347"/>
            <a:ext cx="5381537" cy="3714002"/>
          </a:xfrm>
          <a:prstGeom prst="roundRect">
            <a:avLst/>
          </a:prstGeom>
          <a:solidFill>
            <a:srgbClr val="FEFBDA"/>
          </a:solidFill>
          <a:ln w="5715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6" b="18593"/>
          <a:stretch/>
        </p:blipFill>
        <p:spPr>
          <a:xfrm>
            <a:off x="3178015" y="1602296"/>
            <a:ext cx="2683319" cy="366781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1249960" y="3607266"/>
            <a:ext cx="1928055" cy="453006"/>
          </a:xfrm>
          <a:prstGeom prst="rightArrow">
            <a:avLst/>
          </a:prstGeom>
          <a:solidFill>
            <a:srgbClr val="7CC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 rot="10800000">
            <a:off x="5861333" y="3607266"/>
            <a:ext cx="2032705" cy="453006"/>
          </a:xfrm>
          <a:prstGeom prst="rightArrow">
            <a:avLst/>
          </a:prstGeom>
          <a:solidFill>
            <a:srgbClr val="7CC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L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43" y="5632919"/>
            <a:ext cx="237104" cy="23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0625" y="2017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9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2" grpId="0"/>
      <p:bldP spid="4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978013C-BA43-4C9A-AA88-838F6759B0E2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Voici…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755650" y="5402070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2898A8"/>
                </a:solidFill>
                <a:latin typeface="Twinkl" pitchFamily="2" charset="0"/>
              </a:rPr>
              <a:t>les </a:t>
            </a:r>
            <a:r>
              <a:rPr lang="en-GB" altLang="en-US" sz="3200" b="1" dirty="0" err="1">
                <a:solidFill>
                  <a:srgbClr val="2898A8"/>
                </a:solidFill>
                <a:latin typeface="Twinkl" pitchFamily="2" charset="0"/>
              </a:rPr>
              <a:t>pieds</a:t>
            </a:r>
            <a:r>
              <a:rPr lang="en-GB" altLang="en-US" sz="3200" b="1" dirty="0">
                <a:solidFill>
                  <a:srgbClr val="2898A8"/>
                </a:solidFill>
                <a:latin typeface="Twinkl" pitchFamily="2" charset="0"/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65596" y="1982159"/>
            <a:ext cx="6012808" cy="2899156"/>
          </a:xfrm>
          <a:prstGeom prst="roundRect">
            <a:avLst/>
          </a:prstGeom>
          <a:solidFill>
            <a:srgbClr val="FEFBDA"/>
          </a:solidFill>
          <a:ln w="5715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77" y="2008095"/>
            <a:ext cx="4464356" cy="2741108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063" y="5632919"/>
            <a:ext cx="237104" cy="23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6338" y="1431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1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978013C-BA43-4C9A-AA88-838F6759B0E2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Voici…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755650" y="5402070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2898A8"/>
                </a:solidFill>
                <a:latin typeface="Twinkl" pitchFamily="2" charset="0"/>
              </a:rPr>
              <a:t>les </a:t>
            </a:r>
            <a:r>
              <a:rPr lang="en-GB" altLang="en-US" sz="3200" b="1" dirty="0" err="1">
                <a:solidFill>
                  <a:srgbClr val="2898A8"/>
                </a:solidFill>
                <a:latin typeface="Twinkl" pitchFamily="2" charset="0"/>
              </a:rPr>
              <a:t>yeux</a:t>
            </a:r>
            <a:r>
              <a:rPr lang="en-GB" altLang="en-US" sz="3200" b="1" dirty="0">
                <a:solidFill>
                  <a:srgbClr val="2898A8"/>
                </a:solidFill>
                <a:latin typeface="Twinkl" pitchFamily="2" charset="0"/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65596" y="1543574"/>
            <a:ext cx="6012808" cy="3726536"/>
          </a:xfrm>
          <a:prstGeom prst="roundRect">
            <a:avLst/>
          </a:prstGeom>
          <a:solidFill>
            <a:srgbClr val="FEFBDA"/>
          </a:solidFill>
          <a:ln w="5715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2" b="46999"/>
          <a:stretch/>
        </p:blipFill>
        <p:spPr>
          <a:xfrm>
            <a:off x="2517542" y="1568741"/>
            <a:ext cx="4176873" cy="367481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1108868" y="3657600"/>
            <a:ext cx="2095833" cy="453006"/>
          </a:xfrm>
          <a:prstGeom prst="rightArrow">
            <a:avLst/>
          </a:prstGeom>
          <a:solidFill>
            <a:srgbClr val="7CC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 rot="10800000">
            <a:off x="5987693" y="3657600"/>
            <a:ext cx="2032705" cy="453006"/>
          </a:xfrm>
          <a:prstGeom prst="rightArrow">
            <a:avLst/>
          </a:prstGeom>
          <a:solidFill>
            <a:srgbClr val="7CC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0950" y="2122488"/>
            <a:ext cx="609600" cy="609600"/>
          </a:xfrm>
          <a:prstGeom prst="rect">
            <a:avLst/>
          </a:prstGeom>
        </p:spPr>
      </p:pic>
      <p:pic>
        <p:nvPicPr>
          <p:cNvPr id="13" name="PL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083" y="5632919"/>
            <a:ext cx="237104" cy="23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8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2" grpId="0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978013C-BA43-4C9A-AA88-838F6759B0E2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Voici…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755650" y="5402070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smtClean="0">
                <a:solidFill>
                  <a:srgbClr val="EC568C"/>
                </a:solidFill>
                <a:latin typeface="Twinkl" pitchFamily="2" charset="0"/>
              </a:rPr>
              <a:t>les </a:t>
            </a:r>
            <a:r>
              <a:rPr lang="en-GB" altLang="en-US" sz="3200" b="1" dirty="0" err="1">
                <a:solidFill>
                  <a:srgbClr val="EC568C"/>
                </a:solidFill>
                <a:latin typeface="Twinkl" pitchFamily="2" charset="0"/>
              </a:rPr>
              <a:t>oreilles</a:t>
            </a:r>
            <a:endParaRPr lang="en-GB" altLang="en-US" sz="3200" b="1" dirty="0">
              <a:solidFill>
                <a:srgbClr val="2898A8"/>
              </a:solidFill>
              <a:latin typeface="Twinkl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01324" y="1543574"/>
            <a:ext cx="4741352" cy="3726536"/>
          </a:xfrm>
          <a:prstGeom prst="roundRect">
            <a:avLst/>
          </a:prstGeom>
          <a:solidFill>
            <a:srgbClr val="FEFBDA"/>
          </a:solidFill>
          <a:ln w="5715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55"/>
          <a:stretch/>
        </p:blipFill>
        <p:spPr>
          <a:xfrm>
            <a:off x="2404585" y="1709787"/>
            <a:ext cx="3752934" cy="3524943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 rot="10800000">
            <a:off x="5022957" y="2555729"/>
            <a:ext cx="2434855" cy="453006"/>
          </a:xfrm>
          <a:prstGeom prst="rightArrow">
            <a:avLst/>
          </a:prstGeom>
          <a:solidFill>
            <a:srgbClr val="7CC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L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751" y="5632919"/>
            <a:ext cx="237104" cy="23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05025" y="1552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6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2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978013C-BA43-4C9A-AA88-838F6759B0E2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Voici…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755650" y="5402070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EC568C"/>
                </a:solidFill>
                <a:latin typeface="Twinkl" pitchFamily="2" charset="0"/>
              </a:rPr>
              <a:t>la bouche</a:t>
            </a:r>
            <a:endParaRPr lang="en-GB" altLang="en-US" sz="3200" b="1" dirty="0">
              <a:solidFill>
                <a:srgbClr val="2898A8"/>
              </a:solidFill>
              <a:latin typeface="Twinkl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84844" y="1800078"/>
            <a:ext cx="4174309" cy="3246540"/>
          </a:xfrm>
          <a:prstGeom prst="roundRect">
            <a:avLst/>
          </a:prstGeom>
          <a:solidFill>
            <a:srgbClr val="FEFBDA"/>
          </a:solidFill>
          <a:ln w="5715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27" y="2891329"/>
            <a:ext cx="2785145" cy="1332523"/>
          </a:xfrm>
          <a:prstGeom prst="rect">
            <a:avLst/>
          </a:prstGeom>
        </p:spPr>
      </p:pic>
      <p:pic>
        <p:nvPicPr>
          <p:cNvPr id="8" name="PL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993" y="5632919"/>
            <a:ext cx="237104" cy="23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824163" y="2557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5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978013C-BA43-4C9A-AA88-838F6759B0E2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Voici…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755650" y="5402070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2898A8"/>
                </a:solidFill>
                <a:latin typeface="Twinkl" pitchFamily="2" charset="0"/>
              </a:rPr>
              <a:t>le </a:t>
            </a:r>
            <a:r>
              <a:rPr lang="en-GB" altLang="en-US" sz="3200" b="1" dirty="0" err="1">
                <a:solidFill>
                  <a:srgbClr val="2898A8"/>
                </a:solidFill>
                <a:latin typeface="Twinkl" pitchFamily="2" charset="0"/>
              </a:rPr>
              <a:t>nez</a:t>
            </a:r>
            <a:endParaRPr lang="en-GB" altLang="en-US" sz="3200" b="1" dirty="0">
              <a:solidFill>
                <a:srgbClr val="2898A8"/>
              </a:solidFill>
              <a:latin typeface="Twinkl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08926" y="1543574"/>
            <a:ext cx="4726147" cy="3726536"/>
          </a:xfrm>
          <a:prstGeom prst="roundRect">
            <a:avLst/>
          </a:prstGeom>
          <a:solidFill>
            <a:srgbClr val="FEFBDA"/>
          </a:solidFill>
          <a:ln w="5715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201" y="1954635"/>
            <a:ext cx="2172497" cy="2820274"/>
          </a:xfrm>
          <a:prstGeom prst="rect">
            <a:avLst/>
          </a:prstGeom>
        </p:spPr>
      </p:pic>
      <p:pic>
        <p:nvPicPr>
          <p:cNvPr id="9" name="PL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222" y="5632919"/>
            <a:ext cx="237104" cy="23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6338" y="2541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6EB0F6D0-B5D9-4D23-BF36-A8882F0290D7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You Tell Me!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A988AC30-DB36-4B90-B0B5-9CE16AA540B5}"/>
              </a:ext>
            </a:extLst>
          </p:cNvPr>
          <p:cNvSpPr/>
          <p:nvPr/>
        </p:nvSpPr>
        <p:spPr>
          <a:xfrm>
            <a:off x="755650" y="1290585"/>
            <a:ext cx="7632700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Work together to practise the new words. </a:t>
            </a:r>
          </a:p>
          <a:p>
            <a:pPr algn="ctr"/>
            <a:r>
              <a:rPr lang="en-GB" dirty="0">
                <a:latin typeface="Twinkl" pitchFamily="2" charset="0"/>
              </a:rPr>
              <a:t>One of you points at a body part and says “Voici…” then the other completes the sentence.</a:t>
            </a:r>
          </a:p>
        </p:txBody>
      </p:sp>
      <p:pic>
        <p:nvPicPr>
          <p:cNvPr id="51" name="Pai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67"/>
          <a:stretch/>
        </p:blipFill>
        <p:spPr>
          <a:xfrm>
            <a:off x="163511" y="2266988"/>
            <a:ext cx="3617913" cy="4866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7451" y="2255640"/>
            <a:ext cx="2028824" cy="460236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419475" y="2533021"/>
            <a:ext cx="2743200" cy="1376580"/>
            <a:chOff x="3419475" y="2533021"/>
            <a:chExt cx="2743200" cy="1376580"/>
          </a:xfrm>
        </p:grpSpPr>
        <p:sp>
          <p:nvSpPr>
            <p:cNvPr id="7" name="Oval Callout 6"/>
            <p:cNvSpPr/>
            <p:nvPr/>
          </p:nvSpPr>
          <p:spPr>
            <a:xfrm>
              <a:off x="3419475" y="2533021"/>
              <a:ext cx="2743200" cy="1376580"/>
            </a:xfrm>
            <a:prstGeom prst="wedgeEllipseCallout">
              <a:avLst>
                <a:gd name="adj1" fmla="val -70486"/>
                <a:gd name="adj2" fmla="val -15051"/>
              </a:avLst>
            </a:prstGeom>
            <a:solidFill>
              <a:schemeClr val="bg1"/>
            </a:solidFill>
            <a:ln w="38100">
              <a:solidFill>
                <a:srgbClr val="2898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05275" y="2928923"/>
              <a:ext cx="167122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Voici…</a:t>
              </a:r>
              <a:endParaRPr lang="en-GB" sz="3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00400" y="4104821"/>
            <a:ext cx="2743200" cy="1376580"/>
            <a:chOff x="3200400" y="4104821"/>
            <a:chExt cx="2743200" cy="1376580"/>
          </a:xfrm>
        </p:grpSpPr>
        <p:sp>
          <p:nvSpPr>
            <p:cNvPr id="52" name="Oval Callout 51"/>
            <p:cNvSpPr/>
            <p:nvPr/>
          </p:nvSpPr>
          <p:spPr>
            <a:xfrm>
              <a:off x="3200400" y="4104821"/>
              <a:ext cx="2743200" cy="1376580"/>
            </a:xfrm>
            <a:prstGeom prst="wedgeEllipseCallout">
              <a:avLst>
                <a:gd name="adj1" fmla="val 61806"/>
                <a:gd name="adj2" fmla="val -51723"/>
              </a:avLst>
            </a:prstGeom>
            <a:solidFill>
              <a:schemeClr val="bg1"/>
            </a:solidFill>
            <a:ln w="38100">
              <a:solidFill>
                <a:srgbClr val="2898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435264" y="4515646"/>
              <a:ext cx="229252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les </a:t>
              </a:r>
              <a:r>
                <a:rPr lang="en-GB" sz="3200" dirty="0" err="1">
                  <a:latin typeface="Twinkl" pitchFamily="2" charset="0"/>
                </a:rPr>
                <a:t>épaules</a:t>
              </a:r>
              <a:r>
                <a:rPr lang="en-GB" sz="3200" dirty="0">
                  <a:latin typeface="Twinkl" pitchFamily="2" charset="0"/>
                </a:rPr>
                <a:t>!</a:t>
              </a:r>
              <a:endParaRPr lang="en-GB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411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 French" id="{2533E00D-CEA6-4D8F-A2D4-5EEF09725C3F}" vid="{6A452DBE-0FDB-4F60-8923-D977FF034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 French</Template>
  <TotalTime>1956</TotalTime>
  <Words>130</Words>
  <Application>Microsoft Office PowerPoint</Application>
  <PresentationFormat>On-screen Show (4:3)</PresentationFormat>
  <Paragraphs>44</Paragraphs>
  <Slides>18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Twinkl</vt:lpstr>
      <vt:lpstr>Tuffy</vt:lpstr>
      <vt:lpstr>Twinkl SemiBold</vt:lpstr>
      <vt:lpstr>Calibri</vt:lpstr>
      <vt:lpstr>Sassoon Infant Rg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Maurice Stubbs</dc:creator>
  <cp:lastModifiedBy>Maddi Smith</cp:lastModifiedBy>
  <cp:revision>101</cp:revision>
  <dcterms:created xsi:type="dcterms:W3CDTF">2019-04-03T12:39:20Z</dcterms:created>
  <dcterms:modified xsi:type="dcterms:W3CDTF">2021-01-12T09:18:43Z</dcterms:modified>
</cp:coreProperties>
</file>