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58" r:id="rId2"/>
    <p:sldId id="263" r:id="rId3"/>
    <p:sldId id="264" r:id="rId4"/>
    <p:sldId id="267" r:id="rId5"/>
    <p:sldId id="287" r:id="rId6"/>
    <p:sldId id="268" r:id="rId7"/>
    <p:sldId id="269" r:id="rId8"/>
    <p:sldId id="270" r:id="rId9"/>
    <p:sldId id="271" r:id="rId10"/>
    <p:sldId id="285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3"/>
      <p:bold r:id="rId14"/>
    </p:embeddedFont>
    <p:embeddedFont>
      <p:font typeface="Sassoon Infant Md" panose="02000603050000020003" pitchFamily="50" charset="0"/>
      <p:regular r:id="rId15"/>
    </p:embeddedFon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3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4A0739-4C48-8049-BEAC-F7C7BDF85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5ECF4-B6CA-8949-ABED-45F380B24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69B21-AC96-0340-84E8-DA4D57A07F01}" type="datetimeFigureOut">
              <a:rPr lang="en-GB"/>
              <a:pPr>
                <a:defRPr/>
              </a:pPr>
              <a:t>20/11/2021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05022-91B8-C849-85CC-EF9184ACE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CB396-80F3-C54A-A323-DE2A9A4A1A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D23B016-0072-A543-8519-E5541A474DD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648268-D1D7-1747-B2F7-B1866E427A8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5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F4E7A4-FAA9-5F41-99F6-8E2799A68D1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7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09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7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D4C1DA72-9FBB-7748-B263-543A00EB2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1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A84E94-733B-D447-9AD2-FC0305C951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59A05C-8F6B-BE4D-9CB1-1FDE40A8A9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5" r:id="rId3"/>
    <p:sldLayoutId id="2147483716" r:id="rId4"/>
    <p:sldLayoutId id="2147483717" r:id="rId5"/>
    <p:sldLayoutId id="214748372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vy7t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clips/z6qd7ty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143B23-12BC-C845-AE9E-EAD7FF33B3DB}"/>
              </a:ext>
            </a:extLst>
          </p:cNvPr>
          <p:cNvSpPr/>
          <p:nvPr/>
        </p:nvSpPr>
        <p:spPr>
          <a:xfrm>
            <a:off x="755650" y="1476375"/>
            <a:ext cx="7632700" cy="1192213"/>
          </a:xfrm>
          <a:prstGeom prst="rect">
            <a:avLst/>
          </a:prstGeom>
          <a:solidFill>
            <a:srgbClr val="F3CF2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5">
            <a:extLst>
              <a:ext uri="{FF2B5EF4-FFF2-40B4-BE49-F238E27FC236}">
                <a16:creationId xmlns:a16="http://schemas.microsoft.com/office/drawing/2014/main" id="{074D0C87-EFCA-F14B-8B13-D49AB1E6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Appropriate Volts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5125734-B355-0848-957B-EC19481AA283}"/>
              </a:ext>
            </a:extLst>
          </p:cNvPr>
          <p:cNvSpPr/>
          <p:nvPr/>
        </p:nvSpPr>
        <p:spPr>
          <a:xfrm>
            <a:off x="755650" y="1476375"/>
            <a:ext cx="7632700" cy="1192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would happen to an electrical appliance that requires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3V</a:t>
            </a:r>
            <a:r>
              <a:rPr lang="en-GB" dirty="0">
                <a:solidFill>
                  <a:schemeClr val="tx1"/>
                </a:solidFill>
              </a:rPr>
              <a:t> if it were powered by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5V</a:t>
            </a:r>
            <a:r>
              <a:rPr lang="en-GB" dirty="0">
                <a:solidFill>
                  <a:schemeClr val="tx1"/>
                </a:solidFill>
              </a:rPr>
              <a:t> cell or battery? </a:t>
            </a:r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0FB21B1D-337F-6F48-8B91-B77533B62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073400"/>
            <a:ext cx="40052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B3C667-17FC-FE46-BDDE-E6309A812BA6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BC0E1D-91B5-4145-8CB9-ECC6550C0BBD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BDC72D9E-7952-1C4B-8995-2479178A90DF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503030000020003" pitchFamily="2" charset="0"/>
              </a:rPr>
              <a:t>Success Criteria</a:t>
            </a:r>
          </a:p>
        </p:txBody>
      </p:sp>
      <p:sp>
        <p:nvSpPr>
          <p:cNvPr id="7173" name="Title 1">
            <a:extLst>
              <a:ext uri="{FF2B5EF4-FFF2-40B4-BE49-F238E27FC236}">
                <a16:creationId xmlns:a16="http://schemas.microsoft.com/office/drawing/2014/main" id="{E16D7F21-2639-824C-B807-C7EB1AE3C517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503030000020003" pitchFamily="2" charset="0"/>
              </a:rPr>
              <a:t>Aim</a:t>
            </a:r>
          </a:p>
        </p:txBody>
      </p:sp>
      <p:sp>
        <p:nvSpPr>
          <p:cNvPr id="7174" name="Content Placeholder 15">
            <a:extLst>
              <a:ext uri="{FF2B5EF4-FFF2-40B4-BE49-F238E27FC236}">
                <a16:creationId xmlns:a16="http://schemas.microsoft.com/office/drawing/2014/main" id="{7BF4E140-E195-B445-8C6A-C64A719C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I can observe and explain the effects of differing voltages in a circuit. </a:t>
            </a:r>
          </a:p>
        </p:txBody>
      </p:sp>
      <p:sp>
        <p:nvSpPr>
          <p:cNvPr id="7175" name="Content Placeholder 15">
            <a:extLst>
              <a:ext uri="{FF2B5EF4-FFF2-40B4-BE49-F238E27FC236}">
                <a16:creationId xmlns:a16="http://schemas.microsoft.com/office/drawing/2014/main" id="{1F00FA43-80DD-7C44-8564-6D8CD28A2238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/>
            <a:r>
              <a:rPr lang="en-GB" altLang="en-US"/>
              <a:t>I can draw circuit diagrams indicating the voltage.</a:t>
            </a:r>
          </a:p>
          <a:p>
            <a:pPr eaLnBrk="1" hangingPunct="1"/>
            <a:r>
              <a:rPr lang="en-GB" altLang="en-US"/>
              <a:t>I can explain the effect of increasing or decreasing the voltage on different parts of a circuit.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230BDF-5F2F-7446-869B-6C415AF4F3FF}"/>
              </a:ext>
            </a:extLst>
          </p:cNvPr>
          <p:cNvSpPr/>
          <p:nvPr/>
        </p:nvSpPr>
        <p:spPr>
          <a:xfrm>
            <a:off x="755650" y="1476375"/>
            <a:ext cx="7632700" cy="1192213"/>
          </a:xfrm>
          <a:prstGeom prst="rect">
            <a:avLst/>
          </a:prstGeom>
          <a:solidFill>
            <a:srgbClr val="F3CF2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5">
            <a:extLst>
              <a:ext uri="{FF2B5EF4-FFF2-40B4-BE49-F238E27FC236}">
                <a16:creationId xmlns:a16="http://schemas.microsoft.com/office/drawing/2014/main" id="{DFC86193-469C-D54B-BE7E-3AAE46CA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Current and Voltage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1B55AA3-63E5-3947-ADDE-D00730D57FEA}"/>
              </a:ext>
            </a:extLst>
          </p:cNvPr>
          <p:cNvSpPr/>
          <p:nvPr/>
        </p:nvSpPr>
        <p:spPr>
          <a:xfrm>
            <a:off x="755650" y="1476375"/>
            <a:ext cx="7632700" cy="1192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Click the battery to view the video.</a:t>
            </a:r>
          </a:p>
        </p:txBody>
      </p:sp>
      <p:pic>
        <p:nvPicPr>
          <p:cNvPr id="8197" name="Picture 2">
            <a:hlinkClick r:id="rId3"/>
            <a:extLst>
              <a:ext uri="{FF2B5EF4-FFF2-40B4-BE49-F238E27FC236}">
                <a16:creationId xmlns:a16="http://schemas.microsoft.com/office/drawing/2014/main" id="{2EA2ED2F-9477-414C-9F2B-0198C488B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867025"/>
            <a:ext cx="18002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5">
            <a:extLst>
              <a:ext uri="{FF2B5EF4-FFF2-40B4-BE49-F238E27FC236}">
                <a16:creationId xmlns:a16="http://schemas.microsoft.com/office/drawing/2014/main" id="{C0A33666-4097-6842-834A-6B572952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Current and Voltage</a:t>
            </a:r>
          </a:p>
        </p:txBody>
      </p:sp>
      <p:grpSp>
        <p:nvGrpSpPr>
          <p:cNvPr id="9219" name="Group 5">
            <a:extLst>
              <a:ext uri="{FF2B5EF4-FFF2-40B4-BE49-F238E27FC236}">
                <a16:creationId xmlns:a16="http://schemas.microsoft.com/office/drawing/2014/main" id="{BE635C5B-515C-5043-BB36-3D03C95F63F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12925"/>
            <a:ext cx="4418013" cy="1473200"/>
            <a:chOff x="755650" y="1812324"/>
            <a:chExt cx="4417712" cy="14745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2D3CF8-BA87-DC49-B0BF-04FFC19D818C}"/>
                </a:ext>
              </a:extLst>
            </p:cNvPr>
            <p:cNvSpPr/>
            <p:nvPr/>
          </p:nvSpPr>
          <p:spPr>
            <a:xfrm>
              <a:off x="755650" y="1812324"/>
              <a:ext cx="3997053" cy="1474573"/>
            </a:xfrm>
            <a:prstGeom prst="rect">
              <a:avLst/>
            </a:prstGeom>
            <a:solidFill>
              <a:srgbClr val="F3CF2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19EA207-FB05-C34C-8CAC-06EAA1E5A876}"/>
                </a:ext>
              </a:extLst>
            </p:cNvPr>
            <p:cNvSpPr/>
            <p:nvPr/>
          </p:nvSpPr>
          <p:spPr>
            <a:xfrm rot="5400000">
              <a:off x="4225746" y="2339281"/>
              <a:ext cx="1474573" cy="420659"/>
            </a:xfrm>
            <a:prstGeom prst="triangle">
              <a:avLst/>
            </a:prstGeom>
            <a:solidFill>
              <a:srgbClr val="F3CF2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13F834-2A68-3346-9459-8D770622ECEC}"/>
              </a:ext>
            </a:extLst>
          </p:cNvPr>
          <p:cNvGrpSpPr/>
          <p:nvPr/>
        </p:nvGrpSpPr>
        <p:grpSpPr>
          <a:xfrm>
            <a:off x="755653" y="4095931"/>
            <a:ext cx="5793431" cy="1599943"/>
            <a:chOff x="755650" y="1812324"/>
            <a:chExt cx="4417712" cy="1474573"/>
          </a:xfrm>
          <a:solidFill>
            <a:srgbClr val="F3CF2A">
              <a:alpha val="70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2603BA-0314-E64C-A400-3319B0F4FEA7}"/>
                </a:ext>
              </a:extLst>
            </p:cNvPr>
            <p:cNvSpPr/>
            <p:nvPr/>
          </p:nvSpPr>
          <p:spPr>
            <a:xfrm>
              <a:off x="755650" y="1812324"/>
              <a:ext cx="3997582" cy="1474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E7A5A6F-A8D2-8947-8139-C4F92C385986}"/>
                </a:ext>
              </a:extLst>
            </p:cNvPr>
            <p:cNvSpPr/>
            <p:nvPr/>
          </p:nvSpPr>
          <p:spPr>
            <a:xfrm rot="5400000">
              <a:off x="4226010" y="2339546"/>
              <a:ext cx="1474573" cy="420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F7ED3F3-028E-7F45-A08C-0A1F8C6F9933}"/>
              </a:ext>
            </a:extLst>
          </p:cNvPr>
          <p:cNvSpPr/>
          <p:nvPr/>
        </p:nvSpPr>
        <p:spPr>
          <a:xfrm>
            <a:off x="755650" y="1812925"/>
            <a:ext cx="3997325" cy="147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Current: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the steady flow of electrons.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measured in amperes (amps)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480C2B-79BD-CF4A-830D-63B661C6CDF1}"/>
              </a:ext>
            </a:extLst>
          </p:cNvPr>
          <p:cNvSpPr/>
          <p:nvPr/>
        </p:nvSpPr>
        <p:spPr>
          <a:xfrm>
            <a:off x="755650" y="4095750"/>
            <a:ext cx="5241925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Voltage: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the force that makes the electric current flow.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measured in volts (V)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greater the voltage, the more current will flow.</a:t>
            </a:r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312BC6CF-7900-254A-BD6F-489148C06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795713"/>
            <a:ext cx="16081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>
            <a:extLst>
              <a:ext uri="{FF2B5EF4-FFF2-40B4-BE49-F238E27FC236}">
                <a16:creationId xmlns:a16="http://schemas.microsoft.com/office/drawing/2014/main" id="{AE70F548-C1EA-5B46-BE70-88BAA3FB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809625"/>
            <a:ext cx="232092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5316" y="137905"/>
            <a:ext cx="8220075" cy="8560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Voltage demonstration.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8" y="904461"/>
            <a:ext cx="5267738" cy="549157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In this activity you are going to act out the electric current flowing at different voltages.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Mark out a circuit on the ground outside- you could use string, chalk etc.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You will need a container of small objects, such as bean bags. These represent a battery full of electrical energy.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You will also need an empty container. This represents a bulb which needs energy to work.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Walk around the circuit- each time you pass the battery, </a:t>
            </a:r>
            <a:r>
              <a:rPr lang="en-GB" dirty="0"/>
              <a:t>p</a:t>
            </a:r>
            <a:r>
              <a:rPr lang="en-GB" dirty="0" smtClean="0"/>
              <a:t>ick up an object. Each time you pass the bulb, drop it off.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At low voltage, you will walk slowly. At high voltage, you will walk quickly. </a:t>
            </a:r>
          </a:p>
          <a:p>
            <a:pPr marL="0" indent="0">
              <a:buNone/>
            </a:pPr>
            <a:r>
              <a:rPr lang="en-GB" b="1" dirty="0" smtClean="0"/>
              <a:t>What do you notice about how much energy is transferred to the bulb?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ROLE-PLAYING IN A MODELING-BASED UNIT ON ELECTRICITY FOR PRESERVICE MIDDLE  SCHOOL SCIENCE TEACHERS by RUTCHELLE BATAN ENRIQUEZ (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885" t="18908"/>
          <a:stretch/>
        </p:blipFill>
        <p:spPr>
          <a:xfrm>
            <a:off x="5734878" y="2087218"/>
            <a:ext cx="3071191" cy="36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DD70B9-E56D-8247-BDD0-9010BDA88978}"/>
              </a:ext>
            </a:extLst>
          </p:cNvPr>
          <p:cNvSpPr/>
          <p:nvPr/>
        </p:nvSpPr>
        <p:spPr>
          <a:xfrm>
            <a:off x="746125" y="1476375"/>
            <a:ext cx="4086225" cy="4616450"/>
          </a:xfrm>
          <a:prstGeom prst="rect">
            <a:avLst/>
          </a:prstGeom>
          <a:solidFill>
            <a:srgbClr val="E21D1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3" name="Whole Class">
            <a:extLst>
              <a:ext uri="{FF2B5EF4-FFF2-40B4-BE49-F238E27FC236}">
                <a16:creationId xmlns:a16="http://schemas.microsoft.com/office/drawing/2014/main" id="{B165CF63-4F63-B245-897F-2C4278517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747ACA-D516-2447-8953-49715CB97C26}"/>
              </a:ext>
            </a:extLst>
          </p:cNvPr>
          <p:cNvSpPr/>
          <p:nvPr/>
        </p:nvSpPr>
        <p:spPr>
          <a:xfrm>
            <a:off x="4895850" y="1476375"/>
            <a:ext cx="3497263" cy="2476500"/>
          </a:xfrm>
          <a:prstGeom prst="rect">
            <a:avLst/>
          </a:prstGeom>
          <a:solidFill>
            <a:srgbClr val="E21D1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A7BE33A6-0EF5-ED4E-9AD4-325B7DBE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r="23125"/>
          <a:stretch>
            <a:fillRect/>
          </a:stretch>
        </p:blipFill>
        <p:spPr bwMode="auto">
          <a:xfrm>
            <a:off x="1003300" y="1762125"/>
            <a:ext cx="354806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665F2A83-2D16-A14E-B710-1F672B28C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/>
          <a:stretch>
            <a:fillRect/>
          </a:stretch>
        </p:blipFill>
        <p:spPr bwMode="auto">
          <a:xfrm>
            <a:off x="5184775" y="1762125"/>
            <a:ext cx="2921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9D7531-F366-BA40-800A-9C3990F15380}"/>
              </a:ext>
            </a:extLst>
          </p:cNvPr>
          <p:cNvSpPr/>
          <p:nvPr/>
        </p:nvSpPr>
        <p:spPr>
          <a:xfrm>
            <a:off x="4895850" y="4038600"/>
            <a:ext cx="3497263" cy="2054225"/>
          </a:xfrm>
          <a:prstGeom prst="rect">
            <a:avLst/>
          </a:prstGeom>
          <a:solidFill>
            <a:srgbClr val="E21D1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8" name="Picture 5">
            <a:extLst>
              <a:ext uri="{FF2B5EF4-FFF2-40B4-BE49-F238E27FC236}">
                <a16:creationId xmlns:a16="http://schemas.microsoft.com/office/drawing/2014/main" id="{F31A311B-AC1B-BA44-9474-E41AC2099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 b="19028"/>
          <a:stretch>
            <a:fillRect/>
          </a:stretch>
        </p:blipFill>
        <p:spPr bwMode="auto">
          <a:xfrm>
            <a:off x="5184775" y="4310063"/>
            <a:ext cx="2921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21">
            <a:extLst>
              <a:ext uri="{FF2B5EF4-FFF2-40B4-BE49-F238E27FC236}">
                <a16:creationId xmlns:a16="http://schemas.microsoft.com/office/drawing/2014/main" id="{86152755-4085-D349-AB17-E7B2EC26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6184900"/>
            <a:ext cx="34925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2" charset="0"/>
              </a:rPr>
              <a:t>Photo courtesy of Asim18 and GFDL (commons.wikimedia.org) - granted under creative commons licence – attribution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70CE413-DDE0-9E42-8480-022E745BF033}"/>
              </a:ext>
            </a:extLst>
          </p:cNvPr>
          <p:cNvSpPr txBox="1">
            <a:spLocks/>
          </p:cNvSpPr>
          <p:nvPr/>
        </p:nvSpPr>
        <p:spPr bwMode="auto">
          <a:xfrm>
            <a:off x="457200" y="485775"/>
            <a:ext cx="8220075" cy="9906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eaLnBrk="1" hangingPunct="1">
              <a:defRPr/>
            </a:pPr>
            <a:r>
              <a:rPr lang="en-GB" altLang="en-US"/>
              <a:t>How Many Volts?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742CAFFD-C086-3049-AA41-0353C616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Labelling Volts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CB4A20DB-0045-1042-82EB-69DAE2AE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508250"/>
            <a:ext cx="33512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EB5E093D-A836-1548-A530-18719289E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514600"/>
            <a:ext cx="30194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BF675F-1373-A34C-95AB-615D4D3EB19E}"/>
              </a:ext>
            </a:extLst>
          </p:cNvPr>
          <p:cNvSpPr/>
          <p:nvPr/>
        </p:nvSpPr>
        <p:spPr>
          <a:xfrm>
            <a:off x="755650" y="1804988"/>
            <a:ext cx="7632700" cy="3457575"/>
          </a:xfrm>
          <a:prstGeom prst="rect">
            <a:avLst/>
          </a:prstGeom>
          <a:noFill/>
          <a:ln w="57150">
            <a:solidFill>
              <a:srgbClr val="E2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9FA4A897-742B-C342-A130-37BBA370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43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What Difference Does </a:t>
            </a:r>
            <a:br>
              <a:rPr lang="en-GB" altLang="en-US"/>
            </a:br>
            <a:r>
              <a:rPr lang="en-GB" altLang="en-US"/>
              <a:t>the Volt Make?</a:t>
            </a:r>
          </a:p>
        </p:txBody>
      </p:sp>
      <p:pic>
        <p:nvPicPr>
          <p:cNvPr id="12291" name="Whole Class">
            <a:extLst>
              <a:ext uri="{FF2B5EF4-FFF2-40B4-BE49-F238E27FC236}">
                <a16:creationId xmlns:a16="http://schemas.microsoft.com/office/drawing/2014/main" id="{E411D822-FD3E-FC42-8C79-4D24325F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72C09E-C323-3441-8837-E5ACC6D58AAC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028825"/>
          <a:ext cx="7632700" cy="215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61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0V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1.5V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3.0V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4.5V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22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j-lt"/>
                        </a:rPr>
                        <a:t>Prediction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22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j-lt"/>
                        </a:rPr>
                        <a:t>Results</a:t>
                      </a:r>
                    </a:p>
                  </a:txBody>
                  <a:tcPr marT="45709" marB="4570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09" marB="4570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18" name="Picture 1">
            <a:extLst>
              <a:ext uri="{FF2B5EF4-FFF2-40B4-BE49-F238E27FC236}">
                <a16:creationId xmlns:a16="http://schemas.microsoft.com/office/drawing/2014/main" id="{CFD1CCA0-EFA9-B642-93D7-D79203F9E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48" y="4308067"/>
            <a:ext cx="3267075" cy="2105025"/>
          </a:xfrm>
          <a:prstGeom prst="roundRect">
            <a:avLst>
              <a:gd name="adj" fmla="val 87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5">
            <a:extLst>
              <a:ext uri="{FF2B5EF4-FFF2-40B4-BE49-F238E27FC236}">
                <a16:creationId xmlns:a16="http://schemas.microsoft.com/office/drawing/2014/main" id="{4874D009-87FF-784C-9128-F80AEE0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Observing the Effects of Volts</a:t>
            </a:r>
          </a:p>
        </p:txBody>
      </p:sp>
      <p:pic>
        <p:nvPicPr>
          <p:cNvPr id="13316" name="Pairs">
            <a:extLst>
              <a:ext uri="{FF2B5EF4-FFF2-40B4-BE49-F238E27FC236}">
                <a16:creationId xmlns:a16="http://schemas.microsoft.com/office/drawing/2014/main" id="{8491F35F-D71C-3240-B759-DB971D92A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9D5B12A8-D2D4-3C46-B241-CA545BD04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3" y="2150855"/>
            <a:ext cx="3794125" cy="344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2183" y="2047461"/>
            <a:ext cx="4124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a bulb, wires and different batteries to test the effect of different level of voltage on how much light is produced by an electric circuit. </a:t>
            </a:r>
          </a:p>
          <a:p>
            <a:endParaRPr lang="en-GB" dirty="0"/>
          </a:p>
          <a:p>
            <a:r>
              <a:rPr lang="en-GB" dirty="0" smtClean="0"/>
              <a:t>Make your predictions of what you expect to happen first, then test your theory. </a:t>
            </a:r>
          </a:p>
          <a:p>
            <a:endParaRPr lang="en-GB" dirty="0"/>
          </a:p>
          <a:p>
            <a:r>
              <a:rPr lang="en-GB" dirty="0" smtClean="0"/>
              <a:t>If you do not have access to those resources, follow this video link instead. 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www.bbc.co.uk/bitesize/clips/z6qd7ty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368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Arial</vt:lpstr>
      <vt:lpstr>Sassoon Infant Md</vt:lpstr>
      <vt:lpstr>BPreplay</vt:lpstr>
      <vt:lpstr>Calibri</vt:lpstr>
      <vt:lpstr>Office Theme</vt:lpstr>
      <vt:lpstr>PowerPoint Presentation</vt:lpstr>
      <vt:lpstr>PowerPoint Presentation</vt:lpstr>
      <vt:lpstr>Current and Voltage</vt:lpstr>
      <vt:lpstr>Current and Voltage</vt:lpstr>
      <vt:lpstr>Voltage demonstration. </vt:lpstr>
      <vt:lpstr>PowerPoint Presentation</vt:lpstr>
      <vt:lpstr>Labelling Volts</vt:lpstr>
      <vt:lpstr>What Difference Does  the Volt Make?</vt:lpstr>
      <vt:lpstr>Observing the Effects of Volts</vt:lpstr>
      <vt:lpstr>Appropriate Volts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Katy Duncan</cp:lastModifiedBy>
  <cp:revision>97</cp:revision>
  <dcterms:created xsi:type="dcterms:W3CDTF">2014-10-01T16:09:27Z</dcterms:created>
  <dcterms:modified xsi:type="dcterms:W3CDTF">2021-11-21T12:07:06Z</dcterms:modified>
</cp:coreProperties>
</file>