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1" r:id="rId4"/>
    <p:sldId id="270" r:id="rId5"/>
    <p:sldId id="266" r:id="rId6"/>
    <p:sldId id="267" r:id="rId7"/>
    <p:sldId id="268" r:id="rId8"/>
    <p:sldId id="263"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8CB3-DC20-4867-833C-961EBE57EC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23E6A-AFF9-435D-A1B2-DBA0CA73E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52CB78-CFEC-48D6-BF2C-C06FF37BC5F2}"/>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5" name="Footer Placeholder 4">
            <a:extLst>
              <a:ext uri="{FF2B5EF4-FFF2-40B4-BE49-F238E27FC236}">
                <a16:creationId xmlns:a16="http://schemas.microsoft.com/office/drawing/2014/main" id="{BE399DC6-898D-49FC-BD10-20B777091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19F47-8523-4EC6-9AF5-F47F2EA2552C}"/>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137799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3913-01A8-465E-915F-EFF4B5A354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E44D5-3776-43BC-924E-23F2F39965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B20A-1842-4450-AB1E-0591FEE51D3C}"/>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5" name="Footer Placeholder 4">
            <a:extLst>
              <a:ext uri="{FF2B5EF4-FFF2-40B4-BE49-F238E27FC236}">
                <a16:creationId xmlns:a16="http://schemas.microsoft.com/office/drawing/2014/main" id="{3D0BACC1-4DB0-4748-A988-072BC61F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F20D8-18B6-4410-AE4F-C969A1557D81}"/>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179201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C3589-4557-4E0A-A3E5-5FA264292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9EDDD7-8BB5-4619-88C0-37625AD448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387E0-FE20-435B-B148-EB8D9C6DF770}"/>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5" name="Footer Placeholder 4">
            <a:extLst>
              <a:ext uri="{FF2B5EF4-FFF2-40B4-BE49-F238E27FC236}">
                <a16:creationId xmlns:a16="http://schemas.microsoft.com/office/drawing/2014/main" id="{E5D936DA-C6BE-44C6-A297-C62F58A16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F4A73-58F2-4402-9A5A-0FC241331DE5}"/>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27926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EE8A-865E-4D03-9E6A-6723A71DA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5DA5B-DE0F-4039-9F69-E926C07B6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D7A95-731E-4067-957B-C5F6597F6FEC}"/>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5" name="Footer Placeholder 4">
            <a:extLst>
              <a:ext uri="{FF2B5EF4-FFF2-40B4-BE49-F238E27FC236}">
                <a16:creationId xmlns:a16="http://schemas.microsoft.com/office/drawing/2014/main" id="{AE43F1D8-CFF5-4D57-9285-F9AF254EA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0CBE5-0074-43AA-A264-C885725FB141}"/>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112846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0C9A-27A5-4398-B0B4-D08E1DD47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82FEA-786C-4FFC-9BE3-66EF1AC33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B2139-99A6-4A71-AB7B-AC5C9D129DED}"/>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5" name="Footer Placeholder 4">
            <a:extLst>
              <a:ext uri="{FF2B5EF4-FFF2-40B4-BE49-F238E27FC236}">
                <a16:creationId xmlns:a16="http://schemas.microsoft.com/office/drawing/2014/main" id="{317C2FBE-ED40-4760-A0F5-D4D620771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E1084-3D36-47AC-9617-F043A3E79D0F}"/>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30865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F206-7B11-4570-8CD2-D08A75555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8F0AB-553C-4EB8-8C8A-538B5EBE8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94DB15-80E7-43A5-AFE8-5B6BDC4D8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D41748-3051-4A72-8CEB-91573AA38B13}"/>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6" name="Footer Placeholder 5">
            <a:extLst>
              <a:ext uri="{FF2B5EF4-FFF2-40B4-BE49-F238E27FC236}">
                <a16:creationId xmlns:a16="http://schemas.microsoft.com/office/drawing/2014/main" id="{55A2D658-6BDD-4DC4-8AB5-FC9B071B4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488B5-3DA7-4753-B3D5-F1012AB71774}"/>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423127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2029-7068-4D07-AE46-1008864A4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0FB95A-D5CD-40F9-9FB5-D89DB2D3C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7E3DF5-1DC0-47CB-BEEB-4F77FE4D6E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0D8EE-34EC-454E-AD82-7A9F788AD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F802C-B2D1-437A-B7ED-39EC0D8F2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782553-D64A-4C02-8F82-A0DCF988E7F8}"/>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8" name="Footer Placeholder 7">
            <a:extLst>
              <a:ext uri="{FF2B5EF4-FFF2-40B4-BE49-F238E27FC236}">
                <a16:creationId xmlns:a16="http://schemas.microsoft.com/office/drawing/2014/main" id="{CDD9AD95-0BB7-4247-8584-4FF58D9D48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31A4FD-5AFB-4ABB-A481-74852F575972}"/>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379198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F5D4-B5AF-49D0-A467-B1D568AA3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C978D-4F1A-4A65-8A8A-671FBF9D950F}"/>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4" name="Footer Placeholder 3">
            <a:extLst>
              <a:ext uri="{FF2B5EF4-FFF2-40B4-BE49-F238E27FC236}">
                <a16:creationId xmlns:a16="http://schemas.microsoft.com/office/drawing/2014/main" id="{FC6DF790-21B2-4233-92A1-8D9BE317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0E2143-6D4E-4964-8FAA-9940CE104CD0}"/>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60473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8ECA0-0BF0-447C-AFA4-A15A7000C89F}"/>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3" name="Footer Placeholder 2">
            <a:extLst>
              <a:ext uri="{FF2B5EF4-FFF2-40B4-BE49-F238E27FC236}">
                <a16:creationId xmlns:a16="http://schemas.microsoft.com/office/drawing/2014/main" id="{EBE41A7B-3202-4F71-A5BE-163A587131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D5C80-0598-4AC1-8923-A17066774B47}"/>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226531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A47C-98C6-40E2-A82E-F1879D37C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89EB4-32BC-4BB4-9A19-3ECF3B0AD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ED7282-A984-43F1-A439-6BCF0FAD9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F652E-F38B-467C-A066-2F2B04757E71}"/>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6" name="Footer Placeholder 5">
            <a:extLst>
              <a:ext uri="{FF2B5EF4-FFF2-40B4-BE49-F238E27FC236}">
                <a16:creationId xmlns:a16="http://schemas.microsoft.com/office/drawing/2014/main" id="{36E2A60A-778E-469C-9196-097022F12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B2FA1-F8AC-4D5B-9E2F-A72CAA989416}"/>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121292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B954-FF7A-4C5F-B16F-1374081E7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51E44-6DF7-47F3-ABEB-F019E69D7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A64DA-28D6-4F80-A59C-DC181AFE4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ED48D-4F52-49A0-8408-4060F82114B9}"/>
              </a:ext>
            </a:extLst>
          </p:cNvPr>
          <p:cNvSpPr>
            <a:spLocks noGrp="1"/>
          </p:cNvSpPr>
          <p:nvPr>
            <p:ph type="dt" sz="half" idx="10"/>
          </p:nvPr>
        </p:nvSpPr>
        <p:spPr/>
        <p:txBody>
          <a:bodyPr/>
          <a:lstStyle/>
          <a:p>
            <a:fld id="{B1A379D0-6B0A-4B2C-BD72-3540B997823E}" type="datetimeFigureOut">
              <a:rPr lang="en-US" smtClean="0"/>
              <a:t>4/19/2021</a:t>
            </a:fld>
            <a:endParaRPr lang="en-US"/>
          </a:p>
        </p:txBody>
      </p:sp>
      <p:sp>
        <p:nvSpPr>
          <p:cNvPr id="6" name="Footer Placeholder 5">
            <a:extLst>
              <a:ext uri="{FF2B5EF4-FFF2-40B4-BE49-F238E27FC236}">
                <a16:creationId xmlns:a16="http://schemas.microsoft.com/office/drawing/2014/main" id="{0BC33543-B132-4E75-97FC-19295D23E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017F2-8DF8-4BC7-9B5A-75B62ECC7479}"/>
              </a:ext>
            </a:extLst>
          </p:cNvPr>
          <p:cNvSpPr>
            <a:spLocks noGrp="1"/>
          </p:cNvSpPr>
          <p:nvPr>
            <p:ph type="sldNum" sz="quarter" idx="12"/>
          </p:nvPr>
        </p:nvSpPr>
        <p:spPr/>
        <p:txBody>
          <a:bodyPr/>
          <a:lstStyle/>
          <a:p>
            <a:fld id="{3A941077-6083-4CF9-A5EA-BCF2CD353E77}" type="slidenum">
              <a:rPr lang="en-US" smtClean="0"/>
              <a:t>‹#›</a:t>
            </a:fld>
            <a:endParaRPr lang="en-US"/>
          </a:p>
        </p:txBody>
      </p:sp>
    </p:spTree>
    <p:extLst>
      <p:ext uri="{BB962C8B-B14F-4D97-AF65-F5344CB8AC3E}">
        <p14:creationId xmlns:p14="http://schemas.microsoft.com/office/powerpoint/2010/main" val="424025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70BDF-603E-4950-88C4-BF5A62672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38EAF1-CDB4-4DDE-AC0B-9BBC54E1D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CCDA7-0FA8-4768-AF67-B6B4776B9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379D0-6B0A-4B2C-BD72-3540B997823E}" type="datetimeFigureOut">
              <a:rPr lang="en-US" smtClean="0"/>
              <a:t>4/19/2021</a:t>
            </a:fld>
            <a:endParaRPr lang="en-US"/>
          </a:p>
        </p:txBody>
      </p:sp>
      <p:sp>
        <p:nvSpPr>
          <p:cNvPr id="5" name="Footer Placeholder 4">
            <a:extLst>
              <a:ext uri="{FF2B5EF4-FFF2-40B4-BE49-F238E27FC236}">
                <a16:creationId xmlns:a16="http://schemas.microsoft.com/office/drawing/2014/main" id="{0D271230-F54D-4399-AC42-74B9E4DCE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85774B-A86D-41F9-BFE1-052818130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41077-6083-4CF9-A5EA-BCF2CD353E77}" type="slidenum">
              <a:rPr lang="en-US" smtClean="0"/>
              <a:t>‹#›</a:t>
            </a:fld>
            <a:endParaRPr lang="en-US"/>
          </a:p>
        </p:txBody>
      </p:sp>
    </p:spTree>
    <p:extLst>
      <p:ext uri="{BB962C8B-B14F-4D97-AF65-F5344CB8AC3E}">
        <p14:creationId xmlns:p14="http://schemas.microsoft.com/office/powerpoint/2010/main" val="138589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YeeOarxf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cute robots">
            <a:extLst>
              <a:ext uri="{FF2B5EF4-FFF2-40B4-BE49-F238E27FC236}">
                <a16:creationId xmlns:a16="http://schemas.microsoft.com/office/drawing/2014/main" id="{CAEF3958-1D6B-45BA-81CA-2975200C96B5}"/>
              </a:ext>
            </a:extLst>
          </p:cNvPr>
          <p:cNvPicPr>
            <a:picLocks noChangeAspect="1"/>
          </p:cNvPicPr>
          <p:nvPr/>
        </p:nvPicPr>
        <p:blipFill rotWithShape="1">
          <a:blip r:embed="rId2">
            <a:alphaModFix amt="4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795CE36-F2EB-4846-B975-CC99CEF003DD}"/>
              </a:ext>
            </a:extLst>
          </p:cNvPr>
          <p:cNvSpPr>
            <a:spLocks noGrp="1"/>
          </p:cNvSpPr>
          <p:nvPr>
            <p:ph type="ctrTitle"/>
          </p:nvPr>
        </p:nvSpPr>
        <p:spPr>
          <a:xfrm>
            <a:off x="1561708" y="2091263"/>
            <a:ext cx="9068586" cy="2461504"/>
          </a:xfrm>
        </p:spPr>
        <p:txBody>
          <a:bodyPr>
            <a:normAutofit/>
          </a:bodyPr>
          <a:lstStyle/>
          <a:p>
            <a:r>
              <a:rPr lang="en-US" dirty="0"/>
              <a:t>Dragon’s Den</a:t>
            </a:r>
          </a:p>
        </p:txBody>
      </p:sp>
      <p:sp>
        <p:nvSpPr>
          <p:cNvPr id="3" name="Subtitle 2">
            <a:extLst>
              <a:ext uri="{FF2B5EF4-FFF2-40B4-BE49-F238E27FC236}">
                <a16:creationId xmlns:a16="http://schemas.microsoft.com/office/drawing/2014/main" id="{3E18DF31-0E67-4937-AD20-91B74642770A}"/>
              </a:ext>
            </a:extLst>
          </p:cNvPr>
          <p:cNvSpPr>
            <a:spLocks noGrp="1"/>
          </p:cNvSpPr>
          <p:nvPr>
            <p:ph type="subTitle" idx="1"/>
          </p:nvPr>
        </p:nvSpPr>
        <p:spPr>
          <a:xfrm>
            <a:off x="1561708" y="4623127"/>
            <a:ext cx="9070848" cy="457201"/>
          </a:xfrm>
        </p:spPr>
        <p:txBody>
          <a:bodyPr>
            <a:normAutofit/>
          </a:bodyPr>
          <a:lstStyle/>
          <a:p>
            <a:pPr>
              <a:spcAft>
                <a:spcPts val="600"/>
              </a:spcAft>
            </a:pPr>
            <a:r>
              <a:rPr lang="en-US" dirty="0"/>
              <a:t>An Introduction</a:t>
            </a:r>
          </a:p>
        </p:txBody>
      </p:sp>
    </p:spTree>
    <p:extLst>
      <p:ext uri="{BB962C8B-B14F-4D97-AF65-F5344CB8AC3E}">
        <p14:creationId xmlns:p14="http://schemas.microsoft.com/office/powerpoint/2010/main" val="15168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LO: To brainstorm ideas for my invention.</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r>
              <a:rPr lang="en-US" sz="2400" dirty="0">
                <a:latin typeface="+mj-lt"/>
              </a:rPr>
              <a:t>I can think of solutions to common problems</a:t>
            </a:r>
          </a:p>
          <a:p>
            <a:r>
              <a:rPr lang="en-US" sz="2400" dirty="0">
                <a:latin typeface="+mj-lt"/>
              </a:rPr>
              <a:t>I can draw a basic design for my inventions</a:t>
            </a:r>
          </a:p>
          <a:p>
            <a:r>
              <a:rPr lang="en-US" sz="2400" dirty="0">
                <a:latin typeface="+mj-lt"/>
              </a:rPr>
              <a:t>I can start to conduct market research</a:t>
            </a: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180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9C35-E7FD-4FD1-B9FF-8F940D179C49}"/>
              </a:ext>
            </a:extLst>
          </p:cNvPr>
          <p:cNvSpPr>
            <a:spLocks noGrp="1"/>
          </p:cNvSpPr>
          <p:nvPr>
            <p:ph type="title"/>
          </p:nvPr>
        </p:nvSpPr>
        <p:spPr/>
        <p:txBody>
          <a:bodyPr/>
          <a:lstStyle/>
          <a:p>
            <a:pPr algn="ctr"/>
            <a:r>
              <a:rPr lang="en-US" dirty="0"/>
              <a:t>Dragon’s Den</a:t>
            </a:r>
          </a:p>
        </p:txBody>
      </p:sp>
      <p:pic>
        <p:nvPicPr>
          <p:cNvPr id="1026" name="Picture 2" descr="Queen Victoria Second Monarch Passport in Time Home Education KS1">
            <a:extLst>
              <a:ext uri="{FF2B5EF4-FFF2-40B4-BE49-F238E27FC236}">
                <a16:creationId xmlns:a16="http://schemas.microsoft.com/office/drawing/2014/main" id="{7EBEC95B-CEBE-420E-8B80-A65FB6EB3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7B76B45D-1683-4D14-BF09-D74A9F84E5F2}"/>
              </a:ext>
            </a:extLst>
          </p:cNvPr>
          <p:cNvSpPr txBox="1"/>
          <p:nvPr/>
        </p:nvSpPr>
        <p:spPr>
          <a:xfrm>
            <a:off x="1649290" y="6211669"/>
            <a:ext cx="9704510" cy="369332"/>
          </a:xfrm>
          <a:prstGeom prst="rect">
            <a:avLst/>
          </a:prstGeom>
          <a:noFill/>
        </p:spPr>
        <p:txBody>
          <a:bodyPr wrap="square">
            <a:spAutoFit/>
          </a:bodyPr>
          <a:lstStyle/>
          <a:p>
            <a:pPr algn="ctr"/>
            <a:r>
              <a:rPr lang="en-US" dirty="0">
                <a:hlinkClick r:id="rId3"/>
              </a:rPr>
              <a:t>The Future of Britain Is Bright With These Two Sisters | Dragon's Den - YouTube</a:t>
            </a:r>
            <a:endParaRPr lang="en-US" dirty="0"/>
          </a:p>
        </p:txBody>
      </p:sp>
      <p:pic>
        <p:nvPicPr>
          <p:cNvPr id="7" name="Picture 6">
            <a:extLst>
              <a:ext uri="{FF2B5EF4-FFF2-40B4-BE49-F238E27FC236}">
                <a16:creationId xmlns:a16="http://schemas.microsoft.com/office/drawing/2014/main" id="{E1C01B91-DEDA-4600-B54A-1080936BBA20}"/>
              </a:ext>
            </a:extLst>
          </p:cNvPr>
          <p:cNvPicPr>
            <a:picLocks noChangeAspect="1"/>
          </p:cNvPicPr>
          <p:nvPr/>
        </p:nvPicPr>
        <p:blipFill rotWithShape="1">
          <a:blip r:embed="rId4"/>
          <a:srcRect l="4366" t="17384" r="33450" b="20337"/>
          <a:stretch/>
        </p:blipFill>
        <p:spPr>
          <a:xfrm>
            <a:off x="2305290" y="1462566"/>
            <a:ext cx="7581419" cy="4271059"/>
          </a:xfrm>
          <a:prstGeom prst="rect">
            <a:avLst/>
          </a:prstGeom>
        </p:spPr>
      </p:pic>
    </p:spTree>
    <p:extLst>
      <p:ext uri="{BB962C8B-B14F-4D97-AF65-F5344CB8AC3E}">
        <p14:creationId xmlns:p14="http://schemas.microsoft.com/office/powerpoint/2010/main" val="261493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“Necessity is the mother of invention” - Plato</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pPr marL="0" indent="0" algn="ctr">
              <a:buNone/>
            </a:pPr>
            <a:r>
              <a:rPr lang="en-US" sz="2400" dirty="0">
                <a:latin typeface="+mj-lt"/>
              </a:rPr>
              <a:t>To be able to invent something useful, you need to first think of a problem.</a:t>
            </a:r>
          </a:p>
          <a:p>
            <a:pPr marL="0" indent="0" algn="ctr">
              <a:buNone/>
            </a:pPr>
            <a:endParaRPr lang="en-US" sz="2400" dirty="0">
              <a:latin typeface="+mj-lt"/>
            </a:endParaRPr>
          </a:p>
          <a:p>
            <a:pPr marL="0" indent="0" algn="ctr">
              <a:buNone/>
            </a:pPr>
            <a:r>
              <a:rPr lang="en-US" sz="2400" dirty="0">
                <a:latin typeface="+mj-lt"/>
              </a:rPr>
              <a:t>The invention should help to solve a problem or make it better.</a:t>
            </a:r>
          </a:p>
          <a:p>
            <a:pPr marL="0" indent="0" algn="ctr">
              <a:buNone/>
            </a:pPr>
            <a:endParaRPr lang="en-US" sz="2400" dirty="0">
              <a:latin typeface="+mj-lt"/>
            </a:endParaRPr>
          </a:p>
          <a:p>
            <a:pPr marL="0" indent="0" algn="ctr">
              <a:buNone/>
            </a:pPr>
            <a:r>
              <a:rPr lang="en-US" sz="2400" dirty="0">
                <a:latin typeface="+mj-lt"/>
              </a:rPr>
              <a:t>Can you think of a problem that lots of people might have? Talk to a partner.</a:t>
            </a: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2831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“Necessity is the mother of invention” - Plato</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pPr marL="0" indent="0" algn="ctr">
              <a:buNone/>
            </a:pPr>
            <a:r>
              <a:rPr lang="en-US" sz="2400" dirty="0">
                <a:latin typeface="+mj-lt"/>
              </a:rPr>
              <a:t>Can you think of some inventions which already exist that solve these problems?</a:t>
            </a:r>
          </a:p>
          <a:p>
            <a:pPr marL="0" indent="0" algn="ctr">
              <a:buNone/>
            </a:pPr>
            <a:endParaRPr lang="en-US" sz="2400" dirty="0">
              <a:latin typeface="+mj-lt"/>
            </a:endParaRPr>
          </a:p>
          <a:p>
            <a:pPr algn="ctr"/>
            <a:r>
              <a:rPr lang="en-US" sz="2400" dirty="0">
                <a:latin typeface="+mj-lt"/>
              </a:rPr>
              <a:t>Having two babies that you need to take out together</a:t>
            </a:r>
          </a:p>
          <a:p>
            <a:pPr algn="ctr"/>
            <a:r>
              <a:rPr lang="en-US" sz="2400" dirty="0">
                <a:latin typeface="+mj-lt"/>
              </a:rPr>
              <a:t>Using too many tissues when you wash your hands</a:t>
            </a:r>
          </a:p>
          <a:p>
            <a:pPr algn="ctr"/>
            <a:r>
              <a:rPr lang="en-US" sz="2400" dirty="0">
                <a:latin typeface="+mj-lt"/>
              </a:rPr>
              <a:t>Hot drinks going cold too quickly</a:t>
            </a:r>
          </a:p>
          <a:p>
            <a:pPr algn="ctr"/>
            <a:endParaRPr lang="en-US" sz="2400" dirty="0">
              <a:latin typeface="+mj-lt"/>
            </a:endParaRP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827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“Necessity is the mother of invention” - Plato</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pPr marL="0" indent="0" algn="ctr">
              <a:buNone/>
            </a:pPr>
            <a:r>
              <a:rPr lang="en-US" sz="2400" dirty="0">
                <a:latin typeface="+mj-lt"/>
              </a:rPr>
              <a:t>Can you think of some inventions which already exist that solve these problems?</a:t>
            </a:r>
          </a:p>
          <a:p>
            <a:pPr marL="0" indent="0" algn="ctr">
              <a:buNone/>
            </a:pPr>
            <a:endParaRPr lang="en-US" sz="2400" dirty="0">
              <a:latin typeface="+mj-lt"/>
            </a:endParaRPr>
          </a:p>
          <a:p>
            <a:pPr algn="ctr"/>
            <a:r>
              <a:rPr lang="en-US" sz="2400" dirty="0">
                <a:latin typeface="+mj-lt"/>
              </a:rPr>
              <a:t>Having two babies that you need to take out together</a:t>
            </a:r>
          </a:p>
          <a:p>
            <a:pPr algn="ctr"/>
            <a:r>
              <a:rPr lang="en-US" sz="2400" dirty="0">
                <a:latin typeface="+mj-lt"/>
              </a:rPr>
              <a:t>Using too many tissues when you wash your hands</a:t>
            </a:r>
          </a:p>
          <a:p>
            <a:pPr algn="ctr"/>
            <a:r>
              <a:rPr lang="en-US" sz="2400" dirty="0">
                <a:latin typeface="+mj-lt"/>
              </a:rPr>
              <a:t>Hot drinks going cold too quickly</a:t>
            </a:r>
          </a:p>
          <a:p>
            <a:pPr algn="ctr"/>
            <a:endParaRPr lang="en-US" sz="2400" dirty="0">
              <a:latin typeface="+mj-lt"/>
            </a:endParaRP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a:extLst>
              <a:ext uri="{FF2B5EF4-FFF2-40B4-BE49-F238E27FC236}">
                <a16:creationId xmlns:a16="http://schemas.microsoft.com/office/drawing/2014/main" id="{A76EF834-4B34-43E9-88B4-F76A3AA4D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542" y="4234649"/>
            <a:ext cx="2253532" cy="2623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36FB35-E7C7-45BC-B92E-AA66A7294956}"/>
              </a:ext>
            </a:extLst>
          </p:cNvPr>
          <p:cNvPicPr>
            <a:picLocks noChangeAspect="1"/>
          </p:cNvPicPr>
          <p:nvPr/>
        </p:nvPicPr>
        <p:blipFill>
          <a:blip r:embed="rId4"/>
          <a:stretch>
            <a:fillRect/>
          </a:stretch>
        </p:blipFill>
        <p:spPr>
          <a:xfrm>
            <a:off x="4890694" y="4235619"/>
            <a:ext cx="2410612" cy="2410612"/>
          </a:xfrm>
          <a:prstGeom prst="rect">
            <a:avLst/>
          </a:prstGeom>
        </p:spPr>
      </p:pic>
      <p:pic>
        <p:nvPicPr>
          <p:cNvPr id="1032" name="Picture 8" descr="See the source image">
            <a:extLst>
              <a:ext uri="{FF2B5EF4-FFF2-40B4-BE49-F238E27FC236}">
                <a16:creationId xmlns:a16="http://schemas.microsoft.com/office/drawing/2014/main" id="{B47ADEB5-856D-4E8C-8254-7827312459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2910" y="4234649"/>
            <a:ext cx="2410612" cy="241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8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“Necessity is the mother of invention” - Plato</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pPr marL="0" indent="0" algn="ctr">
              <a:buNone/>
            </a:pPr>
            <a:r>
              <a:rPr lang="en-US" sz="2400" dirty="0">
                <a:latin typeface="+mj-lt"/>
              </a:rPr>
              <a:t>Over the next few weeks, we are going to design an invention to present to our Dragon’s Den panel. You can work in groups to do this.</a:t>
            </a:r>
          </a:p>
          <a:p>
            <a:pPr marL="0" indent="0" algn="ctr">
              <a:buNone/>
            </a:pPr>
            <a:endParaRPr lang="en-US" sz="2400" dirty="0">
              <a:latin typeface="+mj-lt"/>
            </a:endParaRPr>
          </a:p>
          <a:p>
            <a:pPr marL="0" indent="0" algn="ctr">
              <a:buNone/>
            </a:pPr>
            <a:r>
              <a:rPr lang="en-US" sz="2400" dirty="0">
                <a:latin typeface="+mj-lt"/>
              </a:rPr>
              <a:t>Next week we will be designing and carrying out our questionnaire. We call this market research because we are finding out more information about the people that we think will buy our product. </a:t>
            </a:r>
          </a:p>
          <a:p>
            <a:pPr marL="0" indent="0" algn="ctr">
              <a:buNone/>
            </a:pPr>
            <a:r>
              <a:rPr lang="en-US" sz="2400" dirty="0">
                <a:latin typeface="+mj-lt"/>
              </a:rPr>
              <a:t>Some questions may include age, gender, where you live, how many times a week you do a certain task and how much would people be willing to pay for your product.</a:t>
            </a:r>
          </a:p>
          <a:p>
            <a:pPr marL="0" indent="0" algn="ctr">
              <a:buNone/>
            </a:pPr>
            <a:r>
              <a:rPr lang="en-US" sz="2400" dirty="0">
                <a:latin typeface="+mj-lt"/>
              </a:rPr>
              <a:t> These are all things to consider in your planning.</a:t>
            </a:r>
          </a:p>
          <a:p>
            <a:pPr algn="ctr"/>
            <a:endParaRPr lang="en-US" sz="2400" dirty="0">
              <a:latin typeface="+mj-lt"/>
            </a:endParaRP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182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Market Research</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pPr marL="0" indent="0" algn="ctr">
              <a:buNone/>
            </a:pPr>
            <a:r>
              <a:rPr lang="en-US" sz="2400" dirty="0">
                <a:latin typeface="+mj-lt"/>
              </a:rPr>
              <a:t>Before you can design a robot, you need to find out some information. </a:t>
            </a:r>
          </a:p>
          <a:p>
            <a:pPr marL="0" indent="0" algn="ctr">
              <a:buNone/>
            </a:pPr>
            <a:endParaRPr lang="en-US" sz="2400" dirty="0">
              <a:latin typeface="+mj-lt"/>
            </a:endParaRPr>
          </a:p>
          <a:p>
            <a:pPr marL="0" indent="0" algn="ctr">
              <a:buNone/>
            </a:pPr>
            <a:r>
              <a:rPr lang="en-US" sz="2400" dirty="0">
                <a:latin typeface="+mj-lt"/>
              </a:rPr>
              <a:t>Does your idea already exist?</a:t>
            </a:r>
          </a:p>
          <a:p>
            <a:pPr marL="0" indent="0" algn="ctr">
              <a:buNone/>
            </a:pPr>
            <a:r>
              <a:rPr lang="en-US" sz="2400" dirty="0">
                <a:latin typeface="+mj-lt"/>
              </a:rPr>
              <a:t>Do other people share your problem?</a:t>
            </a:r>
          </a:p>
          <a:p>
            <a:pPr marL="0" indent="0" algn="ctr">
              <a:buNone/>
            </a:pPr>
            <a:r>
              <a:rPr lang="en-US" sz="2400" dirty="0">
                <a:latin typeface="+mj-lt"/>
              </a:rPr>
              <a:t>Do other people need this product?</a:t>
            </a:r>
          </a:p>
          <a:p>
            <a:pPr marL="0" indent="0" algn="ctr">
              <a:buNone/>
            </a:pPr>
            <a:r>
              <a:rPr lang="en-US" sz="2400" dirty="0">
                <a:latin typeface="+mj-lt"/>
              </a:rPr>
              <a:t>How much would people be willing to pay for your product?</a:t>
            </a:r>
          </a:p>
          <a:p>
            <a:pPr marL="0" indent="0" algn="ctr">
              <a:buNone/>
            </a:pPr>
            <a:endParaRPr lang="en-US" sz="2400" dirty="0">
              <a:latin typeface="+mj-lt"/>
            </a:endParaRPr>
          </a:p>
          <a:p>
            <a:pPr marL="0" indent="0" algn="ctr">
              <a:buNone/>
            </a:pPr>
            <a:r>
              <a:rPr lang="en-US" sz="2400" dirty="0">
                <a:latin typeface="+mj-lt"/>
              </a:rPr>
              <a:t>In order to find this out, you need to conduct market research.</a:t>
            </a: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23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9B4B-65B7-433F-B8D6-31A12DB3B195}"/>
              </a:ext>
            </a:extLst>
          </p:cNvPr>
          <p:cNvSpPr>
            <a:spLocks noGrp="1"/>
          </p:cNvSpPr>
          <p:nvPr>
            <p:ph type="title"/>
          </p:nvPr>
        </p:nvSpPr>
        <p:spPr/>
        <p:txBody>
          <a:bodyPr/>
          <a:lstStyle/>
          <a:p>
            <a:pPr algn="ctr"/>
            <a:r>
              <a:rPr lang="en-US" dirty="0"/>
              <a:t>Market Research</a:t>
            </a:r>
          </a:p>
        </p:txBody>
      </p:sp>
      <p:sp>
        <p:nvSpPr>
          <p:cNvPr id="3" name="Content Placeholder 2">
            <a:extLst>
              <a:ext uri="{FF2B5EF4-FFF2-40B4-BE49-F238E27FC236}">
                <a16:creationId xmlns:a16="http://schemas.microsoft.com/office/drawing/2014/main" id="{65EDB6D8-A00E-4D6D-BBAA-2161EEEFE03B}"/>
              </a:ext>
            </a:extLst>
          </p:cNvPr>
          <p:cNvSpPr>
            <a:spLocks noGrp="1"/>
          </p:cNvSpPr>
          <p:nvPr>
            <p:ph idx="1"/>
          </p:nvPr>
        </p:nvSpPr>
        <p:spPr/>
        <p:txBody>
          <a:bodyPr>
            <a:normAutofit/>
          </a:bodyPr>
          <a:lstStyle/>
          <a:p>
            <a:pPr marL="0" indent="0" algn="ctr">
              <a:buNone/>
            </a:pPr>
            <a:r>
              <a:rPr lang="en-US" sz="2400" dirty="0">
                <a:latin typeface="+mj-lt"/>
              </a:rPr>
              <a:t>One of the ways that we can start to conduct market research is online. If you think you have a good idea, you can google to see if anything already exists in the market. </a:t>
            </a:r>
          </a:p>
          <a:p>
            <a:pPr marL="0" indent="0" algn="ctr">
              <a:buNone/>
            </a:pPr>
            <a:endParaRPr lang="en-US" sz="2400" dirty="0">
              <a:latin typeface="+mj-lt"/>
            </a:endParaRPr>
          </a:p>
          <a:p>
            <a:pPr marL="0" indent="0" algn="ctr">
              <a:buNone/>
            </a:pPr>
            <a:r>
              <a:rPr lang="en-US" sz="2400" dirty="0">
                <a:latin typeface="+mj-lt"/>
              </a:rPr>
              <a:t>Your task for today is to brainstorm ideas for your invention. Think about what problem you are going to solve and if it is a problem that lots of people have. I want you to think of at least 5 ideas for inventions.</a:t>
            </a:r>
          </a:p>
          <a:p>
            <a:pPr marL="0" indent="0" algn="ctr">
              <a:buNone/>
            </a:pPr>
            <a:endParaRPr lang="en-US" sz="2400" dirty="0">
              <a:latin typeface="+mj-lt"/>
            </a:endParaRPr>
          </a:p>
          <a:p>
            <a:pPr marL="0" indent="0" algn="ctr">
              <a:buNone/>
            </a:pPr>
            <a:r>
              <a:rPr lang="en-US" sz="2400" dirty="0">
                <a:latin typeface="+mj-lt"/>
              </a:rPr>
              <a:t>Include information about who you think would use it and how much roughly you think they would pay for it. Then, one person from your group can lead your research to see if the product already exists.</a:t>
            </a:r>
          </a:p>
        </p:txBody>
      </p:sp>
      <p:pic>
        <p:nvPicPr>
          <p:cNvPr id="4" name="Picture 2" descr="Queen Victoria Second Monarch Passport in Time Home Education KS1">
            <a:extLst>
              <a:ext uri="{FF2B5EF4-FFF2-40B4-BE49-F238E27FC236}">
                <a16:creationId xmlns:a16="http://schemas.microsoft.com/office/drawing/2014/main" id="{2FEAD88B-0A45-4F9B-884E-60BC470D7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5" y="5255581"/>
            <a:ext cx="1558925"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1620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0" ma:contentTypeDescription="Create a new document." ma:contentTypeScope="" ma:versionID="b6ec2e0150afea7d5776644d08e447da">
  <xsd:schema xmlns:xsd="http://www.w3.org/2001/XMLSchema" xmlns:xs="http://www.w3.org/2001/XMLSchema" xmlns:p="http://schemas.microsoft.com/office/2006/metadata/properties" xmlns:ns2="810dadb4-62c1-4fd3-aef3-0db6a8571ffe" targetNamespace="http://schemas.microsoft.com/office/2006/metadata/properties" ma:root="true" ma:fieldsID="98d808a8b07e59fd4b86833a1874b37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785887-5612-4094-B2A6-AF8D411636E6}"/>
</file>

<file path=customXml/itemProps2.xml><?xml version="1.0" encoding="utf-8"?>
<ds:datastoreItem xmlns:ds="http://schemas.openxmlformats.org/officeDocument/2006/customXml" ds:itemID="{5236FC56-AF77-4828-A79A-B718546DAB87}"/>
</file>

<file path=customXml/itemProps3.xml><?xml version="1.0" encoding="utf-8"?>
<ds:datastoreItem xmlns:ds="http://schemas.openxmlformats.org/officeDocument/2006/customXml" ds:itemID="{7AAB272E-8DBD-48E6-A106-867D4659EA47}"/>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Dragon’s Den</vt:lpstr>
      <vt:lpstr>LO: To brainstorm ideas for my invention.</vt:lpstr>
      <vt:lpstr>Dragon’s Den</vt:lpstr>
      <vt:lpstr>“Necessity is the mother of invention” - Plato</vt:lpstr>
      <vt:lpstr>“Necessity is the mother of invention” - Plato</vt:lpstr>
      <vt:lpstr>“Necessity is the mother of invention” - Plato</vt:lpstr>
      <vt:lpstr>“Necessity is the mother of invention” - Plato</vt:lpstr>
      <vt:lpstr>Market Research</vt:lpstr>
      <vt:lpstr>Market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and Robots</dc:title>
  <dc:creator>A Chhibber</dc:creator>
  <cp:lastModifiedBy>A Chhibber</cp:lastModifiedBy>
  <cp:revision>28</cp:revision>
  <dcterms:created xsi:type="dcterms:W3CDTF">2021-04-18T18:20:47Z</dcterms:created>
  <dcterms:modified xsi:type="dcterms:W3CDTF">2021-04-19T06:57:47Z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