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1" r:id="rId5"/>
    <p:sldId id="262" r:id="rId6"/>
    <p:sldId id="260" r:id="rId7"/>
    <p:sldId id="25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97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197" b="1" u="none" dirty="0">
                <a:solidFill>
                  <a:schemeClr val="tx1"/>
                </a:solidFill>
                <a:latin typeface="Twinkl" pitchFamily="50" charset="0"/>
              </a:rPr>
              <a:t>A Bar Chart</a:t>
            </a:r>
            <a:r>
              <a:rPr lang="en-US" sz="1197" b="1" u="none" baseline="0" dirty="0">
                <a:solidFill>
                  <a:schemeClr val="tx1"/>
                </a:solidFill>
                <a:latin typeface="Twinkl" pitchFamily="50" charset="0"/>
              </a:rPr>
              <a:t> to Show </a:t>
            </a:r>
            <a:br>
              <a:rPr lang="en-US" sz="1197" b="1" u="none" baseline="0" dirty="0">
                <a:solidFill>
                  <a:schemeClr val="tx1"/>
                </a:solidFill>
                <a:latin typeface="Twinkl" pitchFamily="50" charset="0"/>
              </a:rPr>
            </a:br>
            <a:r>
              <a:rPr lang="en-US" sz="1197" b="1" u="none" baseline="0" dirty="0">
                <a:solidFill>
                  <a:schemeClr val="tx1"/>
                </a:solidFill>
                <a:latin typeface="Twinkl" pitchFamily="50" charset="0"/>
              </a:rPr>
              <a:t>How Many Pets Y6 Have</a:t>
            </a:r>
            <a:endParaRPr lang="en-US" sz="1200" b="1" u="none" dirty="0">
              <a:solidFill>
                <a:schemeClr val="tx1"/>
              </a:solidFill>
              <a:latin typeface="Twinkl" pitchFamily="50" charset="0"/>
            </a:endParaRPr>
          </a:p>
        </c:rich>
      </c:tx>
      <c:layout>
        <c:manualLayout>
          <c:xMode val="edge"/>
          <c:yMode val="edge"/>
          <c:x val="0.33723153431731961"/>
          <c:y val="1.5561861697980822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2740907686542643"/>
          <c:y val="0.13142655328990552"/>
          <c:w val="0.83830831913889559"/>
          <c:h val="0.720100970537324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'Bar Chart Travel to School  (2)'!$C$4</c:f>
              <c:strCache>
                <c:ptCount val="1"/>
                <c:pt idx="0">
                  <c:v>Number of Children</c:v>
                </c:pt>
              </c:strCache>
            </c:strRef>
          </c:tx>
          <c:spPr>
            <a:solidFill>
              <a:srgbClr val="F6ADF7"/>
            </a:solidFill>
            <a:ln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7B17-41D7-A689-C071F6526EF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B17-41D7-A689-C071F6526EF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7B17-41D7-A689-C071F6526EF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B17-41D7-A689-C071F6526EFB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7B17-41D7-A689-C071F6526EFB}"/>
              </c:ext>
            </c:extLst>
          </c:dPt>
          <c:cat>
            <c:strRef>
              <c:f>'Bar Chart Travel to School  (2)'!$B$5:$B$9</c:f>
              <c:strCache>
                <c:ptCount val="5"/>
                <c:pt idx="0">
                  <c:v>Cat</c:v>
                </c:pt>
                <c:pt idx="1">
                  <c:v>Dog</c:v>
                </c:pt>
                <c:pt idx="2">
                  <c:v>Fish</c:v>
                </c:pt>
                <c:pt idx="3">
                  <c:v>Rabbit</c:v>
                </c:pt>
                <c:pt idx="4">
                  <c:v>Other</c:v>
                </c:pt>
              </c:strCache>
            </c:strRef>
          </c:cat>
          <c:val>
            <c:numRef>
              <c:f>'Bar Chart Travel to School  (2)'!$C$5:$C$9</c:f>
              <c:numCache>
                <c:formatCode>General</c:formatCode>
                <c:ptCount val="5"/>
                <c:pt idx="0">
                  <c:v>12</c:v>
                </c:pt>
                <c:pt idx="1">
                  <c:v>14</c:v>
                </c:pt>
                <c:pt idx="2">
                  <c:v>7</c:v>
                </c:pt>
                <c:pt idx="3">
                  <c:v>5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B17-41D7-A689-C071F6526E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317706575"/>
        <c:axId val="1"/>
      </c:barChart>
      <c:catAx>
        <c:axId val="317706575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798" b="1" i="0" u="none" strike="noStrike" baseline="0">
                    <a:solidFill>
                      <a:srgbClr val="808080"/>
                    </a:solidFill>
                    <a:latin typeface="Twinkl"/>
                    <a:ea typeface="Twinkl"/>
                    <a:cs typeface="Twinkl"/>
                  </a:defRPr>
                </a:pPr>
                <a:r>
                  <a:rPr lang="en-GB"/>
                  <a:t>Type of Pet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19003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98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winkl" pitchFamily="50" charset="0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16"/>
        </c:scaling>
        <c:delete val="0"/>
        <c:axPos val="l"/>
        <c:majorGridlines>
          <c:spPr>
            <a:ln w="9502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02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/>
              <a:lstStyle/>
              <a:p>
                <a:pPr>
                  <a:defRPr sz="798" b="1" i="0" u="none" strike="noStrike" baseline="0">
                    <a:solidFill>
                      <a:srgbClr val="808080"/>
                    </a:solidFill>
                    <a:latin typeface="Twinkl"/>
                    <a:ea typeface="Twinkl"/>
                    <a:cs typeface="Twinkl"/>
                  </a:defRPr>
                </a:pPr>
                <a:r>
                  <a:rPr lang="en-GB"/>
                  <a:t>Number of Children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2217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98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winkl" pitchFamily="50" charset="0"/>
                <a:ea typeface="+mn-ea"/>
                <a:cs typeface="+mn-cs"/>
              </a:defRPr>
            </a:pPr>
            <a:endParaRPr lang="en-US"/>
          </a:p>
        </c:txPr>
        <c:crossAx val="317706575"/>
        <c:crosses val="autoZero"/>
        <c:crossBetween val="between"/>
        <c:majorUnit val="2"/>
        <c:minorUnit val="1"/>
      </c:valAx>
      <c:spPr>
        <a:noFill/>
        <a:ln w="25337">
          <a:noFill/>
        </a:ln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98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198" b="1" u="none" dirty="0">
                <a:latin typeface="Twinkl" pitchFamily="50" charset="0"/>
              </a:rPr>
              <a:t>A Bar Chart</a:t>
            </a:r>
            <a:r>
              <a:rPr lang="en-US" sz="1198" b="1" u="none" baseline="0" dirty="0">
                <a:latin typeface="Twinkl" pitchFamily="50" charset="0"/>
              </a:rPr>
              <a:t> to Show How Many Pets Y6 Have</a:t>
            </a:r>
            <a:endParaRPr lang="en-US" sz="1200" b="1" u="none" dirty="0">
              <a:latin typeface="Twinkl" pitchFamily="50" charset="0"/>
            </a:endParaRPr>
          </a:p>
        </c:rich>
      </c:tx>
      <c:layout>
        <c:manualLayout>
          <c:xMode val="edge"/>
          <c:yMode val="edge"/>
          <c:x val="0.16890258392791155"/>
          <c:y val="3.4334763948497854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'Bar Chart Travel to School  (2)'!$C$4</c:f>
              <c:strCache>
                <c:ptCount val="1"/>
                <c:pt idx="0">
                  <c:v>Number of Boys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'Bar Chart Travel to School  (2)'!$B$5:$B$9</c:f>
              <c:strCache>
                <c:ptCount val="5"/>
                <c:pt idx="0">
                  <c:v>Cat</c:v>
                </c:pt>
                <c:pt idx="1">
                  <c:v>Dog</c:v>
                </c:pt>
                <c:pt idx="2">
                  <c:v>Fish</c:v>
                </c:pt>
                <c:pt idx="3">
                  <c:v>Rabbit</c:v>
                </c:pt>
                <c:pt idx="4">
                  <c:v>Other</c:v>
                </c:pt>
              </c:strCache>
            </c:strRef>
          </c:cat>
          <c:val>
            <c:numRef>
              <c:f>'Bar Chart Travel to School  (2)'!$C$5:$C$9</c:f>
              <c:numCache>
                <c:formatCode>General</c:formatCode>
                <c:ptCount val="5"/>
                <c:pt idx="0">
                  <c:v>7</c:v>
                </c:pt>
                <c:pt idx="1">
                  <c:v>6</c:v>
                </c:pt>
                <c:pt idx="2">
                  <c:v>3</c:v>
                </c:pt>
                <c:pt idx="3">
                  <c:v>1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E9-4FF2-B3E6-B71F127AD156}"/>
            </c:ext>
          </c:extLst>
        </c:ser>
        <c:ser>
          <c:idx val="1"/>
          <c:order val="1"/>
          <c:tx>
            <c:strRef>
              <c:f>'Bar Chart Travel to School  (2)'!$D$4</c:f>
              <c:strCache>
                <c:ptCount val="1"/>
                <c:pt idx="0">
                  <c:v>Number of Girls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'Bar Chart Travel to School  (2)'!$B$5:$B$9</c:f>
              <c:strCache>
                <c:ptCount val="5"/>
                <c:pt idx="0">
                  <c:v>Cat</c:v>
                </c:pt>
                <c:pt idx="1">
                  <c:v>Dog</c:v>
                </c:pt>
                <c:pt idx="2">
                  <c:v>Fish</c:v>
                </c:pt>
                <c:pt idx="3">
                  <c:v>Rabbit</c:v>
                </c:pt>
                <c:pt idx="4">
                  <c:v>Other</c:v>
                </c:pt>
              </c:strCache>
            </c:strRef>
          </c:cat>
          <c:val>
            <c:numRef>
              <c:f>'Bar Chart Travel to School  (2)'!$D$5:$D$9</c:f>
              <c:numCache>
                <c:formatCode>General</c:formatCode>
                <c:ptCount val="5"/>
                <c:pt idx="0">
                  <c:v>5</c:v>
                </c:pt>
                <c:pt idx="1">
                  <c:v>8</c:v>
                </c:pt>
                <c:pt idx="2">
                  <c:v>4</c:v>
                </c:pt>
                <c:pt idx="3">
                  <c:v>4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E9-4FF2-B3E6-B71F127AD1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1682720527"/>
        <c:axId val="1"/>
      </c:barChart>
      <c:catAx>
        <c:axId val="1682720527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48" b="1" i="0" u="none" strike="noStrike" baseline="0">
                    <a:solidFill>
                      <a:srgbClr val="808080"/>
                    </a:solidFill>
                    <a:latin typeface="Twinkl"/>
                    <a:ea typeface="Twinkl"/>
                    <a:cs typeface="Twinkl"/>
                  </a:defRPr>
                </a:pPr>
                <a:r>
                  <a:rPr lang="en-GB"/>
                  <a:t>Type of Pet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19014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98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winkl" pitchFamily="50" charset="0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10"/>
        </c:scaling>
        <c:delete val="0"/>
        <c:axPos val="l"/>
        <c:majorGridlines>
          <c:spPr>
            <a:ln w="9507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07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/>
              <a:lstStyle/>
              <a:p>
                <a:pPr>
                  <a:defRPr sz="1048" b="1" i="0" u="none" strike="noStrike" baseline="0">
                    <a:solidFill>
                      <a:srgbClr val="808080"/>
                    </a:solidFill>
                    <a:latin typeface="Twinkl"/>
                    <a:ea typeface="Twinkl"/>
                    <a:cs typeface="Twinkl"/>
                  </a:defRPr>
                </a:pPr>
                <a:r>
                  <a:rPr lang="en-GB"/>
                  <a:t>Number of Children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22183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98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winkl" pitchFamily="50" charset="0"/>
                <a:ea typeface="+mn-ea"/>
                <a:cs typeface="+mn-cs"/>
              </a:defRPr>
            </a:pPr>
            <a:endParaRPr lang="en-US"/>
          </a:p>
        </c:txPr>
        <c:crossAx val="1682720527"/>
        <c:crosses val="autoZero"/>
        <c:crossBetween val="between"/>
        <c:majorUnit val="1"/>
        <c:minorUnit val="1"/>
      </c:valAx>
      <c:spPr>
        <a:noFill/>
        <a:ln w="25352">
          <a:noFill/>
        </a:ln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798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winkl" pitchFamily="50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3AE9-7569-4455-8F33-6364FDAAA77B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075C-559F-4194-9328-F225853312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43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3AE9-7569-4455-8F33-6364FDAAA77B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075C-559F-4194-9328-F225853312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206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3AE9-7569-4455-8F33-6364FDAAA77B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075C-559F-4194-9328-F225853312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116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 userDrawn="1"/>
        </p:nvSpPr>
        <p:spPr bwMode="auto">
          <a:xfrm>
            <a:off x="609598" y="438152"/>
            <a:ext cx="10960100" cy="5957887"/>
          </a:xfrm>
          <a:prstGeom prst="roundRect">
            <a:avLst>
              <a:gd name="adj" fmla="val 2649"/>
            </a:avLst>
          </a:prstGeom>
          <a:solidFill>
            <a:schemeClr val="bg1">
              <a:alpha val="97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350" dirty="0">
                <a:latin typeface="Twinkl" pitchFamily="50" charset="0"/>
              </a:rPr>
              <a:t> 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609598" y="478895"/>
            <a:ext cx="10960100" cy="994306"/>
          </a:xfrm>
        </p:spPr>
        <p:txBody>
          <a:bodyPr>
            <a:noAutofit/>
          </a:bodyPr>
          <a:lstStyle>
            <a:lvl1pPr>
              <a:defRPr>
                <a:latin typeface="Twinkl SemiBold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6163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 userDrawn="1"/>
        </p:nvSpPr>
        <p:spPr bwMode="auto">
          <a:xfrm>
            <a:off x="609598" y="438152"/>
            <a:ext cx="10960100" cy="5957887"/>
          </a:xfrm>
          <a:prstGeom prst="roundRect">
            <a:avLst>
              <a:gd name="adj" fmla="val 2649"/>
            </a:avLst>
          </a:prstGeom>
          <a:solidFill>
            <a:schemeClr val="bg1">
              <a:alpha val="97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350" dirty="0">
                <a:latin typeface="Twinkl" pitchFamily="50" charset="0"/>
              </a:rPr>
              <a:t> 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609598" y="478895"/>
            <a:ext cx="10960100" cy="994306"/>
          </a:xfrm>
        </p:spPr>
        <p:txBody>
          <a:bodyPr>
            <a:noAutofit/>
          </a:bodyPr>
          <a:lstStyle>
            <a:lvl1pPr>
              <a:defRPr>
                <a:latin typeface="Twinkl SemiBold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5905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3AE9-7569-4455-8F33-6364FDAAA77B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075C-559F-4194-9328-F225853312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69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3AE9-7569-4455-8F33-6364FDAAA77B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075C-559F-4194-9328-F225853312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34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3AE9-7569-4455-8F33-6364FDAAA77B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075C-559F-4194-9328-F225853312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358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3AE9-7569-4455-8F33-6364FDAAA77B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075C-559F-4194-9328-F225853312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815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3AE9-7569-4455-8F33-6364FDAAA77B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075C-559F-4194-9328-F225853312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402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3AE9-7569-4455-8F33-6364FDAAA77B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075C-559F-4194-9328-F225853312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33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3AE9-7569-4455-8F33-6364FDAAA77B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075C-559F-4194-9328-F225853312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58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3AE9-7569-4455-8F33-6364FDAAA77B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075C-559F-4194-9328-F225853312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536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A3AE9-7569-4455-8F33-6364FDAAA77B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A075C-559F-4194-9328-F225853312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146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google.com/maps/@52.2276954,-0.271277,3a,75y,275.35h,87.03t/data=!3m6!1e1!3m4!1sZ3d-ErKlpQ3BfZlJpVSfAA!2e0!7i13312!8i665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7118883"/>
              </p:ext>
            </p:extLst>
          </p:nvPr>
        </p:nvGraphicFramePr>
        <p:xfrm>
          <a:off x="435499" y="788305"/>
          <a:ext cx="4176257" cy="18753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6204">
                  <a:extLst>
                    <a:ext uri="{9D8B030D-6E8A-4147-A177-3AD203B41FA5}">
                      <a16:colId xmlns:a16="http://schemas.microsoft.com/office/drawing/2014/main" val="1307090326"/>
                    </a:ext>
                  </a:extLst>
                </a:gridCol>
                <a:gridCol w="3501459">
                  <a:extLst>
                    <a:ext uri="{9D8B030D-6E8A-4147-A177-3AD203B41FA5}">
                      <a16:colId xmlns:a16="http://schemas.microsoft.com/office/drawing/2014/main" val="1365250083"/>
                    </a:ext>
                  </a:extLst>
                </a:gridCol>
                <a:gridCol w="338594">
                  <a:extLst>
                    <a:ext uri="{9D8B030D-6E8A-4147-A177-3AD203B41FA5}">
                      <a16:colId xmlns:a16="http://schemas.microsoft.com/office/drawing/2014/main" val="3291451543"/>
                    </a:ext>
                  </a:extLst>
                </a:gridCol>
              </a:tblGrid>
              <a:tr h="468383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P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Success Criteria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5527412"/>
                  </a:ext>
                </a:extLst>
              </a:tr>
              <a:tr h="351750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>
                          <a:effectLst/>
                        </a:rPr>
                        <a:t>I can use street view to virtually visit a town. 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1965051"/>
                  </a:ext>
                </a:extLst>
              </a:tr>
              <a:tr h="351750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>
                          <a:effectLst/>
                        </a:rPr>
                        <a:t>I can present my data in a bar chart. 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6140645"/>
                  </a:ext>
                </a:extLst>
              </a:tr>
              <a:tr h="351750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I can draw conclusions from the data. 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8838309"/>
                  </a:ext>
                </a:extLst>
              </a:tr>
              <a:tr h="351750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I can evaluate our data collection methods.   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9166668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00879" y="533202"/>
            <a:ext cx="4232249" cy="253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5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L.O: To compare from my locality to a nearby town. </a:t>
            </a:r>
            <a:r>
              <a:rPr kumimoji="0" lang="en-GB" alt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ssoonCRInfant"/>
                <a:ea typeface="Calibri" panose="020F0502020204030204" pitchFamily="34" charset="0"/>
                <a:cs typeface="ArialMT-Identity-H"/>
              </a:rPr>
              <a:t>18.11.21</a:t>
            </a:r>
            <a:endParaRPr kumimoji="0" lang="en-GB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AutoShape 3" descr="High Street, St Neots, Cambridgeshire, England, United Kingdom Stock Photo  - Alam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b="10260"/>
          <a:stretch/>
        </p:blipFill>
        <p:spPr>
          <a:xfrm>
            <a:off x="4818937" y="2246243"/>
            <a:ext cx="5984898" cy="393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092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1: Use a </a:t>
            </a:r>
            <a:r>
              <a:rPr lang="en-GB" dirty="0" err="1" smtClean="0"/>
              <a:t>streetview</a:t>
            </a:r>
            <a:r>
              <a:rPr lang="en-GB" dirty="0" smtClean="0"/>
              <a:t> tool to take a virtual tour of a local town.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Your task is to use </a:t>
            </a:r>
            <a:r>
              <a:rPr lang="en-GB" sz="2000" dirty="0" err="1" smtClean="0"/>
              <a:t>streetview</a:t>
            </a:r>
            <a:r>
              <a:rPr lang="en-GB" sz="2000" dirty="0" smtClean="0"/>
              <a:t> to remotely view the businesses in St. </a:t>
            </a:r>
            <a:r>
              <a:rPr lang="en-GB" sz="2000" dirty="0" err="1" smtClean="0"/>
              <a:t>Neots</a:t>
            </a:r>
            <a:r>
              <a:rPr lang="en-GB" sz="2000" dirty="0" smtClean="0"/>
              <a:t>. Compare the businesses you can see here with the list you made during our Kimbolton field day. </a:t>
            </a:r>
          </a:p>
          <a:p>
            <a:r>
              <a:rPr lang="en-GB" sz="2000" dirty="0" smtClean="0"/>
              <a:t>What differences did you notice?</a:t>
            </a:r>
          </a:p>
          <a:p>
            <a:r>
              <a:rPr lang="en-GB" sz="2000" dirty="0" smtClean="0"/>
              <a:t>What do you think the reason for this is? 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>
                <a:hlinkClick r:id="rId2"/>
              </a:rPr>
              <a:t>google.com/maps/@52.2276954,-0.271277,3a,75y,275.35h,87.03t/data=!3m6!1e1!3m4!1sZ3d-ErKlpQ3BfZlJpVSfAA!2e0!7i13312!8i6656</a:t>
            </a:r>
            <a:r>
              <a:rPr lang="en-GB" sz="2000" dirty="0" smtClean="0"/>
              <a:t> 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421296" y="4989443"/>
            <a:ext cx="82991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Partner Task- What kind of business do you think would do well in Kimbolton or St </a:t>
            </a:r>
            <a:r>
              <a:rPr lang="en-GB" sz="2400" dirty="0" err="1"/>
              <a:t>N</a:t>
            </a:r>
            <a:r>
              <a:rPr lang="en-GB" sz="2400" dirty="0" err="1" smtClean="0"/>
              <a:t>eots</a:t>
            </a:r>
            <a:r>
              <a:rPr lang="en-GB" sz="2400" dirty="0" smtClean="0"/>
              <a:t>?            What are your reasons?</a:t>
            </a:r>
            <a:endParaRPr lang="en-GB" sz="2400" dirty="0"/>
          </a:p>
        </p:txBody>
      </p:sp>
      <p:sp>
        <p:nvSpPr>
          <p:cNvPr id="5" name="Rectangle 4"/>
          <p:cNvSpPr/>
          <p:nvPr/>
        </p:nvSpPr>
        <p:spPr>
          <a:xfrm>
            <a:off x="944218" y="4721087"/>
            <a:ext cx="9750287" cy="143123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400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2: To use your data from Kimbolton and St </a:t>
            </a:r>
            <a:r>
              <a:rPr lang="en-GB" dirty="0" err="1" smtClean="0"/>
              <a:t>Neots</a:t>
            </a:r>
            <a:r>
              <a:rPr lang="en-GB" dirty="0" smtClean="0"/>
              <a:t> to make a bar graph.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are the key features of a bar graph?</a:t>
            </a:r>
          </a:p>
          <a:p>
            <a:endParaRPr lang="en-GB" dirty="0"/>
          </a:p>
        </p:txBody>
      </p:sp>
      <p:sp>
        <p:nvSpPr>
          <p:cNvPr id="4" name="AutoShape 2" descr="Bar Graph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7973" y="2985209"/>
            <a:ext cx="5083245" cy="3382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01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E511046-B744-4E76-8228-4D70D177D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3139" y="1286262"/>
            <a:ext cx="4700587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GB" altLang="en-US" sz="1400" dirty="0">
                <a:solidFill>
                  <a:schemeClr val="tx1"/>
                </a:solidFill>
              </a:rPr>
              <a:t>Data that is counted and has no in-between value is called </a:t>
            </a:r>
            <a:r>
              <a:rPr lang="en-GB" altLang="en-US" sz="1400" b="1" dirty="0">
                <a:solidFill>
                  <a:schemeClr val="tx1"/>
                </a:solidFill>
              </a:rPr>
              <a:t>discrete data</a:t>
            </a:r>
            <a:r>
              <a:rPr lang="en-GB" altLang="en-US" sz="1400" dirty="0">
                <a:solidFill>
                  <a:schemeClr val="tx1"/>
                </a:solidFill>
              </a:rPr>
              <a:t>. Discrete data is usually collected in a frequency table and then presented as a bar chart.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65B680-D741-4CAF-B10F-FE6CE855B2E0}"/>
              </a:ext>
            </a:extLst>
          </p:cNvPr>
          <p:cNvSpPr/>
          <p:nvPr/>
        </p:nvSpPr>
        <p:spPr>
          <a:xfrm>
            <a:off x="2243138" y="2251611"/>
            <a:ext cx="4775200" cy="3079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400" dirty="0">
                <a:latin typeface="Twinkl" pitchFamily="2" charset="0"/>
              </a:rPr>
              <a:t>A bar chart has a </a:t>
            </a:r>
            <a:r>
              <a:rPr lang="en-GB" sz="1400" b="1" dirty="0">
                <a:latin typeface="Twinkl" pitchFamily="2" charset="0"/>
              </a:rPr>
              <a:t>horizontal</a:t>
            </a:r>
            <a:r>
              <a:rPr lang="en-GB" sz="1400" dirty="0">
                <a:latin typeface="Twinkl" pitchFamily="2" charset="0"/>
              </a:rPr>
              <a:t> axis and a </a:t>
            </a:r>
            <a:r>
              <a:rPr lang="en-GB" sz="1400" b="1" dirty="0">
                <a:latin typeface="Twinkl" pitchFamily="2" charset="0"/>
              </a:rPr>
              <a:t>vertical</a:t>
            </a:r>
            <a:r>
              <a:rPr lang="en-GB" sz="1400" dirty="0">
                <a:latin typeface="Twinkl" pitchFamily="2" charset="0"/>
              </a:rPr>
              <a:t> axis.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55595D5-D89E-4AA3-BC27-4944796FBD6B}"/>
              </a:ext>
            </a:extLst>
          </p:cNvPr>
          <p:cNvSpPr/>
          <p:nvPr/>
        </p:nvSpPr>
        <p:spPr>
          <a:xfrm>
            <a:off x="2243139" y="2785159"/>
            <a:ext cx="3705225" cy="16160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>
            <a:spAutoFit/>
          </a:bodyPr>
          <a:lstStyle/>
          <a:p>
            <a:pPr marL="252000" indent="-1800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1400" dirty="0">
                <a:latin typeface="Twinkl" pitchFamily="2" charset="0"/>
              </a:rPr>
              <a:t>A bar chart must always have a </a:t>
            </a:r>
            <a:r>
              <a:rPr lang="en-GB" sz="1400" b="1" dirty="0">
                <a:latin typeface="Twinkl" pitchFamily="2" charset="0"/>
              </a:rPr>
              <a:t>title </a:t>
            </a:r>
            <a:r>
              <a:rPr lang="en-GB" sz="1400" dirty="0">
                <a:latin typeface="Twinkl" pitchFamily="2" charset="0"/>
              </a:rPr>
              <a:t>explaining what it shows.</a:t>
            </a:r>
          </a:p>
          <a:p>
            <a:pPr marL="252000" indent="-1800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1400" dirty="0">
                <a:latin typeface="Twinkl" pitchFamily="2" charset="0"/>
              </a:rPr>
              <a:t>Bars must be carefully drawn to show the data.</a:t>
            </a:r>
            <a:r>
              <a:rPr lang="en-GB" sz="1400" dirty="0">
                <a:solidFill>
                  <a:srgbClr val="FF0000"/>
                </a:solidFill>
                <a:latin typeface="Twinkl" pitchFamily="2" charset="0"/>
              </a:rPr>
              <a:t> </a:t>
            </a:r>
          </a:p>
          <a:p>
            <a:pPr marL="252000" indent="-1800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1400" dirty="0">
                <a:latin typeface="Twinkl" pitchFamily="2" charset="0"/>
              </a:rPr>
              <a:t>There must be a </a:t>
            </a:r>
            <a:r>
              <a:rPr lang="en-GB" sz="1400" b="1" dirty="0">
                <a:latin typeface="Twinkl" pitchFamily="2" charset="0"/>
              </a:rPr>
              <a:t>gap</a:t>
            </a:r>
            <a:r>
              <a:rPr lang="en-GB" sz="1400" dirty="0">
                <a:latin typeface="Twinkl" pitchFamily="2" charset="0"/>
              </a:rPr>
              <a:t> between each bar.</a:t>
            </a:r>
          </a:p>
          <a:p>
            <a:pPr marL="252000" indent="-1800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1400" dirty="0">
                <a:latin typeface="Twinkl" pitchFamily="2" charset="0"/>
              </a:rPr>
              <a:t>Each bar must be the </a:t>
            </a:r>
            <a:r>
              <a:rPr lang="en-GB" sz="1400" b="1" dirty="0">
                <a:latin typeface="Twinkl" pitchFamily="2" charset="0"/>
              </a:rPr>
              <a:t>same width</a:t>
            </a:r>
            <a:r>
              <a:rPr lang="en-GB" sz="1400" dirty="0">
                <a:latin typeface="Twinkl" pitchFamily="2" charset="0"/>
              </a:rPr>
              <a:t>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B88C7C5-7944-43E7-B65A-4366F8CC7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8525" y="4564062"/>
            <a:ext cx="3779838" cy="160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400" dirty="0">
                <a:solidFill>
                  <a:schemeClr val="tx1"/>
                </a:solidFill>
              </a:rPr>
              <a:t>A </a:t>
            </a:r>
            <a:r>
              <a:rPr lang="en-GB" altLang="en-US" sz="1400" b="1" dirty="0">
                <a:solidFill>
                  <a:schemeClr val="tx1"/>
                </a:solidFill>
              </a:rPr>
              <a:t>number line </a:t>
            </a:r>
            <a:r>
              <a:rPr lang="en-GB" altLang="en-US" sz="1400" dirty="0">
                <a:solidFill>
                  <a:schemeClr val="tx1"/>
                </a:solidFill>
              </a:rPr>
              <a:t>is marked on the </a:t>
            </a:r>
            <a:r>
              <a:rPr lang="en-GB" altLang="en-US" sz="1400" b="1" dirty="0">
                <a:solidFill>
                  <a:schemeClr val="tx1"/>
                </a:solidFill>
              </a:rPr>
              <a:t>vertical</a:t>
            </a:r>
            <a:r>
              <a:rPr lang="en-GB" altLang="en-US" sz="1400" dirty="0">
                <a:solidFill>
                  <a:schemeClr val="tx1"/>
                </a:solidFill>
              </a:rPr>
              <a:t> axis. The scale of this number line is chosen based on the data range. 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400" dirty="0">
                <a:solidFill>
                  <a:schemeClr val="tx1"/>
                </a:solidFill>
              </a:rPr>
              <a:t>The </a:t>
            </a:r>
            <a:r>
              <a:rPr lang="en-GB" altLang="en-US" sz="1400" b="1" dirty="0">
                <a:solidFill>
                  <a:schemeClr val="tx1"/>
                </a:solidFill>
              </a:rPr>
              <a:t>data categories </a:t>
            </a:r>
            <a:r>
              <a:rPr lang="en-GB" altLang="en-US" sz="1400" dirty="0">
                <a:solidFill>
                  <a:schemeClr val="tx1"/>
                </a:solidFill>
              </a:rPr>
              <a:t>are organised on the </a:t>
            </a:r>
            <a:r>
              <a:rPr lang="en-GB" altLang="en-US" sz="1400" b="1" dirty="0">
                <a:solidFill>
                  <a:schemeClr val="tx1"/>
                </a:solidFill>
              </a:rPr>
              <a:t>horizontal</a:t>
            </a:r>
            <a:r>
              <a:rPr lang="en-GB" altLang="en-US" sz="1400" dirty="0">
                <a:solidFill>
                  <a:schemeClr val="tx1"/>
                </a:solidFill>
              </a:rPr>
              <a:t> axis. 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400" dirty="0">
                <a:solidFill>
                  <a:schemeClr val="tx1"/>
                </a:solidFill>
              </a:rPr>
              <a:t>Each axis must have a </a:t>
            </a:r>
            <a:r>
              <a:rPr lang="en-GB" altLang="en-US" sz="1400" b="1" dirty="0">
                <a:solidFill>
                  <a:schemeClr val="tx1"/>
                </a:solidFill>
              </a:rPr>
              <a:t>label </a:t>
            </a:r>
            <a:r>
              <a:rPr lang="en-GB" altLang="en-US" sz="1400" dirty="0">
                <a:solidFill>
                  <a:schemeClr val="tx1"/>
                </a:solidFill>
              </a:rPr>
              <a:t>explaining what it shows.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1268488-9F3D-4940-BE91-7869945D73E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318377" y="1395004"/>
          <a:ext cx="2593975" cy="1262064"/>
        </p:xfrm>
        <a:graphic>
          <a:graphicData uri="http://schemas.openxmlformats.org/drawingml/2006/table">
            <a:tbl>
              <a:tblPr firstRow="1" firstCol="1" bandRow="1"/>
              <a:tblGrid>
                <a:gridCol w="986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7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03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200" b="1" kern="50" dirty="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Pet</a:t>
                      </a:r>
                      <a:endParaRPr lang="en-GB" sz="1200" kern="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90" marR="685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kern="50" dirty="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Number of Children</a:t>
                      </a:r>
                      <a:endParaRPr lang="en-GB" sz="1200" kern="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90" marR="685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Cat</a:t>
                      </a:r>
                      <a:endParaRPr lang="en-GB" sz="1200" kern="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90" marR="685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12</a:t>
                      </a:r>
                      <a:endParaRPr lang="en-GB" sz="1200" kern="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90" marR="685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3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Dog</a:t>
                      </a:r>
                      <a:endParaRPr lang="en-GB" sz="1200" kern="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90" marR="685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14</a:t>
                      </a:r>
                      <a:endParaRPr lang="en-GB" sz="1200" kern="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90" marR="685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3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Fish</a:t>
                      </a:r>
                      <a:endParaRPr lang="en-GB" sz="1200" kern="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90" marR="685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7</a:t>
                      </a:r>
                      <a:endParaRPr lang="en-GB" sz="1200" kern="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90" marR="685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03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Rabbit</a:t>
                      </a:r>
                      <a:endParaRPr lang="en-GB" sz="1200" kern="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90" marR="685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5</a:t>
                      </a:r>
                      <a:endParaRPr lang="en-GB" sz="1200" kern="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90" marR="685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03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Other</a:t>
                      </a:r>
                      <a:endParaRPr lang="en-GB" sz="1200" kern="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90" marR="685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50" dirty="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8</a:t>
                      </a:r>
                      <a:endParaRPr lang="en-GB" sz="1200" kern="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90" marR="685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" name="Chart 8">
            <a:extLst>
              <a:ext uri="{FF2B5EF4-FFF2-40B4-BE49-F238E27FC236}">
                <a16:creationId xmlns:a16="http://schemas.microsoft.com/office/drawing/2014/main" id="{43377B5E-2C6B-44F6-9315-E1F4C4593BE8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6146801" y="2908300"/>
          <a:ext cx="3921125" cy="3206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279651" y="571669"/>
            <a:ext cx="763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cs typeface="Twinkl"/>
              </a:rPr>
              <a:t>Bar Charts</a:t>
            </a:r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50314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50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10" grpId="0"/>
      <p:bldGraphic spid="2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A864DA1E-211D-4301-9A66-C8D2C17B33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7664" y="1871407"/>
            <a:ext cx="46767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dirty="0">
                <a:solidFill>
                  <a:schemeClr val="tx1"/>
                </a:solidFill>
              </a:rPr>
              <a:t>We can draw a grouped bar chart to show this data. In this bar chart, each category has more than one bar. A key is used to identify the subcategories of the data.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5DCB2816-AE16-40E5-8695-97DBEE7029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347" y="1364458"/>
            <a:ext cx="77993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50" charset="0"/>
                <a:ea typeface="Sassoon Infant Rg" panose="02000503030000020003" charset="0"/>
                <a:cs typeface="Sassoon Infant Rg" panose="02000503030000020003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dirty="0">
                <a:solidFill>
                  <a:schemeClr val="tx1"/>
                </a:solidFill>
              </a:rPr>
              <a:t>Discrete data in each category can also be represented in subcategories: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1743D70-4D5A-45E1-9403-DA82C9A464EB}"/>
              </a:ext>
            </a:extLst>
          </p:cNvPr>
          <p:cNvGraphicFramePr>
            <a:graphicFrameLocks noGrp="1"/>
          </p:cNvGraphicFramePr>
          <p:nvPr/>
        </p:nvGraphicFramePr>
        <p:xfrm>
          <a:off x="2382838" y="2082800"/>
          <a:ext cx="2946400" cy="2139952"/>
        </p:xfrm>
        <a:graphic>
          <a:graphicData uri="http://schemas.openxmlformats.org/drawingml/2006/table">
            <a:tbl>
              <a:tblPr firstRow="1" firstCol="1" bandRow="1"/>
              <a:tblGrid>
                <a:gridCol w="687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5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2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07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400" b="1" kern="50" dirty="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Pet</a:t>
                      </a:r>
                      <a:endParaRPr lang="en-GB" sz="1400" kern="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kern="50" dirty="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Number of Boys</a:t>
                      </a:r>
                      <a:endParaRPr lang="en-GB" sz="1400" kern="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Liberation Sans"/>
                        </a:rPr>
                        <a:t>Number of Girls</a:t>
                      </a: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8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kern="50" dirty="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Cat</a:t>
                      </a:r>
                      <a:endParaRPr lang="en-GB" sz="1400" kern="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kern="5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7</a:t>
                      </a:r>
                      <a:endParaRPr lang="en-GB" sz="1400" kern="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kern="50" dirty="0">
                          <a:effectLst/>
                          <a:latin typeface="+mn-lt"/>
                          <a:ea typeface="Calibri" panose="020F0502020204030204" pitchFamily="34" charset="0"/>
                          <a:cs typeface="Liberation Sans"/>
                        </a:rPr>
                        <a:t>5</a:t>
                      </a: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8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kern="50" dirty="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Dog</a:t>
                      </a:r>
                      <a:endParaRPr lang="en-GB" sz="1400" kern="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kern="50" dirty="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6</a:t>
                      </a:r>
                      <a:endParaRPr lang="en-GB" sz="1400" kern="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kern="50" dirty="0">
                          <a:effectLst/>
                          <a:latin typeface="+mn-lt"/>
                          <a:ea typeface="Calibri" panose="020F0502020204030204" pitchFamily="34" charset="0"/>
                          <a:cs typeface="Liberation Sans"/>
                        </a:rPr>
                        <a:t>8</a:t>
                      </a: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8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kern="5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Fish</a:t>
                      </a:r>
                      <a:endParaRPr lang="en-GB" sz="1400" kern="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kern="50" dirty="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3</a:t>
                      </a:r>
                      <a:endParaRPr lang="en-GB" sz="1400" kern="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kern="50" dirty="0">
                          <a:effectLst/>
                          <a:latin typeface="+mn-lt"/>
                          <a:ea typeface="Calibri" panose="020F0502020204030204" pitchFamily="34" charset="0"/>
                          <a:cs typeface="Liberation Sans"/>
                        </a:rPr>
                        <a:t>4</a:t>
                      </a: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8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kern="5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Rabbit</a:t>
                      </a:r>
                      <a:endParaRPr lang="en-GB" sz="1400" kern="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kern="50" dirty="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1</a:t>
                      </a:r>
                      <a:endParaRPr lang="en-GB" sz="1400" kern="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kern="50" dirty="0">
                          <a:effectLst/>
                          <a:latin typeface="+mn-lt"/>
                          <a:ea typeface="Calibri" panose="020F0502020204030204" pitchFamily="34" charset="0"/>
                          <a:cs typeface="Liberation Sans"/>
                        </a:rPr>
                        <a:t>4</a:t>
                      </a: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8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kern="5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Other</a:t>
                      </a:r>
                      <a:endParaRPr lang="en-GB" sz="1400" kern="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kern="50" dirty="0">
                          <a:effectLst/>
                          <a:latin typeface="Twinkl" pitchFamily="50" charset="0"/>
                          <a:ea typeface="Calibri" panose="020F0502020204030204" pitchFamily="34" charset="0"/>
                          <a:cs typeface="Liberation Sans"/>
                        </a:rPr>
                        <a:t>2</a:t>
                      </a:r>
                      <a:endParaRPr lang="en-GB" sz="1400" kern="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iberation Sans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kern="50" dirty="0">
                          <a:effectLst/>
                          <a:latin typeface="+mn-lt"/>
                          <a:ea typeface="Calibri" panose="020F0502020204030204" pitchFamily="34" charset="0"/>
                          <a:cs typeface="Liberation Sans"/>
                        </a:rPr>
                        <a:t>6</a:t>
                      </a: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" name="Chart 15">
            <a:extLst>
              <a:ext uri="{FF2B5EF4-FFF2-40B4-BE49-F238E27FC236}">
                <a16:creationId xmlns:a16="http://schemas.microsoft.com/office/drawing/2014/main" id="{0D964E32-9409-409A-BD31-823D406FBB9E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5478464" y="3170238"/>
          <a:ext cx="4397375" cy="2959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2" name="Picture 1">
            <a:extLst>
              <a:ext uri="{FF2B5EF4-FFF2-40B4-BE49-F238E27FC236}">
                <a16:creationId xmlns:a16="http://schemas.microsoft.com/office/drawing/2014/main" id="{87122E7B-7F62-4E71-A7AD-A16652AA1A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3339" y="4424363"/>
            <a:ext cx="1520825" cy="180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DFB9E286-A1DC-400D-842D-8D484E071F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238" y="5354639"/>
            <a:ext cx="965200" cy="87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279651" y="571669"/>
            <a:ext cx="763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cs typeface="Twinkl"/>
              </a:rPr>
              <a:t>Bar Charts</a:t>
            </a:r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11884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2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Once you have finished your graphs, Explain what you have noticed about your data.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46851"/>
            <a:ext cx="10515600" cy="4030111"/>
          </a:xfrm>
        </p:spPr>
        <p:txBody>
          <a:bodyPr/>
          <a:lstStyle/>
          <a:p>
            <a:r>
              <a:rPr lang="en-GB" dirty="0" smtClean="0"/>
              <a:t>What do you think the reasons for this might be?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65923" y="4939748"/>
            <a:ext cx="104460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Evaluation time- How could we improve the quality of our data?</a:t>
            </a:r>
          </a:p>
          <a:p>
            <a:r>
              <a:rPr lang="en-GB" sz="2800" dirty="0" smtClean="0"/>
              <a:t>How can we make sure this is a fairer test?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675014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415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473</Words>
  <Application>Microsoft Office PowerPoint</Application>
  <PresentationFormat>Widescreen</PresentationFormat>
  <Paragraphs>78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9" baseType="lpstr">
      <vt:lpstr>Arial</vt:lpstr>
      <vt:lpstr>ArialMT-Identity-H</vt:lpstr>
      <vt:lpstr>Calibri</vt:lpstr>
      <vt:lpstr>Calibri Light</vt:lpstr>
      <vt:lpstr>Comic Sans MS</vt:lpstr>
      <vt:lpstr>Liberation Sans</vt:lpstr>
      <vt:lpstr>Sassoon Infant Rg</vt:lpstr>
      <vt:lpstr>SassoonCRInfant</vt:lpstr>
      <vt:lpstr>Times New Roman</vt:lpstr>
      <vt:lpstr>Twinkl</vt:lpstr>
      <vt:lpstr>Twinkl SemiBold</vt:lpstr>
      <vt:lpstr>Office Theme</vt:lpstr>
      <vt:lpstr>L.O: To compare from my locality to a nearby town. 18.11.21</vt:lpstr>
      <vt:lpstr>Task 1: Use a streetview tool to take a virtual tour of a local town. </vt:lpstr>
      <vt:lpstr>Task 2: To use your data from Kimbolton and St Neots to make a bar graph. </vt:lpstr>
      <vt:lpstr>PowerPoint Presentation</vt:lpstr>
      <vt:lpstr>PowerPoint Presentation</vt:lpstr>
      <vt:lpstr>Once you have finished your graphs, Explain what you have noticed about your data.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L.O: To compare from my locality to a nearby town. 18.11.21</dc:title>
  <dc:creator>Katy Duncan</dc:creator>
  <cp:lastModifiedBy>Katy Duncan</cp:lastModifiedBy>
  <cp:revision>8</cp:revision>
  <dcterms:created xsi:type="dcterms:W3CDTF">2021-11-14T20:43:27Z</dcterms:created>
  <dcterms:modified xsi:type="dcterms:W3CDTF">2021-11-14T21:07:40Z</dcterms:modified>
</cp:coreProperties>
</file>