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Lst>
  <p:sldSz cx="9144000" cy="6858000" type="screen4x3"/>
  <p:notesSz cx="6858000" cy="9144000"/>
  <p:embeddedFontLst>
    <p:embeddedFont>
      <p:font typeface="Roboto" panose="02000000000000000000"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hj25cWcTFNHeiuDWOaTGZ7bofQL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21" d="100"/>
          <a:sy n="121" d="100"/>
        </p:scale>
        <p:origin x="1904" y="17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customschemas.google.com/relationships/presentationmetadata" Target="meta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Roboto"/>
                <a:ea typeface="Roboto"/>
                <a:cs typeface="Roboto"/>
                <a:sym typeface="Roboto"/>
              </a:defRPr>
            </a:lvl1pPr>
            <a:lvl2pPr marL="914400" marR="0" lvl="1" indent="-228600" algn="l" rtl="0">
              <a:spcBef>
                <a:spcPts val="0"/>
              </a:spcBef>
              <a:spcAft>
                <a:spcPts val="0"/>
              </a:spcAft>
              <a:buSzPts val="1400"/>
              <a:buNone/>
              <a:defRPr sz="1200" b="0" i="0" u="none" strike="noStrike" cap="none">
                <a:solidFill>
                  <a:schemeClr val="dk1"/>
                </a:solidFill>
                <a:latin typeface="Roboto"/>
                <a:ea typeface="Roboto"/>
                <a:cs typeface="Roboto"/>
                <a:sym typeface="Roboto"/>
              </a:defRPr>
            </a:lvl2pPr>
            <a:lvl3pPr marL="1371600" marR="0" lvl="2" indent="-228600" algn="l" rtl="0">
              <a:spcBef>
                <a:spcPts val="0"/>
              </a:spcBef>
              <a:spcAft>
                <a:spcPts val="0"/>
              </a:spcAft>
              <a:buSzPts val="1400"/>
              <a:buNone/>
              <a:defRPr sz="1200" b="0" i="0" u="none" strike="noStrike" cap="none">
                <a:solidFill>
                  <a:schemeClr val="dk1"/>
                </a:solidFill>
                <a:latin typeface="Roboto"/>
                <a:ea typeface="Roboto"/>
                <a:cs typeface="Roboto"/>
                <a:sym typeface="Roboto"/>
              </a:defRPr>
            </a:lvl3pPr>
            <a:lvl4pPr marL="1828800" marR="0" lvl="3" indent="-228600" algn="l" rtl="0">
              <a:spcBef>
                <a:spcPts val="0"/>
              </a:spcBef>
              <a:spcAft>
                <a:spcPts val="0"/>
              </a:spcAft>
              <a:buSzPts val="1400"/>
              <a:buNone/>
              <a:defRPr sz="1200" b="0" i="0" u="none" strike="noStrike" cap="none">
                <a:solidFill>
                  <a:schemeClr val="dk1"/>
                </a:solidFill>
                <a:latin typeface="Roboto"/>
                <a:ea typeface="Roboto"/>
                <a:cs typeface="Roboto"/>
                <a:sym typeface="Roboto"/>
              </a:defRPr>
            </a:lvl4pPr>
            <a:lvl5pPr marL="2286000" marR="0" lvl="4" indent="-228600" algn="l" rtl="0">
              <a:spcBef>
                <a:spcPts val="0"/>
              </a:spcBef>
              <a:spcAft>
                <a:spcPts val="0"/>
              </a:spcAft>
              <a:buSzPts val="1400"/>
              <a:buNone/>
              <a:defRPr sz="1200" b="0" i="0" u="none" strike="noStrike" cap="none">
                <a:solidFill>
                  <a:schemeClr val="dk1"/>
                </a:solidFill>
                <a:latin typeface="Roboto"/>
                <a:ea typeface="Roboto"/>
                <a:cs typeface="Roboto"/>
                <a:sym typeface="Roboto"/>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Roboto"/>
                <a:ea typeface="Roboto"/>
                <a:cs typeface="Roboto"/>
                <a:sym typeface="Roboto"/>
              </a:rPr>
              <a:t>‹#›</a:t>
            </a:fld>
            <a:endParaRPr sz="1200" b="0" i="0" u="none" strike="noStrike" cap="none">
              <a:solidFill>
                <a:schemeClr val="dk1"/>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 name="Google Shape;43;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 name="Google Shape;47;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 name="Google Shape;57;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 name="Google Shape;77;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3"/>
        <p:cNvGrpSpPr/>
        <p:nvPr/>
      </p:nvGrpSpPr>
      <p:grpSpPr>
        <a:xfrm>
          <a:off x="0" y="0"/>
          <a:ext cx="0" cy="0"/>
          <a:chOff x="0" y="0"/>
          <a:chExt cx="0" cy="0"/>
        </a:xfrm>
      </p:grpSpPr>
      <p:pic>
        <p:nvPicPr>
          <p:cNvPr id="14" name="Google Shape;14;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522767" y="6196125"/>
            <a:ext cx="576495" cy="58071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ims Slide">
  <p:cSld name="Aims Slide">
    <p:spTree>
      <p:nvGrpSpPr>
        <p:cNvPr id="1" name="Shape 15"/>
        <p:cNvGrpSpPr/>
        <p:nvPr/>
      </p:nvGrpSpPr>
      <p:grpSpPr>
        <a:xfrm>
          <a:off x="0" y="0"/>
          <a:ext cx="0" cy="0"/>
          <a:chOff x="0" y="0"/>
          <a:chExt cx="0" cy="0"/>
        </a:xfrm>
      </p:grpSpPr>
      <p:sp>
        <p:nvSpPr>
          <p:cNvPr id="16" name="Google Shape;16;p29"/>
          <p:cNvSpPr/>
          <p:nvPr/>
        </p:nvSpPr>
        <p:spPr>
          <a:xfrm>
            <a:off x="503239" y="2930434"/>
            <a:ext cx="8137524" cy="3414803"/>
          </a:xfrm>
          <a:prstGeom prst="roundRect">
            <a:avLst>
              <a:gd name="adj" fmla="val 6409"/>
            </a:avLst>
          </a:prstGeom>
          <a:solidFill>
            <a:srgbClr val="FFF9E7"/>
          </a:solidFill>
          <a:ln w="25400" cap="rnd" cmpd="sng">
            <a:solidFill>
              <a:srgbClr val="FEFBD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b="0" i="0" u="none" strike="noStrike" cap="none">
                <a:solidFill>
                  <a:schemeClr val="lt1"/>
                </a:solidFill>
                <a:latin typeface="Arial"/>
                <a:ea typeface="Arial"/>
                <a:cs typeface="Arial"/>
                <a:sym typeface="Arial"/>
              </a:rPr>
              <a:t> </a:t>
            </a:r>
            <a:endParaRPr/>
          </a:p>
        </p:txBody>
      </p:sp>
      <p:sp>
        <p:nvSpPr>
          <p:cNvPr id="17" name="Google Shape;17;p29"/>
          <p:cNvSpPr/>
          <p:nvPr/>
        </p:nvSpPr>
        <p:spPr>
          <a:xfrm>
            <a:off x="503239" y="512763"/>
            <a:ext cx="8137524" cy="2193019"/>
          </a:xfrm>
          <a:prstGeom prst="roundRect">
            <a:avLst>
              <a:gd name="adj" fmla="val 6409"/>
            </a:avLst>
          </a:prstGeom>
          <a:solidFill>
            <a:srgbClr val="FFF9E7"/>
          </a:solidFill>
          <a:ln w="25400" cap="rnd" cmpd="sng">
            <a:solidFill>
              <a:srgbClr val="FEFBD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b="0" i="0" u="none" strike="noStrike" cap="none">
                <a:solidFill>
                  <a:schemeClr val="lt1"/>
                </a:solidFill>
                <a:latin typeface="Arial"/>
                <a:ea typeface="Arial"/>
                <a:cs typeface="Arial"/>
                <a:sym typeface="Arial"/>
              </a:rPr>
              <a:t> </a:t>
            </a:r>
            <a:endParaRPr/>
          </a:p>
        </p:txBody>
      </p:sp>
      <p:sp>
        <p:nvSpPr>
          <p:cNvPr id="18" name="Google Shape;18;p29"/>
          <p:cNvSpPr txBox="1"/>
          <p:nvPr/>
        </p:nvSpPr>
        <p:spPr>
          <a:xfrm>
            <a:off x="628650" y="3071286"/>
            <a:ext cx="7886700" cy="540000"/>
          </a:xfrm>
          <a:prstGeom prst="rect">
            <a:avLst/>
          </a:prstGeom>
          <a:noFill/>
          <a:ln>
            <a:noFill/>
          </a:ln>
        </p:spPr>
        <p:txBody>
          <a:bodyPr spcFirstLastPara="1" wrap="square" lIns="0" tIns="0" rIns="0" bIns="0" anchor="ctr" anchorCtr="1">
            <a:noAutofit/>
          </a:bodyPr>
          <a:lstStyle/>
          <a:p>
            <a:pPr marL="0" marR="0" lvl="0" indent="0" algn="l" rtl="0">
              <a:lnSpc>
                <a:spcPct val="90000"/>
              </a:lnSpc>
              <a:spcBef>
                <a:spcPts val="0"/>
              </a:spcBef>
              <a:spcAft>
                <a:spcPts val="0"/>
              </a:spcAft>
              <a:buClr>
                <a:schemeClr val="dk1"/>
              </a:buClr>
              <a:buSzPts val="3600"/>
              <a:buFont typeface="Arial"/>
              <a:buNone/>
            </a:pPr>
            <a:r>
              <a:rPr lang="en-GB" sz="3600" b="1" i="0" u="none" strike="noStrike" cap="none">
                <a:solidFill>
                  <a:schemeClr val="dk1"/>
                </a:solidFill>
                <a:latin typeface="Arial"/>
                <a:ea typeface="Arial"/>
                <a:cs typeface="Arial"/>
                <a:sym typeface="Arial"/>
              </a:rPr>
              <a:t>Success Criteria</a:t>
            </a:r>
            <a:endParaRPr/>
          </a:p>
        </p:txBody>
      </p:sp>
      <p:sp>
        <p:nvSpPr>
          <p:cNvPr id="19" name="Google Shape;19;p29"/>
          <p:cNvSpPr txBox="1"/>
          <p:nvPr/>
        </p:nvSpPr>
        <p:spPr>
          <a:xfrm>
            <a:off x="628648" y="734785"/>
            <a:ext cx="7886700" cy="540000"/>
          </a:xfrm>
          <a:prstGeom prst="rect">
            <a:avLst/>
          </a:prstGeom>
          <a:noFill/>
          <a:ln>
            <a:noFill/>
          </a:ln>
        </p:spPr>
        <p:txBody>
          <a:bodyPr spcFirstLastPara="1" wrap="square" lIns="0" tIns="0" rIns="0" bIns="0" anchor="ctr" anchorCtr="1">
            <a:noAutofit/>
          </a:bodyPr>
          <a:lstStyle/>
          <a:p>
            <a:pPr marL="0" marR="0" lvl="0" indent="0" algn="l" rtl="0">
              <a:lnSpc>
                <a:spcPct val="90000"/>
              </a:lnSpc>
              <a:spcBef>
                <a:spcPts val="0"/>
              </a:spcBef>
              <a:spcAft>
                <a:spcPts val="0"/>
              </a:spcAft>
              <a:buClr>
                <a:schemeClr val="dk1"/>
              </a:buClr>
              <a:buSzPts val="3600"/>
              <a:buFont typeface="Arial"/>
              <a:buNone/>
            </a:pPr>
            <a:r>
              <a:rPr lang="en-GB" sz="3600" b="1" i="0" u="none" strike="noStrike" cap="none">
                <a:solidFill>
                  <a:schemeClr val="dk1"/>
                </a:solidFill>
                <a:latin typeface="Arial"/>
                <a:ea typeface="Arial"/>
                <a:cs typeface="Arial"/>
                <a:sym typeface="Arial"/>
              </a:rPr>
              <a:t>Aim</a:t>
            </a:r>
            <a:endParaRPr/>
          </a:p>
        </p:txBody>
      </p:sp>
      <p:sp>
        <p:nvSpPr>
          <p:cNvPr id="20" name="Google Shape;20;p29"/>
          <p:cNvSpPr>
            <a:spLocks noGrp="1"/>
          </p:cNvSpPr>
          <p:nvPr>
            <p:ph type="body" idx="1"/>
          </p:nvPr>
        </p:nvSpPr>
        <p:spPr>
          <a:xfrm>
            <a:off x="628650" y="1127760"/>
            <a:ext cx="7886700" cy="1409700"/>
          </a:xfrm>
          <a:prstGeom prst="roundRect">
            <a:avLst>
              <a:gd name="adj" fmla="val 2585"/>
            </a:avLst>
          </a:prstGeom>
          <a:noFill/>
          <a:ln>
            <a:noFill/>
          </a:ln>
        </p:spPr>
        <p:txBody>
          <a:bodyPr spcFirstLastPara="1" wrap="square" lIns="252000" tIns="252000" rIns="252000" bIns="252000" anchor="t" anchorCtr="0">
            <a:normAutofit/>
          </a:bodyPr>
          <a:lstStyle>
            <a:lvl1pPr marL="457200" lvl="0" indent="-342900" algn="l">
              <a:lnSpc>
                <a:spcPct val="90000"/>
              </a:lnSpc>
              <a:spcBef>
                <a:spcPts val="1000"/>
              </a:spcBef>
              <a:spcAft>
                <a:spcPts val="0"/>
              </a:spcAft>
              <a:buClr>
                <a:srgbClr val="1C1C1C"/>
              </a:buClr>
              <a:buSzPts val="1800"/>
              <a:buChar char="•"/>
              <a:defRPr sz="1665">
                <a:latin typeface="Arial"/>
                <a:ea typeface="Arial"/>
                <a:cs typeface="Arial"/>
                <a:sym typeface="Arial"/>
              </a:defRPr>
            </a:lvl1pPr>
            <a:lvl2pPr marL="914400" lvl="1" indent="-330200" algn="l">
              <a:lnSpc>
                <a:spcPct val="90000"/>
              </a:lnSpc>
              <a:spcBef>
                <a:spcPts val="500"/>
              </a:spcBef>
              <a:spcAft>
                <a:spcPts val="0"/>
              </a:spcAft>
              <a:buClr>
                <a:srgbClr val="1C1C1C"/>
              </a:buClr>
              <a:buSzPts val="1600"/>
              <a:buChar char="•"/>
              <a:defRPr sz="1480"/>
            </a:lvl2pPr>
            <a:lvl3pPr marL="1371600" lvl="2" indent="-342900" algn="l">
              <a:lnSpc>
                <a:spcPct val="90000"/>
              </a:lnSpc>
              <a:spcBef>
                <a:spcPts val="500"/>
              </a:spcBef>
              <a:spcAft>
                <a:spcPts val="0"/>
              </a:spcAft>
              <a:buClr>
                <a:srgbClr val="1C1C1C"/>
              </a:buClr>
              <a:buSzPts val="1800"/>
              <a:buChar char="•"/>
              <a:defRPr/>
            </a:lvl3pPr>
            <a:lvl4pPr marL="1828800" lvl="3" indent="-342900" algn="l">
              <a:lnSpc>
                <a:spcPct val="90000"/>
              </a:lnSpc>
              <a:spcBef>
                <a:spcPts val="500"/>
              </a:spcBef>
              <a:spcAft>
                <a:spcPts val="0"/>
              </a:spcAft>
              <a:buClr>
                <a:srgbClr val="1C1C1C"/>
              </a:buClr>
              <a:buSzPts val="1800"/>
              <a:buChar char="•"/>
              <a:defRPr/>
            </a:lvl4pPr>
            <a:lvl5pPr marL="2286000" lvl="4" indent="-342900" algn="l">
              <a:lnSpc>
                <a:spcPct val="90000"/>
              </a:lnSpc>
              <a:spcBef>
                <a:spcPts val="500"/>
              </a:spcBef>
              <a:spcAft>
                <a:spcPts val="0"/>
              </a:spcAft>
              <a:buClr>
                <a:srgbClr val="1C1C1C"/>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29"/>
          <p:cNvSpPr txBox="1"/>
          <p:nvPr/>
        </p:nvSpPr>
        <p:spPr>
          <a:xfrm>
            <a:off x="628650" y="3466803"/>
            <a:ext cx="7886700" cy="1409700"/>
          </a:xfrm>
          <a:prstGeom prst="rect">
            <a:avLst/>
          </a:prstGeom>
          <a:noFill/>
          <a:ln>
            <a:noFill/>
          </a:ln>
        </p:spPr>
        <p:txBody>
          <a:bodyPr spcFirstLastPara="1" wrap="square" lIns="180000" tIns="252000" rIns="252000" bIns="180000" anchor="t" anchorCtr="0">
            <a:normAutofit/>
          </a:bodyPr>
          <a:lstStyle/>
          <a:p>
            <a:pPr marL="228600" marR="0" lvl="0" indent="-228600" algn="l" rtl="0">
              <a:lnSpc>
                <a:spcPct val="90000"/>
              </a:lnSpc>
              <a:spcBef>
                <a:spcPts val="0"/>
              </a:spcBef>
              <a:spcAft>
                <a:spcPts val="0"/>
              </a:spcAft>
              <a:buClr>
                <a:srgbClr val="1C1C1C"/>
              </a:buClr>
              <a:buSzPts val="1800"/>
              <a:buFont typeface="Arial"/>
              <a:buChar char="•"/>
            </a:pPr>
            <a:r>
              <a:rPr lang="en-GB" sz="1800" b="0" i="0" u="none" strike="noStrike" cap="none">
                <a:solidFill>
                  <a:srgbClr val="1C1C1C"/>
                </a:solidFill>
                <a:latin typeface="Arial"/>
                <a:ea typeface="Arial"/>
                <a:cs typeface="Arial"/>
                <a:sym typeface="Arial"/>
              </a:rPr>
              <a:t>Statement 1 Lorem ipsum dolor sit amet, consectetur adipiscing elit.</a:t>
            </a:r>
            <a:endParaRPr/>
          </a:p>
          <a:p>
            <a:pPr marL="228600" marR="0" lvl="0" indent="-228600" algn="l" rtl="0">
              <a:lnSpc>
                <a:spcPct val="90000"/>
              </a:lnSpc>
              <a:spcBef>
                <a:spcPts val="1000"/>
              </a:spcBef>
              <a:spcAft>
                <a:spcPts val="0"/>
              </a:spcAft>
              <a:buClr>
                <a:srgbClr val="1C1C1C"/>
              </a:buClr>
              <a:buSzPts val="1800"/>
              <a:buFont typeface="Arial"/>
              <a:buChar char="•"/>
            </a:pPr>
            <a:r>
              <a:rPr lang="en-GB" sz="1800" b="0" i="0" u="none" strike="noStrike" cap="none">
                <a:solidFill>
                  <a:srgbClr val="1C1C1C"/>
                </a:solidFill>
                <a:latin typeface="Arial"/>
                <a:ea typeface="Arial"/>
                <a:cs typeface="Arial"/>
                <a:sym typeface="Arial"/>
              </a:rPr>
              <a:t>Statement 2</a:t>
            </a:r>
            <a:endParaRPr/>
          </a:p>
          <a:p>
            <a:pPr marL="685800" marR="0" lvl="1" indent="-228600" algn="l" rtl="0">
              <a:lnSpc>
                <a:spcPct val="90000"/>
              </a:lnSpc>
              <a:spcBef>
                <a:spcPts val="500"/>
              </a:spcBef>
              <a:spcAft>
                <a:spcPts val="0"/>
              </a:spcAft>
              <a:buClr>
                <a:srgbClr val="1C1C1C"/>
              </a:buClr>
              <a:buSzPts val="1600"/>
              <a:buFont typeface="Arial"/>
              <a:buChar char="•"/>
            </a:pPr>
            <a:r>
              <a:rPr lang="en-GB" sz="1600" b="0" i="0" u="none" strike="noStrike" cap="none">
                <a:solidFill>
                  <a:srgbClr val="1C1C1C"/>
                </a:solidFill>
                <a:latin typeface="Arial"/>
                <a:ea typeface="Arial"/>
                <a:cs typeface="Arial"/>
                <a:sym typeface="Arial"/>
              </a:rPr>
              <a:t>Sub statement</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
        <p:nvSpPr>
          <p:cNvPr id="23" name="Google Shape;23;p30"/>
          <p:cNvSpPr/>
          <p:nvPr/>
        </p:nvSpPr>
        <p:spPr>
          <a:xfrm>
            <a:off x="457198" y="438151"/>
            <a:ext cx="8220075" cy="5957887"/>
          </a:xfrm>
          <a:prstGeom prst="roundRect">
            <a:avLst>
              <a:gd name="adj" fmla="val 2649"/>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b="0" i="0" u="none" strike="noStrike" cap="none">
                <a:solidFill>
                  <a:schemeClr val="lt1"/>
                </a:solidFill>
                <a:latin typeface="Arial"/>
                <a:ea typeface="Arial"/>
                <a:cs typeface="Arial"/>
                <a:sym typeface="Arial"/>
              </a:rPr>
              <a:t> </a:t>
            </a:r>
            <a:endParaRPr/>
          </a:p>
        </p:txBody>
      </p:sp>
      <p:sp>
        <p:nvSpPr>
          <p:cNvPr id="24" name="Google Shape;24;p30"/>
          <p:cNvSpPr>
            <a:spLocks noGrp="1"/>
          </p:cNvSpPr>
          <p:nvPr>
            <p:ph type="title"/>
          </p:nvPr>
        </p:nvSpPr>
        <p:spPr>
          <a:xfrm>
            <a:off x="457198" y="478895"/>
            <a:ext cx="8220075" cy="994306"/>
          </a:xfrm>
          <a:prstGeom prst="roundRect">
            <a:avLst>
              <a:gd name="adj" fmla="val 9641"/>
            </a:avLst>
          </a:prstGeom>
          <a:noFill/>
          <a:ln>
            <a:noFill/>
          </a:ln>
        </p:spPr>
        <p:txBody>
          <a:bodyPr spcFirstLastPara="1" wrap="square" lIns="252000" tIns="252000" rIns="252000" bIns="252000" anchor="ctr" anchorCtr="1">
            <a:noAutofit/>
          </a:bodyPr>
          <a:lstStyle>
            <a:lvl1pPr lvl="0" algn="l">
              <a:lnSpc>
                <a:spcPct val="90000"/>
              </a:lnSpc>
              <a:spcBef>
                <a:spcPts val="0"/>
              </a:spcBef>
              <a:spcAft>
                <a:spcPts val="0"/>
              </a:spcAft>
              <a:buClr>
                <a:srgbClr val="1C1C1C"/>
              </a:buClr>
              <a:buSzPts val="4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d Slide">
  <p:cSld name="End Slide">
    <p:bg>
      <p:bgPr>
        <a:blipFill>
          <a:blip r:embed="rId2">
            <a:alphaModFix/>
          </a:blip>
          <a:stretch>
            <a:fillRect/>
          </a:stretch>
        </a:blipFill>
        <a:effectLst/>
      </p:bgPr>
    </p:bg>
    <p:spTree>
      <p:nvGrpSpPr>
        <p:cNvPr id="1" name="Shape 25"/>
        <p:cNvGrpSpPr/>
        <p:nvPr/>
      </p:nvGrpSpPr>
      <p:grpSpPr>
        <a:xfrm>
          <a:off x="0" y="0"/>
          <a:ext cx="0" cy="0"/>
          <a:chOff x="0" y="0"/>
          <a:chExt cx="0" cy="0"/>
        </a:xfrm>
      </p:grpSpPr>
      <p:pic>
        <p:nvPicPr>
          <p:cNvPr id="26" name="Google Shape;26;p3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522767" y="6196125"/>
            <a:ext cx="576495" cy="58071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with Box">
  <p:cSld name="Title Slide with Box">
    <p:spTree>
      <p:nvGrpSpPr>
        <p:cNvPr id="1" name="Shape 27"/>
        <p:cNvGrpSpPr/>
        <p:nvPr/>
      </p:nvGrpSpPr>
      <p:grpSpPr>
        <a:xfrm>
          <a:off x="0" y="0"/>
          <a:ext cx="0" cy="0"/>
          <a:chOff x="0" y="0"/>
          <a:chExt cx="0" cy="0"/>
        </a:xfrm>
      </p:grpSpPr>
      <p:sp>
        <p:nvSpPr>
          <p:cNvPr id="28" name="Google Shape;28;p32"/>
          <p:cNvSpPr/>
          <p:nvPr/>
        </p:nvSpPr>
        <p:spPr>
          <a:xfrm>
            <a:off x="457198" y="438151"/>
            <a:ext cx="8220075" cy="5957887"/>
          </a:xfrm>
          <a:prstGeom prst="roundRect">
            <a:avLst>
              <a:gd name="adj" fmla="val 2649"/>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a:solidFill>
                  <a:schemeClr val="lt1"/>
                </a:solidFill>
                <a:latin typeface="Arial"/>
                <a:ea typeface="Arial"/>
                <a:cs typeface="Arial"/>
                <a:sym typeface="Arial"/>
              </a:rPr>
              <a:t> </a:t>
            </a:r>
            <a:endParaRPr/>
          </a:p>
        </p:txBody>
      </p:sp>
      <p:pic>
        <p:nvPicPr>
          <p:cNvPr id="29" name="Google Shape;29;p3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072497" y="5734211"/>
            <a:ext cx="576495" cy="58071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9"/>
        <p:cNvGrpSpPr/>
        <p:nvPr/>
      </p:nvGrpSpPr>
      <p:grpSpPr>
        <a:xfrm>
          <a:off x="0" y="0"/>
          <a:ext cx="0" cy="0"/>
          <a:chOff x="0" y="0"/>
          <a:chExt cx="0" cy="0"/>
        </a:xfrm>
      </p:grpSpPr>
      <p:sp>
        <p:nvSpPr>
          <p:cNvPr id="10" name="Google Shape;10;p26"/>
          <p:cNvSpPr>
            <a:spLocks noGrp="1"/>
          </p:cNvSpPr>
          <p:nvPr>
            <p:ph type="title"/>
          </p:nvPr>
        </p:nvSpPr>
        <p:spPr>
          <a:xfrm>
            <a:off x="489745" y="695325"/>
            <a:ext cx="8164510" cy="1150938"/>
          </a:xfrm>
          <a:prstGeom prst="roundRect">
            <a:avLst>
              <a:gd name="adj" fmla="val 9641"/>
            </a:avLst>
          </a:prstGeom>
          <a:noFill/>
          <a:ln>
            <a:noFill/>
          </a:ln>
        </p:spPr>
        <p:txBody>
          <a:bodyPr spcFirstLastPara="1" wrap="square" lIns="252000" tIns="252000" rIns="252000" bIns="252000" anchor="ctr" anchorCtr="1">
            <a:normAutofit/>
          </a:bodyPr>
          <a:lstStyle>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a:spLocks noGrp="1"/>
          </p:cNvSpPr>
          <p:nvPr>
            <p:ph type="body" idx="1"/>
          </p:nvPr>
        </p:nvSpPr>
        <p:spPr>
          <a:xfrm>
            <a:off x="489745" y="1957386"/>
            <a:ext cx="8164510" cy="4387851"/>
          </a:xfrm>
          <a:prstGeom prst="roundRect">
            <a:avLst>
              <a:gd name="adj" fmla="val 2585"/>
            </a:avLst>
          </a:prstGeom>
          <a:noFill/>
          <a:ln>
            <a:noFill/>
          </a:ln>
        </p:spPr>
        <p:txBody>
          <a:bodyPr spcFirstLastPara="1" wrap="square" lIns="252000" tIns="252000" rIns="252000" bIns="252000" anchor="t" anchorCtr="0">
            <a:norm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Arial"/>
                <a:ea typeface="Arial"/>
                <a:cs typeface="Arial"/>
                <a:sym typeface="Arial"/>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Arial"/>
                <a:ea typeface="Arial"/>
                <a:cs typeface="Arial"/>
                <a:sym typeface="Arial"/>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6.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natterhub.com/"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www.bbc.com/ownit"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1"/>
          <p:cNvSpPr/>
          <p:nvPr/>
        </p:nvSpPr>
        <p:spPr>
          <a:xfrm>
            <a:off x="539750" y="1470978"/>
            <a:ext cx="8064500" cy="4837747"/>
          </a:xfrm>
          <a:prstGeom prst="rect">
            <a:avLst/>
          </a:prstGeom>
          <a:solidFill>
            <a:srgbClr val="FBFBFB"/>
          </a:solidFill>
          <a:ln w="19050" cap="flat" cmpd="sng">
            <a:solidFill>
              <a:srgbClr val="2E303D"/>
            </a:solidFill>
            <a:prstDash val="solid"/>
            <a:miter lim="800000"/>
            <a:headEnd type="none" w="sm" len="sm"/>
            <a:tailEnd type="none" w="sm" len="sm"/>
          </a:ln>
        </p:spPr>
        <p:txBody>
          <a:bodyPr spcFirstLastPara="1" wrap="square" lIns="216000" tIns="108000" rIns="3888000" bIns="108000" anchor="t" anchorCtr="0">
            <a:noAutofit/>
          </a:bodyPr>
          <a:lstStyle/>
          <a:p>
            <a:pPr marL="0" marR="0" lvl="0" indent="0" algn="l" rtl="0">
              <a:spcBef>
                <a:spcPts val="0"/>
              </a:spcBef>
              <a:spcAft>
                <a:spcPts val="0"/>
              </a:spcAft>
              <a:buNone/>
            </a:pPr>
            <a:r>
              <a:rPr lang="en-GB" sz="1600">
                <a:solidFill>
                  <a:schemeClr val="dk1"/>
                </a:solidFill>
                <a:latin typeface="Arial"/>
                <a:ea typeface="Arial"/>
                <a:cs typeface="Arial"/>
                <a:sym typeface="Arial"/>
              </a:rPr>
              <a:t>Torin and Felicity have played together since they were in nursery. They enjoy playing at each other’s houses and meeting up in the park. Recently, Felicity has started playing with a new group of friends. Torin has asked if he can join in but the others make an excuse and run away, giggling. </a:t>
            </a:r>
            <a:endParaRPr sz="1600">
              <a:solidFill>
                <a:srgbClr val="FF0000"/>
              </a:solidFill>
              <a:latin typeface="Arial"/>
              <a:ea typeface="Arial"/>
              <a:cs typeface="Arial"/>
              <a:sym typeface="Arial"/>
            </a:endParaRPr>
          </a:p>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73" name="Google Shape;173;p11"/>
          <p:cNvPicPr preferRelativeResize="0"/>
          <p:nvPr/>
        </p:nvPicPr>
        <p:blipFill rotWithShape="1">
          <a:blip r:embed="rId3">
            <a:alphaModFix/>
          </a:blip>
          <a:srcRect/>
          <a:stretch/>
        </p:blipFill>
        <p:spPr>
          <a:xfrm>
            <a:off x="4812681" y="1663906"/>
            <a:ext cx="3500393" cy="4102983"/>
          </a:xfrm>
          <a:prstGeom prst="rect">
            <a:avLst/>
          </a:prstGeom>
          <a:noFill/>
          <a:ln>
            <a:noFill/>
          </a:ln>
        </p:spPr>
      </p:pic>
      <p:sp>
        <p:nvSpPr>
          <p:cNvPr id="174" name="Google Shape;174;p11"/>
          <p:cNvSpPr>
            <a:spLocks noGrp="1"/>
          </p:cNvSpPr>
          <p:nvPr>
            <p:ph type="title"/>
          </p:nvPr>
        </p:nvSpPr>
        <p:spPr>
          <a:xfrm>
            <a:off x="461962" y="476672"/>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2E303D"/>
              </a:buClr>
              <a:buSzPts val="3600"/>
              <a:buFont typeface="Arial"/>
              <a:buNone/>
            </a:pPr>
            <a:r>
              <a:rPr lang="en-GB" sz="3600">
                <a:solidFill>
                  <a:srgbClr val="2E303D"/>
                </a:solidFill>
                <a:latin typeface="Arial"/>
                <a:ea typeface="Arial"/>
                <a:cs typeface="Arial"/>
                <a:sym typeface="Arial"/>
              </a:rPr>
              <a:t>The Impact of Bullying</a:t>
            </a:r>
            <a:endParaRPr/>
          </a:p>
        </p:txBody>
      </p:sp>
      <p:sp>
        <p:nvSpPr>
          <p:cNvPr id="175" name="Google Shape;175;p11"/>
          <p:cNvSpPr txBox="1"/>
          <p:nvPr/>
        </p:nvSpPr>
        <p:spPr>
          <a:xfrm>
            <a:off x="1354245" y="4671937"/>
            <a:ext cx="2512206" cy="98488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We’ll read through some scenarios and you will need to imagine you are the person in the scenario. </a:t>
            </a:r>
            <a:endParaRPr/>
          </a:p>
        </p:txBody>
      </p:sp>
      <p:sp>
        <p:nvSpPr>
          <p:cNvPr id="176" name="Google Shape;176;p11"/>
          <p:cNvSpPr/>
          <p:nvPr/>
        </p:nvSpPr>
        <p:spPr>
          <a:xfrm>
            <a:off x="755650" y="5100316"/>
            <a:ext cx="2411024" cy="992509"/>
          </a:xfrm>
          <a:prstGeom prst="rect">
            <a:avLst/>
          </a:prstGeom>
          <a:solidFill>
            <a:srgbClr val="2E303D"/>
          </a:solidFill>
          <a:ln w="19050" cap="flat" cmpd="sng">
            <a:solidFill>
              <a:srgbClr val="01407D"/>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l" rtl="0">
              <a:spcBef>
                <a:spcPts val="0"/>
              </a:spcBef>
              <a:spcAft>
                <a:spcPts val="0"/>
              </a:spcAft>
              <a:buNone/>
            </a:pPr>
            <a:r>
              <a:rPr lang="en-GB" sz="1600">
                <a:solidFill>
                  <a:schemeClr val="lt1"/>
                </a:solidFill>
                <a:latin typeface="Arial"/>
                <a:ea typeface="Arial"/>
                <a:cs typeface="Arial"/>
                <a:sym typeface="Arial"/>
              </a:rPr>
              <a:t>Imagine you are Torin.</a:t>
            </a:r>
            <a:endParaRPr/>
          </a:p>
        </p:txBody>
      </p:sp>
      <p:sp>
        <p:nvSpPr>
          <p:cNvPr id="177" name="Google Shape;177;p11"/>
          <p:cNvSpPr/>
          <p:nvPr/>
        </p:nvSpPr>
        <p:spPr>
          <a:xfrm>
            <a:off x="3366488" y="5100316"/>
            <a:ext cx="2411024" cy="992509"/>
          </a:xfrm>
          <a:prstGeom prst="rect">
            <a:avLst/>
          </a:prstGeom>
          <a:solidFill>
            <a:srgbClr val="ED6C76"/>
          </a:solidFill>
          <a:ln w="19050" cap="flat" cmpd="sng">
            <a:solidFill>
              <a:srgbClr val="D81C33"/>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What sorts of emotions are you experiencing?</a:t>
            </a:r>
            <a:endParaRPr/>
          </a:p>
        </p:txBody>
      </p:sp>
      <p:sp>
        <p:nvSpPr>
          <p:cNvPr id="178" name="Google Shape;178;p11"/>
          <p:cNvSpPr/>
          <p:nvPr/>
        </p:nvSpPr>
        <p:spPr>
          <a:xfrm>
            <a:off x="5977326" y="5105148"/>
            <a:ext cx="2411024" cy="992509"/>
          </a:xfrm>
          <a:prstGeom prst="rect">
            <a:avLst/>
          </a:prstGeom>
          <a:solidFill>
            <a:srgbClr val="0076B0"/>
          </a:solidFill>
          <a:ln w="19050" cap="flat" cmpd="sng">
            <a:solidFill>
              <a:srgbClr val="01407D"/>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What might you say </a:t>
            </a:r>
            <a:br>
              <a:rPr lang="en-GB" sz="1600">
                <a:solidFill>
                  <a:schemeClr val="lt1"/>
                </a:solidFill>
                <a:latin typeface="Arial"/>
                <a:ea typeface="Arial"/>
                <a:cs typeface="Arial"/>
                <a:sym typeface="Arial"/>
              </a:rPr>
            </a:br>
            <a:r>
              <a:rPr lang="en-GB" sz="1600">
                <a:solidFill>
                  <a:schemeClr val="lt1"/>
                </a:solidFill>
                <a:latin typeface="Arial"/>
                <a:ea typeface="Arial"/>
                <a:cs typeface="Arial"/>
                <a:sym typeface="Arial"/>
              </a:rPr>
              <a:t>or do?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1500"/>
                                        <p:tgtEl>
                                          <p:spTgt spid="172"/>
                                        </p:tgtEl>
                                      </p:cBhvr>
                                    </p:animEffect>
                                  </p:childTnLst>
                                </p:cTn>
                              </p:par>
                              <p:par>
                                <p:cTn id="8" presetID="10" presetClass="entr" presetSubtype="0" fill="hold" nodeType="withEffect">
                                  <p:stCondLst>
                                    <p:cond delay="0"/>
                                  </p:stCondLst>
                                  <p:childTnLst>
                                    <p:set>
                                      <p:cBhvr>
                                        <p:cTn id="9" dur="1" fill="hold">
                                          <p:stCondLst>
                                            <p:cond delay="0"/>
                                          </p:stCondLst>
                                        </p:cTn>
                                        <p:tgtEl>
                                          <p:spTgt spid="173"/>
                                        </p:tgtEl>
                                        <p:attrNameLst>
                                          <p:attrName>style.visibility</p:attrName>
                                        </p:attrNameLst>
                                      </p:cBhvr>
                                      <p:to>
                                        <p:strVal val="visible"/>
                                      </p:to>
                                    </p:set>
                                    <p:animEffect transition="in" filter="fade">
                                      <p:cBhvr>
                                        <p:cTn id="10" dur="1500"/>
                                        <p:tgtEl>
                                          <p:spTgt spid="17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6"/>
                                        </p:tgtEl>
                                        <p:attrNameLst>
                                          <p:attrName>style.visibility</p:attrName>
                                        </p:attrNameLst>
                                      </p:cBhvr>
                                      <p:to>
                                        <p:strVal val="visible"/>
                                      </p:to>
                                    </p:set>
                                    <p:animEffect transition="in" filter="fade">
                                      <p:cBhvr>
                                        <p:cTn id="15" dur="1500"/>
                                        <p:tgtEl>
                                          <p:spTgt spid="17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Effect transition="in" filter="fade">
                                      <p:cBhvr>
                                        <p:cTn id="20" dur="1500"/>
                                        <p:tgtEl>
                                          <p:spTgt spid="17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8"/>
                                        </p:tgtEl>
                                        <p:attrNameLst>
                                          <p:attrName>style.visibility</p:attrName>
                                        </p:attrNameLst>
                                      </p:cBhvr>
                                      <p:to>
                                        <p:strVal val="visible"/>
                                      </p:to>
                                    </p:set>
                                    <p:animEffect transition="in" filter="fade">
                                      <p:cBhvr>
                                        <p:cTn id="25" dur="1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2"/>
          <p:cNvSpPr>
            <a:spLocks noGrp="1"/>
          </p:cNvSpPr>
          <p:nvPr>
            <p:ph type="title"/>
          </p:nvPr>
        </p:nvSpPr>
        <p:spPr>
          <a:xfrm>
            <a:off x="461962" y="476672"/>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2E303D"/>
              </a:buClr>
              <a:buSzPts val="3600"/>
              <a:buFont typeface="Arial"/>
              <a:buNone/>
            </a:pPr>
            <a:r>
              <a:rPr lang="en-GB" sz="3600">
                <a:solidFill>
                  <a:srgbClr val="2E303D"/>
                </a:solidFill>
                <a:latin typeface="Arial"/>
                <a:ea typeface="Arial"/>
                <a:cs typeface="Arial"/>
                <a:sym typeface="Arial"/>
              </a:rPr>
              <a:t>The Impact of Bullying</a:t>
            </a:r>
            <a:endParaRPr/>
          </a:p>
        </p:txBody>
      </p:sp>
      <p:sp>
        <p:nvSpPr>
          <p:cNvPr id="184" name="Google Shape;184;p12"/>
          <p:cNvSpPr txBox="1"/>
          <p:nvPr/>
        </p:nvSpPr>
        <p:spPr>
          <a:xfrm>
            <a:off x="1354245" y="4671937"/>
            <a:ext cx="2512206" cy="98488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We’ll read through some scenarios and you will need to imagine you are the person in the scenario. </a:t>
            </a:r>
            <a:endParaRPr/>
          </a:p>
        </p:txBody>
      </p:sp>
      <p:sp>
        <p:nvSpPr>
          <p:cNvPr id="185" name="Google Shape;185;p12"/>
          <p:cNvSpPr txBox="1"/>
          <p:nvPr/>
        </p:nvSpPr>
        <p:spPr>
          <a:xfrm>
            <a:off x="5333708" y="4705199"/>
            <a:ext cx="2512206" cy="98488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If you’re chosen to be in the ‘hot seat’, we’ll ask you how you’re feeling and what you’re thinking.</a:t>
            </a:r>
            <a:endParaRPr/>
          </a:p>
        </p:txBody>
      </p:sp>
      <p:sp>
        <p:nvSpPr>
          <p:cNvPr id="186" name="Google Shape;186;p12"/>
          <p:cNvSpPr/>
          <p:nvPr/>
        </p:nvSpPr>
        <p:spPr>
          <a:xfrm>
            <a:off x="539750" y="1470978"/>
            <a:ext cx="8064500" cy="4837747"/>
          </a:xfrm>
          <a:prstGeom prst="rect">
            <a:avLst/>
          </a:prstGeom>
          <a:solidFill>
            <a:srgbClr val="FBFBFB"/>
          </a:solidFill>
          <a:ln w="19050" cap="flat" cmpd="sng">
            <a:solidFill>
              <a:srgbClr val="2E303D"/>
            </a:solidFill>
            <a:prstDash val="solid"/>
            <a:miter lim="800000"/>
            <a:headEnd type="none" w="sm" len="sm"/>
            <a:tailEnd type="none" w="sm" len="sm"/>
          </a:ln>
        </p:spPr>
        <p:txBody>
          <a:bodyPr spcFirstLastPara="1" wrap="square" lIns="216000" tIns="108000" rIns="5040000" bIns="108000" anchor="t" anchorCtr="0">
            <a:noAutofit/>
          </a:bodyPr>
          <a:lstStyle/>
          <a:p>
            <a:pPr marL="0" marR="0" lvl="0" indent="0" algn="l" rtl="0">
              <a:spcBef>
                <a:spcPts val="0"/>
              </a:spcBef>
              <a:spcAft>
                <a:spcPts val="0"/>
              </a:spcAft>
              <a:buNone/>
            </a:pPr>
            <a:r>
              <a:rPr lang="en-GB" sz="1600">
                <a:solidFill>
                  <a:schemeClr val="dk1"/>
                </a:solidFill>
                <a:latin typeface="Arial"/>
                <a:ea typeface="Arial"/>
                <a:cs typeface="Arial"/>
                <a:sym typeface="Arial"/>
              </a:rPr>
              <a:t>Yin sits next to Martha in class. Recently, Martha has started to poke Yin hard in the leg with a pencil. Yin has asked her to stop but Martha tells Yin to stop moaning. </a:t>
            </a:r>
            <a:endParaRPr/>
          </a:p>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7" name="Google Shape;187;p12"/>
          <p:cNvSpPr/>
          <p:nvPr/>
        </p:nvSpPr>
        <p:spPr>
          <a:xfrm>
            <a:off x="755650" y="5100316"/>
            <a:ext cx="2411024" cy="992509"/>
          </a:xfrm>
          <a:prstGeom prst="rect">
            <a:avLst/>
          </a:prstGeom>
          <a:solidFill>
            <a:srgbClr val="2E303D"/>
          </a:solidFill>
          <a:ln w="19050" cap="flat" cmpd="sng">
            <a:solidFill>
              <a:srgbClr val="01407D"/>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Imagine you are Yin.</a:t>
            </a:r>
            <a:endParaRPr/>
          </a:p>
        </p:txBody>
      </p:sp>
      <p:sp>
        <p:nvSpPr>
          <p:cNvPr id="188" name="Google Shape;188;p12"/>
          <p:cNvSpPr/>
          <p:nvPr/>
        </p:nvSpPr>
        <p:spPr>
          <a:xfrm>
            <a:off x="3369541" y="5092613"/>
            <a:ext cx="2411024" cy="992509"/>
          </a:xfrm>
          <a:prstGeom prst="rect">
            <a:avLst/>
          </a:prstGeom>
          <a:solidFill>
            <a:srgbClr val="ED6C76"/>
          </a:solidFill>
          <a:ln w="19050" cap="flat" cmpd="sng">
            <a:solidFill>
              <a:srgbClr val="D81C33"/>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How do you feel towards Martha?</a:t>
            </a:r>
            <a:endParaRPr/>
          </a:p>
        </p:txBody>
      </p:sp>
      <p:sp>
        <p:nvSpPr>
          <p:cNvPr id="189" name="Google Shape;189;p12"/>
          <p:cNvSpPr/>
          <p:nvPr/>
        </p:nvSpPr>
        <p:spPr>
          <a:xfrm>
            <a:off x="5983433" y="5092613"/>
            <a:ext cx="2411024" cy="992509"/>
          </a:xfrm>
          <a:prstGeom prst="rect">
            <a:avLst/>
          </a:prstGeom>
          <a:solidFill>
            <a:srgbClr val="0076B0"/>
          </a:solidFill>
          <a:ln w="19050" cap="flat" cmpd="sng">
            <a:solidFill>
              <a:srgbClr val="01407D"/>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What impact might the incidents have on </a:t>
            </a:r>
            <a:br>
              <a:rPr lang="en-GB" sz="1600">
                <a:solidFill>
                  <a:schemeClr val="lt1"/>
                </a:solidFill>
                <a:latin typeface="Arial"/>
                <a:ea typeface="Arial"/>
                <a:cs typeface="Arial"/>
                <a:sym typeface="Arial"/>
              </a:rPr>
            </a:br>
            <a:r>
              <a:rPr lang="en-GB" sz="1600">
                <a:solidFill>
                  <a:schemeClr val="lt1"/>
                </a:solidFill>
                <a:latin typeface="Arial"/>
                <a:ea typeface="Arial"/>
                <a:cs typeface="Arial"/>
                <a:sym typeface="Arial"/>
              </a:rPr>
              <a:t>your classwork?</a:t>
            </a:r>
            <a:endParaRPr/>
          </a:p>
        </p:txBody>
      </p:sp>
      <p:pic>
        <p:nvPicPr>
          <p:cNvPr id="190" name="Google Shape;190;p12"/>
          <p:cNvPicPr preferRelativeResize="0"/>
          <p:nvPr/>
        </p:nvPicPr>
        <p:blipFill rotWithShape="1">
          <a:blip r:embed="rId3">
            <a:alphaModFix/>
          </a:blip>
          <a:srcRect/>
          <a:stretch/>
        </p:blipFill>
        <p:spPr>
          <a:xfrm>
            <a:off x="3671380" y="1633162"/>
            <a:ext cx="4723077" cy="3346243"/>
          </a:xfrm>
          <a:prstGeom prst="rect">
            <a:avLst/>
          </a:prstGeom>
          <a:noFill/>
          <a:ln w="19050" cap="flat" cmpd="sng">
            <a:solidFill>
              <a:srgbClr val="01407D"/>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1500"/>
                                        <p:tgtEl>
                                          <p:spTgt spid="186"/>
                                        </p:tgtEl>
                                      </p:cBhvr>
                                    </p:animEffect>
                                  </p:childTnLst>
                                </p:cTn>
                              </p:par>
                              <p:par>
                                <p:cTn id="8" presetID="10" presetClass="entr" presetSubtype="0" fill="hold" nodeType="withEffect">
                                  <p:stCondLst>
                                    <p:cond delay="0"/>
                                  </p:stCondLst>
                                  <p:childTnLst>
                                    <p:set>
                                      <p:cBhvr>
                                        <p:cTn id="9" dur="1" fill="hold">
                                          <p:stCondLst>
                                            <p:cond delay="0"/>
                                          </p:stCondLst>
                                        </p:cTn>
                                        <p:tgtEl>
                                          <p:spTgt spid="190"/>
                                        </p:tgtEl>
                                        <p:attrNameLst>
                                          <p:attrName>style.visibility</p:attrName>
                                        </p:attrNameLst>
                                      </p:cBhvr>
                                      <p:to>
                                        <p:strVal val="visible"/>
                                      </p:to>
                                    </p:set>
                                    <p:animEffect transition="in" filter="fade">
                                      <p:cBhvr>
                                        <p:cTn id="10" dur="1500"/>
                                        <p:tgtEl>
                                          <p:spTgt spid="19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7"/>
                                        </p:tgtEl>
                                        <p:attrNameLst>
                                          <p:attrName>style.visibility</p:attrName>
                                        </p:attrNameLst>
                                      </p:cBhvr>
                                      <p:to>
                                        <p:strVal val="visible"/>
                                      </p:to>
                                    </p:set>
                                    <p:animEffect transition="in" filter="fade">
                                      <p:cBhvr>
                                        <p:cTn id="15" dur="1500"/>
                                        <p:tgtEl>
                                          <p:spTgt spid="18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8"/>
                                        </p:tgtEl>
                                        <p:attrNameLst>
                                          <p:attrName>style.visibility</p:attrName>
                                        </p:attrNameLst>
                                      </p:cBhvr>
                                      <p:to>
                                        <p:strVal val="visible"/>
                                      </p:to>
                                    </p:set>
                                    <p:animEffect transition="in" filter="fade">
                                      <p:cBhvr>
                                        <p:cTn id="20" dur="1500"/>
                                        <p:tgtEl>
                                          <p:spTgt spid="18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9"/>
                                        </p:tgtEl>
                                        <p:attrNameLst>
                                          <p:attrName>style.visibility</p:attrName>
                                        </p:attrNameLst>
                                      </p:cBhvr>
                                      <p:to>
                                        <p:strVal val="visible"/>
                                      </p:to>
                                    </p:set>
                                    <p:animEffect transition="in" filter="fade">
                                      <p:cBhvr>
                                        <p:cTn id="25" dur="15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3"/>
          <p:cNvSpPr>
            <a:spLocks noGrp="1"/>
          </p:cNvSpPr>
          <p:nvPr>
            <p:ph type="title"/>
          </p:nvPr>
        </p:nvSpPr>
        <p:spPr>
          <a:xfrm>
            <a:off x="461962" y="476672"/>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2E303D"/>
              </a:buClr>
              <a:buSzPts val="3600"/>
              <a:buFont typeface="Arial"/>
              <a:buNone/>
            </a:pPr>
            <a:r>
              <a:rPr lang="en-GB" sz="3600">
                <a:solidFill>
                  <a:srgbClr val="2E303D"/>
                </a:solidFill>
                <a:latin typeface="Arial"/>
                <a:ea typeface="Arial"/>
                <a:cs typeface="Arial"/>
                <a:sym typeface="Arial"/>
              </a:rPr>
              <a:t>The Impact of Bullying</a:t>
            </a:r>
            <a:endParaRPr/>
          </a:p>
        </p:txBody>
      </p:sp>
      <p:sp>
        <p:nvSpPr>
          <p:cNvPr id="196" name="Google Shape;196;p13"/>
          <p:cNvSpPr txBox="1"/>
          <p:nvPr/>
        </p:nvSpPr>
        <p:spPr>
          <a:xfrm>
            <a:off x="1354245" y="4671937"/>
            <a:ext cx="2512206" cy="98488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We’ll read through some scenarios and you will need to imagine you are the person in the scenario. </a:t>
            </a:r>
            <a:endParaRPr/>
          </a:p>
        </p:txBody>
      </p:sp>
      <p:sp>
        <p:nvSpPr>
          <p:cNvPr id="197" name="Google Shape;197;p13"/>
          <p:cNvSpPr txBox="1"/>
          <p:nvPr/>
        </p:nvSpPr>
        <p:spPr>
          <a:xfrm>
            <a:off x="5333708" y="4705199"/>
            <a:ext cx="2512206" cy="98488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If you’re chosen to be in the ‘hot seat’, we’ll ask you how you’re feeling and what you’re thinking.</a:t>
            </a:r>
            <a:endParaRPr/>
          </a:p>
        </p:txBody>
      </p:sp>
      <p:sp>
        <p:nvSpPr>
          <p:cNvPr id="198" name="Google Shape;198;p13"/>
          <p:cNvSpPr/>
          <p:nvPr/>
        </p:nvSpPr>
        <p:spPr>
          <a:xfrm>
            <a:off x="539750" y="1470978"/>
            <a:ext cx="8064500" cy="4837747"/>
          </a:xfrm>
          <a:prstGeom prst="rect">
            <a:avLst/>
          </a:prstGeom>
          <a:solidFill>
            <a:srgbClr val="FBFBFB"/>
          </a:solidFill>
          <a:ln w="19050" cap="flat" cmpd="sng">
            <a:solidFill>
              <a:srgbClr val="2E303D"/>
            </a:solidFill>
            <a:prstDash val="solid"/>
            <a:miter lim="800000"/>
            <a:headEnd type="none" w="sm" len="sm"/>
            <a:tailEnd type="none" w="sm" len="sm"/>
          </a:ln>
        </p:spPr>
        <p:txBody>
          <a:bodyPr spcFirstLastPara="1" wrap="square" lIns="4104000" tIns="108000" rIns="216000" bIns="108000" anchor="t" anchorCtr="0">
            <a:noAutofit/>
          </a:bodyPr>
          <a:lstStyle/>
          <a:p>
            <a:pPr marL="0" marR="0" lvl="0" indent="0" algn="l" rtl="0">
              <a:spcBef>
                <a:spcPts val="0"/>
              </a:spcBef>
              <a:spcAft>
                <a:spcPts val="0"/>
              </a:spcAft>
              <a:buNone/>
            </a:pPr>
            <a:r>
              <a:rPr lang="en-GB" sz="1600">
                <a:solidFill>
                  <a:schemeClr val="dk1"/>
                </a:solidFill>
                <a:latin typeface="Arial"/>
                <a:ea typeface="Arial"/>
                <a:cs typeface="Arial"/>
                <a:sym typeface="Arial"/>
              </a:rPr>
              <a:t>There was recently a class trip to a museum. The children went on a coach and Mario fell asleep. When he logged on to his social media account, he saw a photo of himself asleep with lots of unkind comments.</a:t>
            </a:r>
            <a:endParaRPr/>
          </a:p>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9" name="Google Shape;199;p13"/>
          <p:cNvSpPr/>
          <p:nvPr/>
        </p:nvSpPr>
        <p:spPr>
          <a:xfrm>
            <a:off x="755650" y="5084437"/>
            <a:ext cx="2411024" cy="992509"/>
          </a:xfrm>
          <a:prstGeom prst="rect">
            <a:avLst/>
          </a:prstGeom>
          <a:solidFill>
            <a:srgbClr val="2E303D"/>
          </a:solidFill>
          <a:ln w="19050" cap="flat" cmpd="sng">
            <a:solidFill>
              <a:srgbClr val="01407D"/>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l" rtl="0">
              <a:spcBef>
                <a:spcPts val="0"/>
              </a:spcBef>
              <a:spcAft>
                <a:spcPts val="0"/>
              </a:spcAft>
              <a:buNone/>
            </a:pPr>
            <a:r>
              <a:rPr lang="en-GB" sz="1600">
                <a:solidFill>
                  <a:schemeClr val="lt1"/>
                </a:solidFill>
                <a:latin typeface="Arial"/>
                <a:ea typeface="Arial"/>
                <a:cs typeface="Arial"/>
                <a:sym typeface="Arial"/>
              </a:rPr>
              <a:t>Imagine you are Mario.</a:t>
            </a:r>
            <a:endParaRPr/>
          </a:p>
        </p:txBody>
      </p:sp>
      <p:sp>
        <p:nvSpPr>
          <p:cNvPr id="200" name="Google Shape;200;p13"/>
          <p:cNvSpPr/>
          <p:nvPr/>
        </p:nvSpPr>
        <p:spPr>
          <a:xfrm>
            <a:off x="3366488" y="5084437"/>
            <a:ext cx="2411024" cy="992509"/>
          </a:xfrm>
          <a:prstGeom prst="rect">
            <a:avLst/>
          </a:prstGeom>
          <a:solidFill>
            <a:srgbClr val="ED6C76"/>
          </a:solidFill>
          <a:ln w="19050" cap="flat" cmpd="sng">
            <a:solidFill>
              <a:srgbClr val="D81C33"/>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How does this make you feel?</a:t>
            </a:r>
            <a:endParaRPr/>
          </a:p>
        </p:txBody>
      </p:sp>
      <p:sp>
        <p:nvSpPr>
          <p:cNvPr id="201" name="Google Shape;201;p13"/>
          <p:cNvSpPr/>
          <p:nvPr/>
        </p:nvSpPr>
        <p:spPr>
          <a:xfrm>
            <a:off x="5977326" y="5084437"/>
            <a:ext cx="2411024" cy="992509"/>
          </a:xfrm>
          <a:prstGeom prst="rect">
            <a:avLst/>
          </a:prstGeom>
          <a:solidFill>
            <a:srgbClr val="0076B0"/>
          </a:solidFill>
          <a:ln w="19050" cap="flat" cmpd="sng">
            <a:solidFill>
              <a:srgbClr val="01407D"/>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How might you react around your friends?</a:t>
            </a:r>
            <a:endParaRPr/>
          </a:p>
        </p:txBody>
      </p:sp>
      <p:pic>
        <p:nvPicPr>
          <p:cNvPr id="202" name="Google Shape;202;p13"/>
          <p:cNvPicPr preferRelativeResize="0"/>
          <p:nvPr/>
        </p:nvPicPr>
        <p:blipFill rotWithShape="1">
          <a:blip r:embed="rId3">
            <a:alphaModFix/>
          </a:blip>
          <a:srcRect/>
          <a:stretch/>
        </p:blipFill>
        <p:spPr>
          <a:xfrm>
            <a:off x="552260" y="1641393"/>
            <a:ext cx="4019739" cy="32112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1500"/>
                                        <p:tgtEl>
                                          <p:spTgt spid="198"/>
                                        </p:tgtEl>
                                      </p:cBhvr>
                                    </p:animEffect>
                                  </p:childTnLst>
                                </p:cTn>
                              </p:par>
                              <p:par>
                                <p:cTn id="8" presetID="10" presetClass="entr" presetSubtype="0" fill="hold" nodeType="withEffect">
                                  <p:stCondLst>
                                    <p:cond delay="0"/>
                                  </p:stCondLst>
                                  <p:childTnLst>
                                    <p:set>
                                      <p:cBhvr>
                                        <p:cTn id="9" dur="1" fill="hold">
                                          <p:stCondLst>
                                            <p:cond delay="0"/>
                                          </p:stCondLst>
                                        </p:cTn>
                                        <p:tgtEl>
                                          <p:spTgt spid="202"/>
                                        </p:tgtEl>
                                        <p:attrNameLst>
                                          <p:attrName>style.visibility</p:attrName>
                                        </p:attrNameLst>
                                      </p:cBhvr>
                                      <p:to>
                                        <p:strVal val="visible"/>
                                      </p:to>
                                    </p:set>
                                    <p:animEffect transition="in" filter="fade">
                                      <p:cBhvr>
                                        <p:cTn id="10" dur="1500"/>
                                        <p:tgtEl>
                                          <p:spTgt spid="20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9"/>
                                        </p:tgtEl>
                                        <p:attrNameLst>
                                          <p:attrName>style.visibility</p:attrName>
                                        </p:attrNameLst>
                                      </p:cBhvr>
                                      <p:to>
                                        <p:strVal val="visible"/>
                                      </p:to>
                                    </p:set>
                                    <p:animEffect transition="in" filter="fade">
                                      <p:cBhvr>
                                        <p:cTn id="15" dur="1500"/>
                                        <p:tgtEl>
                                          <p:spTgt spid="19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0"/>
                                        </p:tgtEl>
                                        <p:attrNameLst>
                                          <p:attrName>style.visibility</p:attrName>
                                        </p:attrNameLst>
                                      </p:cBhvr>
                                      <p:to>
                                        <p:strVal val="visible"/>
                                      </p:to>
                                    </p:set>
                                    <p:animEffect transition="in" filter="fade">
                                      <p:cBhvr>
                                        <p:cTn id="20" dur="1500"/>
                                        <p:tgtEl>
                                          <p:spTgt spid="20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1"/>
                                        </p:tgtEl>
                                        <p:attrNameLst>
                                          <p:attrName>style.visibility</p:attrName>
                                        </p:attrNameLst>
                                      </p:cBhvr>
                                      <p:to>
                                        <p:strVal val="visible"/>
                                      </p:to>
                                    </p:set>
                                    <p:animEffect transition="in" filter="fade">
                                      <p:cBhvr>
                                        <p:cTn id="25" dur="15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4"/>
          <p:cNvSpPr>
            <a:spLocks noGrp="1"/>
          </p:cNvSpPr>
          <p:nvPr>
            <p:ph type="title"/>
          </p:nvPr>
        </p:nvSpPr>
        <p:spPr>
          <a:xfrm>
            <a:off x="461962" y="476672"/>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2E303D"/>
              </a:buClr>
              <a:buSzPts val="3600"/>
              <a:buFont typeface="Arial"/>
              <a:buNone/>
            </a:pPr>
            <a:r>
              <a:rPr lang="en-GB" sz="3600">
                <a:solidFill>
                  <a:srgbClr val="2E303D"/>
                </a:solidFill>
                <a:latin typeface="Arial"/>
                <a:ea typeface="Arial"/>
                <a:cs typeface="Arial"/>
                <a:sym typeface="Arial"/>
              </a:rPr>
              <a:t>The Impact of Bullying</a:t>
            </a:r>
            <a:endParaRPr/>
          </a:p>
        </p:txBody>
      </p:sp>
      <p:sp>
        <p:nvSpPr>
          <p:cNvPr id="208" name="Google Shape;208;p14"/>
          <p:cNvSpPr txBox="1"/>
          <p:nvPr/>
        </p:nvSpPr>
        <p:spPr>
          <a:xfrm>
            <a:off x="1354245" y="4671937"/>
            <a:ext cx="2512206" cy="98488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We’ll read through some scenarios and you will need to imagine you are the person in the scenario. </a:t>
            </a:r>
            <a:endParaRPr/>
          </a:p>
        </p:txBody>
      </p:sp>
      <p:sp>
        <p:nvSpPr>
          <p:cNvPr id="209" name="Google Shape;209;p14"/>
          <p:cNvSpPr txBox="1"/>
          <p:nvPr/>
        </p:nvSpPr>
        <p:spPr>
          <a:xfrm>
            <a:off x="5333708" y="4705199"/>
            <a:ext cx="2512206" cy="98488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If you’re chosen to be in the ‘hot seat’, we’ll ask you how you’re feeling and what you’re thinking.</a:t>
            </a:r>
            <a:endParaRPr/>
          </a:p>
        </p:txBody>
      </p:sp>
      <p:sp>
        <p:nvSpPr>
          <p:cNvPr id="210" name="Google Shape;210;p14"/>
          <p:cNvSpPr/>
          <p:nvPr/>
        </p:nvSpPr>
        <p:spPr>
          <a:xfrm>
            <a:off x="539750" y="1470978"/>
            <a:ext cx="8064500" cy="4837747"/>
          </a:xfrm>
          <a:prstGeom prst="rect">
            <a:avLst/>
          </a:prstGeom>
          <a:solidFill>
            <a:srgbClr val="FBFBFB"/>
          </a:solidFill>
          <a:ln w="19050" cap="flat" cmpd="sng">
            <a:solidFill>
              <a:srgbClr val="2E303D"/>
            </a:solidFill>
            <a:prstDash val="solid"/>
            <a:miter lim="800000"/>
            <a:headEnd type="none" w="sm" len="sm"/>
            <a:tailEnd type="none" w="sm" len="sm"/>
          </a:ln>
        </p:spPr>
        <p:txBody>
          <a:bodyPr spcFirstLastPara="1" wrap="square" lIns="216000" tIns="108000" rIns="2196000" bIns="108000" anchor="t" anchorCtr="0">
            <a:noAutofit/>
          </a:bodyPr>
          <a:lstStyle/>
          <a:p>
            <a:pPr marL="0" marR="0" lvl="0" indent="0" algn="l" rtl="0">
              <a:spcBef>
                <a:spcPts val="0"/>
              </a:spcBef>
              <a:spcAft>
                <a:spcPts val="0"/>
              </a:spcAft>
              <a:buNone/>
            </a:pPr>
            <a:r>
              <a:rPr lang="en-GB" sz="1600">
                <a:solidFill>
                  <a:schemeClr val="dk1"/>
                </a:solidFill>
                <a:latin typeface="Arial"/>
                <a:ea typeface="Arial"/>
                <a:cs typeface="Arial"/>
                <a:sym typeface="Arial"/>
              </a:rPr>
              <a:t>Zain walks to school the same way each day. Every day, they walk past the same group of children in the year above at school. They call out to Zain, using mean names and laugh at the way they walk. </a:t>
            </a:r>
            <a:endParaRPr/>
          </a:p>
        </p:txBody>
      </p:sp>
      <p:sp>
        <p:nvSpPr>
          <p:cNvPr id="211" name="Google Shape;211;p14"/>
          <p:cNvSpPr/>
          <p:nvPr/>
        </p:nvSpPr>
        <p:spPr>
          <a:xfrm>
            <a:off x="755650" y="5100315"/>
            <a:ext cx="2411024" cy="992509"/>
          </a:xfrm>
          <a:prstGeom prst="rect">
            <a:avLst/>
          </a:prstGeom>
          <a:solidFill>
            <a:srgbClr val="2E303D"/>
          </a:solidFill>
          <a:ln w="19050" cap="flat" cmpd="sng">
            <a:solidFill>
              <a:srgbClr val="01407D"/>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l" rtl="0">
              <a:spcBef>
                <a:spcPts val="0"/>
              </a:spcBef>
              <a:spcAft>
                <a:spcPts val="0"/>
              </a:spcAft>
              <a:buNone/>
            </a:pPr>
            <a:r>
              <a:rPr lang="en-GB" sz="1600">
                <a:solidFill>
                  <a:schemeClr val="lt1"/>
                </a:solidFill>
                <a:latin typeface="Arial"/>
                <a:ea typeface="Arial"/>
                <a:cs typeface="Arial"/>
                <a:sym typeface="Arial"/>
              </a:rPr>
              <a:t>Imagine you are Zain.</a:t>
            </a:r>
            <a:endParaRPr/>
          </a:p>
        </p:txBody>
      </p:sp>
      <p:sp>
        <p:nvSpPr>
          <p:cNvPr id="212" name="Google Shape;212;p14"/>
          <p:cNvSpPr/>
          <p:nvPr/>
        </p:nvSpPr>
        <p:spPr>
          <a:xfrm>
            <a:off x="3366488" y="5100315"/>
            <a:ext cx="2411024" cy="992509"/>
          </a:xfrm>
          <a:prstGeom prst="rect">
            <a:avLst/>
          </a:prstGeom>
          <a:solidFill>
            <a:srgbClr val="ED6C76"/>
          </a:solidFill>
          <a:ln w="19050" cap="flat" cmpd="sng">
            <a:solidFill>
              <a:srgbClr val="D81C33"/>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How are you feeling?</a:t>
            </a:r>
            <a:endParaRPr/>
          </a:p>
        </p:txBody>
      </p:sp>
      <p:pic>
        <p:nvPicPr>
          <p:cNvPr id="213" name="Google Shape;213;p14"/>
          <p:cNvPicPr preferRelativeResize="0"/>
          <p:nvPr/>
        </p:nvPicPr>
        <p:blipFill rotWithShape="1">
          <a:blip r:embed="rId3">
            <a:alphaModFix/>
          </a:blip>
          <a:srcRect/>
          <a:stretch/>
        </p:blipFill>
        <p:spPr>
          <a:xfrm>
            <a:off x="5855300" y="1602463"/>
            <a:ext cx="2341859" cy="4698748"/>
          </a:xfrm>
          <a:prstGeom prst="rect">
            <a:avLst/>
          </a:prstGeom>
          <a:noFill/>
          <a:ln>
            <a:noFill/>
          </a:ln>
        </p:spPr>
      </p:pic>
      <p:sp>
        <p:nvSpPr>
          <p:cNvPr id="214" name="Google Shape;214;p14"/>
          <p:cNvSpPr/>
          <p:nvPr/>
        </p:nvSpPr>
        <p:spPr>
          <a:xfrm>
            <a:off x="5977326" y="5100315"/>
            <a:ext cx="2411024" cy="992509"/>
          </a:xfrm>
          <a:prstGeom prst="rect">
            <a:avLst/>
          </a:prstGeom>
          <a:solidFill>
            <a:srgbClr val="0076B0"/>
          </a:solidFill>
          <a:ln w="19050" cap="flat" cmpd="sng">
            <a:solidFill>
              <a:srgbClr val="01407D"/>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What do you think you might do?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p:cTn id="7" dur="1500"/>
                                        <p:tgtEl>
                                          <p:spTgt spid="210"/>
                                        </p:tgtEl>
                                      </p:cBhvr>
                                    </p:animEffect>
                                  </p:childTnLst>
                                </p:cTn>
                              </p:par>
                              <p:par>
                                <p:cTn id="8" presetID="10" presetClass="entr" presetSubtype="0" fill="hold" nodeType="withEffect">
                                  <p:stCondLst>
                                    <p:cond delay="0"/>
                                  </p:stCondLst>
                                  <p:childTnLst>
                                    <p:set>
                                      <p:cBhvr>
                                        <p:cTn id="9" dur="1" fill="hold">
                                          <p:stCondLst>
                                            <p:cond delay="0"/>
                                          </p:stCondLst>
                                        </p:cTn>
                                        <p:tgtEl>
                                          <p:spTgt spid="213"/>
                                        </p:tgtEl>
                                        <p:attrNameLst>
                                          <p:attrName>style.visibility</p:attrName>
                                        </p:attrNameLst>
                                      </p:cBhvr>
                                      <p:to>
                                        <p:strVal val="visible"/>
                                      </p:to>
                                    </p:set>
                                    <p:animEffect transition="in" filter="fade">
                                      <p:cBhvr>
                                        <p:cTn id="10" dur="1500"/>
                                        <p:tgtEl>
                                          <p:spTgt spid="2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1"/>
                                        </p:tgtEl>
                                        <p:attrNameLst>
                                          <p:attrName>style.visibility</p:attrName>
                                        </p:attrNameLst>
                                      </p:cBhvr>
                                      <p:to>
                                        <p:strVal val="visible"/>
                                      </p:to>
                                    </p:set>
                                    <p:animEffect transition="in" filter="fade">
                                      <p:cBhvr>
                                        <p:cTn id="15" dur="1500"/>
                                        <p:tgtEl>
                                          <p:spTgt spid="2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2"/>
                                        </p:tgtEl>
                                        <p:attrNameLst>
                                          <p:attrName>style.visibility</p:attrName>
                                        </p:attrNameLst>
                                      </p:cBhvr>
                                      <p:to>
                                        <p:strVal val="visible"/>
                                      </p:to>
                                    </p:set>
                                    <p:animEffect transition="in" filter="fade">
                                      <p:cBhvr>
                                        <p:cTn id="20" dur="1500"/>
                                        <p:tgtEl>
                                          <p:spTgt spid="2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1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15"/>
          <p:cNvPicPr preferRelativeResize="0"/>
          <p:nvPr/>
        </p:nvPicPr>
        <p:blipFill rotWithShape="1">
          <a:blip r:embed="rId3">
            <a:alphaModFix/>
          </a:blip>
          <a:srcRect/>
          <a:stretch/>
        </p:blipFill>
        <p:spPr>
          <a:xfrm>
            <a:off x="542926" y="1333501"/>
            <a:ext cx="8058150" cy="4939146"/>
          </a:xfrm>
          <a:prstGeom prst="rect">
            <a:avLst/>
          </a:prstGeom>
          <a:noFill/>
          <a:ln w="28575" cap="flat" cmpd="sng">
            <a:solidFill>
              <a:srgbClr val="2E303D"/>
            </a:solidFill>
            <a:prstDash val="solid"/>
            <a:round/>
            <a:headEnd type="none" w="sm" len="sm"/>
            <a:tailEnd type="none" w="sm" len="sm"/>
          </a:ln>
        </p:spPr>
      </p:pic>
      <p:sp>
        <p:nvSpPr>
          <p:cNvPr id="220" name="Google Shape;220;p15"/>
          <p:cNvSpPr>
            <a:spLocks noGrp="1"/>
          </p:cNvSpPr>
          <p:nvPr>
            <p:ph type="title"/>
          </p:nvPr>
        </p:nvSpPr>
        <p:spPr>
          <a:xfrm>
            <a:off x="461962" y="476672"/>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2E303D"/>
              </a:buClr>
              <a:buSzPts val="3600"/>
              <a:buFont typeface="Arial"/>
              <a:buNone/>
            </a:pPr>
            <a:r>
              <a:rPr lang="en-GB" sz="3600">
                <a:solidFill>
                  <a:srgbClr val="2E303D"/>
                </a:solidFill>
                <a:latin typeface="Arial"/>
                <a:ea typeface="Arial"/>
                <a:cs typeface="Arial"/>
                <a:sym typeface="Arial"/>
              </a:rPr>
              <a:t>The Impact of Bullying</a:t>
            </a:r>
            <a:endParaRPr/>
          </a:p>
        </p:txBody>
      </p:sp>
      <p:sp>
        <p:nvSpPr>
          <p:cNvPr id="221" name="Google Shape;221;p15"/>
          <p:cNvSpPr txBox="1"/>
          <p:nvPr/>
        </p:nvSpPr>
        <p:spPr>
          <a:xfrm>
            <a:off x="1" y="1565520"/>
            <a:ext cx="4572000" cy="710552"/>
          </a:xfrm>
          <a:prstGeom prst="rect">
            <a:avLst/>
          </a:prstGeom>
          <a:solidFill>
            <a:srgbClr val="01407D"/>
          </a:solidFill>
          <a:ln w="19050" cap="flat" cmpd="sng">
            <a:solidFill>
              <a:schemeClr val="lt1"/>
            </a:solidFill>
            <a:prstDash val="solid"/>
            <a:round/>
            <a:headEnd type="none" w="sm" len="sm"/>
            <a:tailEnd type="none" w="sm" len="sm"/>
          </a:ln>
        </p:spPr>
        <p:txBody>
          <a:bodyPr spcFirstLastPara="1" wrap="square" lIns="756000" tIns="108000" rIns="108000" bIns="108000" anchor="t" anchorCtr="0">
            <a:spAutoFit/>
          </a:bodyPr>
          <a:lstStyle/>
          <a:p>
            <a:pPr marL="0" marR="0" lvl="0" indent="0" algn="l" rtl="0">
              <a:spcBef>
                <a:spcPts val="0"/>
              </a:spcBef>
              <a:spcAft>
                <a:spcPts val="0"/>
              </a:spcAft>
              <a:buNone/>
            </a:pPr>
            <a:r>
              <a:rPr lang="en-GB" sz="1600">
                <a:solidFill>
                  <a:schemeClr val="lt1"/>
                </a:solidFill>
                <a:latin typeface="Arial"/>
                <a:ea typeface="Arial"/>
                <a:cs typeface="Arial"/>
                <a:sym typeface="Arial"/>
              </a:rPr>
              <a:t>Bullying can also have long-term effects, such as depression and anxiety.</a:t>
            </a:r>
            <a:endParaRPr/>
          </a:p>
        </p:txBody>
      </p:sp>
      <p:grpSp>
        <p:nvGrpSpPr>
          <p:cNvPr id="222" name="Google Shape;222;p15"/>
          <p:cNvGrpSpPr/>
          <p:nvPr/>
        </p:nvGrpSpPr>
        <p:grpSpPr>
          <a:xfrm>
            <a:off x="5358689" y="2049450"/>
            <a:ext cx="3029661" cy="1684350"/>
            <a:chOff x="5358689" y="2049450"/>
            <a:chExt cx="3029661" cy="1684350"/>
          </a:xfrm>
        </p:grpSpPr>
        <p:grpSp>
          <p:nvGrpSpPr>
            <p:cNvPr id="223" name="Google Shape;223;p15"/>
            <p:cNvGrpSpPr/>
            <p:nvPr/>
          </p:nvGrpSpPr>
          <p:grpSpPr>
            <a:xfrm>
              <a:off x="5358689" y="2049450"/>
              <a:ext cx="3029661" cy="1684350"/>
              <a:chOff x="4635228" y="3585995"/>
              <a:chExt cx="3753122" cy="2360498"/>
            </a:xfrm>
          </p:grpSpPr>
          <p:sp>
            <p:nvSpPr>
              <p:cNvPr id="224" name="Google Shape;224;p15"/>
              <p:cNvSpPr/>
              <p:nvPr/>
            </p:nvSpPr>
            <p:spPr>
              <a:xfrm>
                <a:off x="4635228" y="3585995"/>
                <a:ext cx="3753122" cy="2360498"/>
              </a:xfrm>
              <a:prstGeom prst="rect">
                <a:avLst/>
              </a:prstGeom>
              <a:solidFill>
                <a:srgbClr val="0140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5" name="Google Shape;225;p15"/>
              <p:cNvSpPr/>
              <p:nvPr/>
            </p:nvSpPr>
            <p:spPr>
              <a:xfrm>
                <a:off x="4724432" y="3686240"/>
                <a:ext cx="3568118" cy="2171657"/>
              </a:xfrm>
              <a:prstGeom prst="rect">
                <a:avLst/>
              </a:prstGeom>
              <a:noFill/>
              <a:ln w="19050" cap="rnd"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26" name="Google Shape;226;p15"/>
            <p:cNvSpPr txBox="1"/>
            <p:nvPr/>
          </p:nvSpPr>
          <p:spPr>
            <a:xfrm>
              <a:off x="5614754" y="2276072"/>
              <a:ext cx="2512206" cy="123110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600">
                  <a:solidFill>
                    <a:schemeClr val="lt1"/>
                  </a:solidFill>
                  <a:latin typeface="Arial"/>
                  <a:ea typeface="Arial"/>
                  <a:cs typeface="Arial"/>
                  <a:sym typeface="Arial"/>
                </a:rPr>
                <a:t>Research shows that the effects of bullying can continue into adulthood and greatly impact our mental health.</a:t>
              </a:r>
              <a:endParaRPr/>
            </a:p>
          </p:txBody>
        </p:sp>
      </p:grpSp>
      <p:grpSp>
        <p:nvGrpSpPr>
          <p:cNvPr id="227" name="Google Shape;227;p15"/>
          <p:cNvGrpSpPr/>
          <p:nvPr/>
        </p:nvGrpSpPr>
        <p:grpSpPr>
          <a:xfrm>
            <a:off x="5358689" y="4070953"/>
            <a:ext cx="3029661" cy="1584851"/>
            <a:chOff x="5358689" y="4070953"/>
            <a:chExt cx="3029661" cy="1584851"/>
          </a:xfrm>
        </p:grpSpPr>
        <p:grpSp>
          <p:nvGrpSpPr>
            <p:cNvPr id="228" name="Google Shape;228;p15"/>
            <p:cNvGrpSpPr/>
            <p:nvPr/>
          </p:nvGrpSpPr>
          <p:grpSpPr>
            <a:xfrm>
              <a:off x="5358689" y="4070953"/>
              <a:ext cx="3029661" cy="1584851"/>
              <a:chOff x="4635228" y="3585995"/>
              <a:chExt cx="3753122" cy="2360498"/>
            </a:xfrm>
          </p:grpSpPr>
          <p:sp>
            <p:nvSpPr>
              <p:cNvPr id="229" name="Google Shape;229;p15"/>
              <p:cNvSpPr/>
              <p:nvPr/>
            </p:nvSpPr>
            <p:spPr>
              <a:xfrm>
                <a:off x="4635228" y="3585995"/>
                <a:ext cx="3753122" cy="2360498"/>
              </a:xfrm>
              <a:prstGeom prst="rect">
                <a:avLst/>
              </a:prstGeom>
              <a:solidFill>
                <a:srgbClr val="0140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0" name="Google Shape;230;p15"/>
              <p:cNvSpPr/>
              <p:nvPr/>
            </p:nvSpPr>
            <p:spPr>
              <a:xfrm>
                <a:off x="4724432" y="3686240"/>
                <a:ext cx="3568118" cy="2171657"/>
              </a:xfrm>
              <a:prstGeom prst="rect">
                <a:avLst/>
              </a:prstGeom>
              <a:noFill/>
              <a:ln w="19050" cap="rnd"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31" name="Google Shape;231;p15"/>
            <p:cNvSpPr txBox="1"/>
            <p:nvPr/>
          </p:nvSpPr>
          <p:spPr>
            <a:xfrm>
              <a:off x="5614754" y="4242686"/>
              <a:ext cx="2512206" cy="123110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600">
                  <a:solidFill>
                    <a:schemeClr val="lt1"/>
                  </a:solidFill>
                  <a:latin typeface="Arial"/>
                  <a:ea typeface="Arial"/>
                  <a:cs typeface="Arial"/>
                  <a:sym typeface="Arial"/>
                </a:rPr>
                <a:t>Experiences of being bullied may well influence a person’s future mindset, including how they view themselves and others.</a:t>
              </a:r>
              <a:endParaRPr/>
            </a:p>
          </p:txBody>
        </p:sp>
      </p:grpSp>
      <p:sp>
        <p:nvSpPr>
          <p:cNvPr id="232" name="Google Shape;232;p15"/>
          <p:cNvSpPr txBox="1"/>
          <p:nvPr/>
        </p:nvSpPr>
        <p:spPr>
          <a:xfrm>
            <a:off x="-241" y="1565520"/>
            <a:ext cx="4957009" cy="710552"/>
          </a:xfrm>
          <a:prstGeom prst="rect">
            <a:avLst/>
          </a:prstGeom>
          <a:solidFill>
            <a:srgbClr val="01407D"/>
          </a:solidFill>
          <a:ln w="19050" cap="flat" cmpd="sng">
            <a:solidFill>
              <a:schemeClr val="lt1"/>
            </a:solidFill>
            <a:prstDash val="solid"/>
            <a:round/>
            <a:headEnd type="none" w="sm" len="sm"/>
            <a:tailEnd type="none" w="sm" len="sm"/>
          </a:ln>
        </p:spPr>
        <p:txBody>
          <a:bodyPr spcFirstLastPara="1" wrap="square" lIns="792000" tIns="108000" rIns="252000" bIns="108000" anchor="t" anchorCtr="0">
            <a:spAutoFit/>
          </a:bodyPr>
          <a:lstStyle/>
          <a:p>
            <a:pPr marL="0" marR="0" lvl="0" indent="0" algn="l" rtl="0">
              <a:spcBef>
                <a:spcPts val="0"/>
              </a:spcBef>
              <a:spcAft>
                <a:spcPts val="0"/>
              </a:spcAft>
              <a:buNone/>
            </a:pPr>
            <a:r>
              <a:rPr lang="en-GB" sz="1600">
                <a:solidFill>
                  <a:schemeClr val="lt1"/>
                </a:solidFill>
                <a:latin typeface="Arial"/>
                <a:ea typeface="Arial"/>
                <a:cs typeface="Arial"/>
                <a:sym typeface="Arial"/>
              </a:rPr>
              <a:t>This why getting help as soon as bullying behaviour starts is so important.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1500"/>
                                        <p:tgtEl>
                                          <p:spTgt spid="22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219"/>
                                        </p:tgtEl>
                                        <p:attrNameLst>
                                          <p:attrName>style.visibility</p:attrName>
                                        </p:attrNameLst>
                                      </p:cBhvr>
                                      <p:to>
                                        <p:strVal val="visible"/>
                                      </p:to>
                                    </p:set>
                                    <p:animEffect transition="in" filter="fade">
                                      <p:cBhvr>
                                        <p:cTn id="11" dur="1500"/>
                                        <p:tgtEl>
                                          <p:spTgt spid="2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2"/>
                                        </p:tgtEl>
                                        <p:attrNameLst>
                                          <p:attrName>style.visibility</p:attrName>
                                        </p:attrNameLst>
                                      </p:cBhvr>
                                      <p:to>
                                        <p:strVal val="visible"/>
                                      </p:to>
                                    </p:set>
                                    <p:animEffect transition="in" filter="fade">
                                      <p:cBhvr>
                                        <p:cTn id="16" dur="500"/>
                                        <p:tgtEl>
                                          <p:spTgt spid="2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7"/>
                                        </p:tgtEl>
                                        <p:attrNameLst>
                                          <p:attrName>style.visibility</p:attrName>
                                        </p:attrNameLst>
                                      </p:cBhvr>
                                      <p:to>
                                        <p:strVal val="visible"/>
                                      </p:to>
                                    </p:set>
                                    <p:animEffect transition="in" filter="fade">
                                      <p:cBhvr>
                                        <p:cTn id="21" dur="500"/>
                                        <p:tgtEl>
                                          <p:spTgt spid="2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21"/>
                                        </p:tgtEl>
                                      </p:cBhvr>
                                    </p:animEffect>
                                    <p:set>
                                      <p:cBhvr>
                                        <p:cTn id="26" dur="1" fill="hold">
                                          <p:stCondLst>
                                            <p:cond delay="500"/>
                                          </p:stCondLst>
                                        </p:cTn>
                                        <p:tgtEl>
                                          <p:spTgt spid="221"/>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232"/>
                                        </p:tgtEl>
                                        <p:attrNameLst>
                                          <p:attrName>style.visibility</p:attrName>
                                        </p:attrNameLst>
                                      </p:cBhvr>
                                      <p:to>
                                        <p:strVal val="visible"/>
                                      </p:to>
                                    </p:set>
                                    <p:animEffect transition="in" filter="fade">
                                      <p:cBhvr>
                                        <p:cTn id="29" dur="1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6"/>
          <p:cNvSpPr>
            <a:spLocks noGrp="1"/>
          </p:cNvSpPr>
          <p:nvPr>
            <p:ph type="title"/>
          </p:nvPr>
        </p:nvSpPr>
        <p:spPr>
          <a:xfrm>
            <a:off x="461962" y="476672"/>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2E303D"/>
              </a:buClr>
              <a:buSzPts val="3600"/>
              <a:buFont typeface="Arial"/>
              <a:buNone/>
            </a:pPr>
            <a:r>
              <a:rPr lang="en-GB" sz="3600">
                <a:solidFill>
                  <a:srgbClr val="2E303D"/>
                </a:solidFill>
                <a:latin typeface="Arial"/>
                <a:ea typeface="Arial"/>
                <a:cs typeface="Arial"/>
                <a:sym typeface="Arial"/>
              </a:rPr>
              <a:t>How Should We Respond?</a:t>
            </a:r>
            <a:endParaRPr/>
          </a:p>
        </p:txBody>
      </p:sp>
      <p:sp>
        <p:nvSpPr>
          <p:cNvPr id="238" name="Google Shape;238;p16"/>
          <p:cNvSpPr txBox="1"/>
          <p:nvPr/>
        </p:nvSpPr>
        <p:spPr>
          <a:xfrm>
            <a:off x="755650" y="1470978"/>
            <a:ext cx="7632700" cy="49244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600">
                <a:solidFill>
                  <a:schemeClr val="dk1"/>
                </a:solidFill>
                <a:latin typeface="Arial"/>
                <a:ea typeface="Arial"/>
                <a:cs typeface="Arial"/>
                <a:sym typeface="Arial"/>
              </a:rPr>
              <a:t>Bullying can happen in lots of different ways. It can happen to anyone and often involves someone thinking they are more powerful than someone else.</a:t>
            </a:r>
            <a:endParaRPr/>
          </a:p>
        </p:txBody>
      </p:sp>
      <p:pic>
        <p:nvPicPr>
          <p:cNvPr id="239" name="Google Shape;239;p16"/>
          <p:cNvPicPr preferRelativeResize="0"/>
          <p:nvPr/>
        </p:nvPicPr>
        <p:blipFill rotWithShape="1">
          <a:blip r:embed="rId3">
            <a:alphaModFix/>
          </a:blip>
          <a:srcRect/>
          <a:stretch/>
        </p:blipFill>
        <p:spPr>
          <a:xfrm>
            <a:off x="546100" y="2209800"/>
            <a:ext cx="8058151" cy="4074003"/>
          </a:xfrm>
          <a:prstGeom prst="rect">
            <a:avLst/>
          </a:prstGeom>
          <a:noFill/>
          <a:ln>
            <a:noFill/>
          </a:ln>
        </p:spPr>
      </p:pic>
      <p:sp>
        <p:nvSpPr>
          <p:cNvPr id="240" name="Google Shape;240;p16"/>
          <p:cNvSpPr/>
          <p:nvPr/>
        </p:nvSpPr>
        <p:spPr>
          <a:xfrm>
            <a:off x="622301" y="2833653"/>
            <a:ext cx="5302250" cy="3011453"/>
          </a:xfrm>
          <a:prstGeom prst="snip1Rect">
            <a:avLst>
              <a:gd name="adj" fmla="val 6838"/>
            </a:avLst>
          </a:prstGeom>
          <a:solidFill>
            <a:srgbClr val="FDFDFD">
              <a:alpha val="89803"/>
            </a:srgbClr>
          </a:solidFill>
          <a:ln>
            <a:noFill/>
          </a:ln>
        </p:spPr>
        <p:txBody>
          <a:bodyPr spcFirstLastPara="1" wrap="square" lIns="108000" tIns="108000" rIns="108000" bIns="108000" anchor="t" anchorCtr="0">
            <a:spAutoFit/>
          </a:bodyPr>
          <a:lstStyle/>
          <a:p>
            <a:pPr marL="285750" marR="0" lvl="0" indent="-285750" algn="l" rtl="0">
              <a:spcBef>
                <a:spcPts val="0"/>
              </a:spcBef>
              <a:spcAft>
                <a:spcPts val="0"/>
              </a:spcAft>
              <a:buClr>
                <a:srgbClr val="1C1C1C"/>
              </a:buClr>
              <a:buSzPts val="1600"/>
              <a:buFont typeface="Arial"/>
              <a:buChar char="•"/>
            </a:pPr>
            <a:r>
              <a:rPr lang="en-GB" sz="1600">
                <a:solidFill>
                  <a:srgbClr val="1C1C1C"/>
                </a:solidFill>
                <a:latin typeface="Arial"/>
                <a:ea typeface="Arial"/>
                <a:cs typeface="Arial"/>
                <a:sym typeface="Arial"/>
              </a:rPr>
              <a:t>report concerns to a trusted adult at home or</a:t>
            </a:r>
            <a:br>
              <a:rPr lang="en-GB" sz="1600">
                <a:solidFill>
                  <a:srgbClr val="1C1C1C"/>
                </a:solidFill>
                <a:latin typeface="Arial"/>
                <a:ea typeface="Arial"/>
                <a:cs typeface="Arial"/>
                <a:sym typeface="Arial"/>
              </a:rPr>
            </a:br>
            <a:r>
              <a:rPr lang="en-GB" sz="1600">
                <a:solidFill>
                  <a:srgbClr val="1C1C1C"/>
                </a:solidFill>
                <a:latin typeface="Arial"/>
                <a:ea typeface="Arial"/>
                <a:cs typeface="Arial"/>
                <a:sym typeface="Arial"/>
              </a:rPr>
              <a:t> at school;</a:t>
            </a:r>
            <a:endParaRPr/>
          </a:p>
          <a:p>
            <a:pPr marL="285750" marR="0" lvl="0" indent="-184150" algn="l" rtl="0">
              <a:spcBef>
                <a:spcPts val="0"/>
              </a:spcBef>
              <a:spcAft>
                <a:spcPts val="0"/>
              </a:spcAft>
              <a:buClr>
                <a:schemeClr val="dk1"/>
              </a:buClr>
              <a:buSzPts val="1600"/>
              <a:buFont typeface="Arial"/>
              <a:buNone/>
            </a:pPr>
            <a:endParaRPr sz="1600">
              <a:solidFill>
                <a:srgbClr val="1C1C1C"/>
              </a:solidFill>
              <a:latin typeface="Arial"/>
              <a:ea typeface="Arial"/>
              <a:cs typeface="Arial"/>
              <a:sym typeface="Arial"/>
            </a:endParaRPr>
          </a:p>
          <a:p>
            <a:pPr marL="285750" marR="0" lvl="0" indent="-285750" algn="l" rtl="0">
              <a:spcBef>
                <a:spcPts val="0"/>
              </a:spcBef>
              <a:spcAft>
                <a:spcPts val="0"/>
              </a:spcAft>
              <a:buClr>
                <a:srgbClr val="1C1C1C"/>
              </a:buClr>
              <a:buSzPts val="1600"/>
              <a:buFont typeface="Arial"/>
              <a:buChar char="•"/>
            </a:pPr>
            <a:r>
              <a:rPr lang="en-GB" sz="1600">
                <a:solidFill>
                  <a:srgbClr val="1C1C1C"/>
                </a:solidFill>
                <a:latin typeface="Arial"/>
                <a:ea typeface="Arial"/>
                <a:cs typeface="Arial"/>
                <a:sym typeface="Arial"/>
              </a:rPr>
              <a:t>say no to unkind behaviour if others try to </a:t>
            </a:r>
            <a:br>
              <a:rPr lang="en-GB" sz="1600">
                <a:solidFill>
                  <a:srgbClr val="1C1C1C"/>
                </a:solidFill>
                <a:latin typeface="Arial"/>
                <a:ea typeface="Arial"/>
                <a:cs typeface="Arial"/>
                <a:sym typeface="Arial"/>
              </a:rPr>
            </a:br>
            <a:r>
              <a:rPr lang="en-GB" sz="1600">
                <a:solidFill>
                  <a:srgbClr val="1C1C1C"/>
                </a:solidFill>
                <a:latin typeface="Arial"/>
                <a:ea typeface="Arial"/>
                <a:cs typeface="Arial"/>
                <a:sym typeface="Arial"/>
              </a:rPr>
              <a:t>involve you;</a:t>
            </a:r>
            <a:endParaRPr/>
          </a:p>
          <a:p>
            <a:pPr marL="285750" marR="0" lvl="0" indent="-184150" algn="l" rtl="0">
              <a:spcBef>
                <a:spcPts val="0"/>
              </a:spcBef>
              <a:spcAft>
                <a:spcPts val="0"/>
              </a:spcAft>
              <a:buClr>
                <a:schemeClr val="dk1"/>
              </a:buClr>
              <a:buSzPts val="1600"/>
              <a:buFont typeface="Arial"/>
              <a:buNone/>
            </a:pPr>
            <a:endParaRPr sz="1600">
              <a:solidFill>
                <a:srgbClr val="1C1C1C"/>
              </a:solidFill>
              <a:latin typeface="Arial"/>
              <a:ea typeface="Arial"/>
              <a:cs typeface="Arial"/>
              <a:sym typeface="Arial"/>
            </a:endParaRPr>
          </a:p>
          <a:p>
            <a:pPr marL="285750" marR="0" lvl="0" indent="-285750" algn="l" rtl="0">
              <a:spcBef>
                <a:spcPts val="0"/>
              </a:spcBef>
              <a:spcAft>
                <a:spcPts val="0"/>
              </a:spcAft>
              <a:buClr>
                <a:srgbClr val="1C1C1C"/>
              </a:buClr>
              <a:buSzPts val="1600"/>
              <a:buFont typeface="Arial"/>
              <a:buChar char="•"/>
            </a:pPr>
            <a:r>
              <a:rPr lang="en-GB" sz="1600">
                <a:solidFill>
                  <a:srgbClr val="1C1C1C"/>
                </a:solidFill>
                <a:latin typeface="Arial"/>
                <a:ea typeface="Arial"/>
                <a:cs typeface="Arial"/>
                <a:sym typeface="Arial"/>
              </a:rPr>
              <a:t>capture evidence of bullying, for example, unkind or threatening messages sent online to show when reporting it;</a:t>
            </a:r>
            <a:endParaRPr/>
          </a:p>
          <a:p>
            <a:pPr marL="285750" marR="0" lvl="0" indent="-184150" algn="l" rtl="0">
              <a:spcBef>
                <a:spcPts val="0"/>
              </a:spcBef>
              <a:spcAft>
                <a:spcPts val="0"/>
              </a:spcAft>
              <a:buClr>
                <a:schemeClr val="dk1"/>
              </a:buClr>
              <a:buSzPts val="1600"/>
              <a:buFont typeface="Arial"/>
              <a:buNone/>
            </a:pPr>
            <a:endParaRPr sz="1600">
              <a:solidFill>
                <a:srgbClr val="1C1C1C"/>
              </a:solidFill>
              <a:latin typeface="Arial"/>
              <a:ea typeface="Arial"/>
              <a:cs typeface="Arial"/>
              <a:sym typeface="Arial"/>
            </a:endParaRPr>
          </a:p>
          <a:p>
            <a:pPr marL="285750" marR="0" lvl="0" indent="-285750" algn="l" rtl="0">
              <a:spcBef>
                <a:spcPts val="0"/>
              </a:spcBef>
              <a:spcAft>
                <a:spcPts val="0"/>
              </a:spcAft>
              <a:buClr>
                <a:srgbClr val="1C1C1C"/>
              </a:buClr>
              <a:buSzPts val="1600"/>
              <a:buFont typeface="Arial"/>
              <a:buChar char="•"/>
            </a:pPr>
            <a:r>
              <a:rPr lang="en-GB" sz="1600">
                <a:solidFill>
                  <a:srgbClr val="1C1C1C"/>
                </a:solidFill>
                <a:latin typeface="Arial"/>
                <a:ea typeface="Arial"/>
                <a:cs typeface="Arial"/>
                <a:sym typeface="Arial"/>
              </a:rPr>
              <a:t>remember that if we are bullied, it is not our fault. </a:t>
            </a:r>
            <a:endParaRPr/>
          </a:p>
        </p:txBody>
      </p:sp>
      <p:sp>
        <p:nvSpPr>
          <p:cNvPr id="241" name="Google Shape;241;p16"/>
          <p:cNvSpPr txBox="1"/>
          <p:nvPr/>
        </p:nvSpPr>
        <p:spPr>
          <a:xfrm>
            <a:off x="461962" y="2082390"/>
            <a:ext cx="2938464" cy="464331"/>
          </a:xfrm>
          <a:prstGeom prst="rect">
            <a:avLst/>
          </a:prstGeom>
          <a:solidFill>
            <a:srgbClr val="2E303D"/>
          </a:solidFill>
          <a:ln w="12700" cap="flat" cmpd="sng">
            <a:solidFill>
              <a:schemeClr val="lt1"/>
            </a:solidFill>
            <a:prstDash val="solid"/>
            <a:round/>
            <a:headEnd type="none" w="sm" len="sm"/>
            <a:tailEnd type="none" w="sm" len="sm"/>
          </a:ln>
        </p:spPr>
        <p:txBody>
          <a:bodyPr spcFirstLastPara="1" wrap="square" lIns="288000" tIns="108000" rIns="108000" bIns="108000" anchor="t" anchorCtr="0">
            <a:spAutoFit/>
          </a:bodyPr>
          <a:lstStyle/>
          <a:p>
            <a:pPr marL="0" marR="0" lvl="0" indent="0" algn="l" rtl="0">
              <a:spcBef>
                <a:spcPts val="0"/>
              </a:spcBef>
              <a:spcAft>
                <a:spcPts val="0"/>
              </a:spcAft>
              <a:buNone/>
            </a:pPr>
            <a:r>
              <a:rPr lang="en-GB" sz="1600" b="1">
                <a:solidFill>
                  <a:schemeClr val="lt1"/>
                </a:solidFill>
                <a:latin typeface="Arial"/>
                <a:ea typeface="Arial"/>
                <a:cs typeface="Arial"/>
                <a:sym typeface="Arial"/>
              </a:rPr>
              <a:t>How Should We Respond?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fade">
                                      <p:cBhvr>
                                        <p:cTn id="7" dur="500"/>
                                        <p:tgtEl>
                                          <p:spTgt spid="2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1"/>
                                        </p:tgtEl>
                                        <p:attrNameLst>
                                          <p:attrName>style.visibility</p:attrName>
                                        </p:attrNameLst>
                                      </p:cBhvr>
                                      <p:to>
                                        <p:strVal val="visible"/>
                                      </p:to>
                                    </p:set>
                                    <p:animEffect transition="in" filter="fade">
                                      <p:cBhvr>
                                        <p:cTn id="12" dur="1000"/>
                                        <p:tgtEl>
                                          <p:spTgt spid="241"/>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39"/>
                                        </p:tgtEl>
                                        <p:attrNameLst>
                                          <p:attrName>style.visibility</p:attrName>
                                        </p:attrNameLst>
                                      </p:cBhvr>
                                      <p:to>
                                        <p:strVal val="visible"/>
                                      </p:to>
                                    </p:set>
                                    <p:animEffect transition="in" filter="fade">
                                      <p:cBhvr>
                                        <p:cTn id="16" dur="1500"/>
                                        <p:tgtEl>
                                          <p:spTgt spid="23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0"/>
                                        </p:tgtEl>
                                        <p:attrNameLst>
                                          <p:attrName>style.visibility</p:attrName>
                                        </p:attrNameLst>
                                      </p:cBhvr>
                                      <p:to>
                                        <p:strVal val="visible"/>
                                      </p:to>
                                    </p:set>
                                    <p:animEffect transition="in" filter="fade">
                                      <p:cBhvr>
                                        <p:cTn id="21" dur="1000"/>
                                        <p:tgtEl>
                                          <p:spTgt spid="24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0">
                                            <p:txEl>
                                              <p:pRg st="0" end="0"/>
                                            </p:txEl>
                                          </p:spTgt>
                                        </p:tgtEl>
                                        <p:attrNameLst>
                                          <p:attrName>style.visibility</p:attrName>
                                        </p:attrNameLst>
                                      </p:cBhvr>
                                      <p:to>
                                        <p:strVal val="visible"/>
                                      </p:to>
                                    </p:set>
                                    <p:animEffect transition="in" filter="fade">
                                      <p:cBhvr>
                                        <p:cTn id="26" dur="500"/>
                                        <p:tgtEl>
                                          <p:spTgt spid="24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0">
                                            <p:txEl>
                                              <p:pRg st="1" end="1"/>
                                            </p:txEl>
                                          </p:spTgt>
                                        </p:tgtEl>
                                        <p:attrNameLst>
                                          <p:attrName>style.visibility</p:attrName>
                                        </p:attrNameLst>
                                      </p:cBhvr>
                                      <p:to>
                                        <p:strVal val="visible"/>
                                      </p:to>
                                    </p:set>
                                    <p:animEffect transition="in" filter="fade">
                                      <p:cBhvr>
                                        <p:cTn id="31" dur="500"/>
                                        <p:tgtEl>
                                          <p:spTgt spid="24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40">
                                            <p:txEl>
                                              <p:pRg st="2" end="2"/>
                                            </p:txEl>
                                          </p:spTgt>
                                        </p:tgtEl>
                                        <p:attrNameLst>
                                          <p:attrName>style.visibility</p:attrName>
                                        </p:attrNameLst>
                                      </p:cBhvr>
                                      <p:to>
                                        <p:strVal val="visible"/>
                                      </p:to>
                                    </p:set>
                                    <p:animEffect transition="in" filter="fade">
                                      <p:cBhvr>
                                        <p:cTn id="36" dur="500"/>
                                        <p:tgtEl>
                                          <p:spTgt spid="240">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40">
                                            <p:txEl>
                                              <p:pRg st="3" end="3"/>
                                            </p:txEl>
                                          </p:spTgt>
                                        </p:tgtEl>
                                        <p:attrNameLst>
                                          <p:attrName>style.visibility</p:attrName>
                                        </p:attrNameLst>
                                      </p:cBhvr>
                                      <p:to>
                                        <p:strVal val="visible"/>
                                      </p:to>
                                    </p:set>
                                    <p:animEffect transition="in" filter="fade">
                                      <p:cBhvr>
                                        <p:cTn id="41" dur="500"/>
                                        <p:tgtEl>
                                          <p:spTgt spid="240">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40">
                                            <p:txEl>
                                              <p:pRg st="4" end="4"/>
                                            </p:txEl>
                                          </p:spTgt>
                                        </p:tgtEl>
                                        <p:attrNameLst>
                                          <p:attrName>style.visibility</p:attrName>
                                        </p:attrNameLst>
                                      </p:cBhvr>
                                      <p:to>
                                        <p:strVal val="visible"/>
                                      </p:to>
                                    </p:set>
                                    <p:animEffect transition="in" filter="fade">
                                      <p:cBhvr>
                                        <p:cTn id="46" dur="500"/>
                                        <p:tgtEl>
                                          <p:spTgt spid="240">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40">
                                            <p:txEl>
                                              <p:pRg st="5" end="5"/>
                                            </p:txEl>
                                          </p:spTgt>
                                        </p:tgtEl>
                                        <p:attrNameLst>
                                          <p:attrName>style.visibility</p:attrName>
                                        </p:attrNameLst>
                                      </p:cBhvr>
                                      <p:to>
                                        <p:strVal val="visible"/>
                                      </p:to>
                                    </p:set>
                                    <p:animEffect transition="in" filter="fade">
                                      <p:cBhvr>
                                        <p:cTn id="51" dur="500"/>
                                        <p:tgtEl>
                                          <p:spTgt spid="240">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40">
                                            <p:txEl>
                                              <p:pRg st="6" end="6"/>
                                            </p:txEl>
                                          </p:spTgt>
                                        </p:tgtEl>
                                        <p:attrNameLst>
                                          <p:attrName>style.visibility</p:attrName>
                                        </p:attrNameLst>
                                      </p:cBhvr>
                                      <p:to>
                                        <p:strVal val="visible"/>
                                      </p:to>
                                    </p:set>
                                    <p:animEffect transition="in" filter="fade">
                                      <p:cBhvr>
                                        <p:cTn id="56" dur="500"/>
                                        <p:tgtEl>
                                          <p:spTgt spid="24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7"/>
          <p:cNvSpPr>
            <a:spLocks noGrp="1"/>
          </p:cNvSpPr>
          <p:nvPr>
            <p:ph type="title"/>
          </p:nvPr>
        </p:nvSpPr>
        <p:spPr>
          <a:xfrm>
            <a:off x="461962" y="476672"/>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2E303D"/>
              </a:buClr>
              <a:buSzPts val="3600"/>
              <a:buFont typeface="Arial"/>
              <a:buNone/>
            </a:pPr>
            <a:r>
              <a:rPr lang="en-GB" sz="3600">
                <a:solidFill>
                  <a:srgbClr val="2E303D"/>
                </a:solidFill>
                <a:latin typeface="Arial"/>
                <a:ea typeface="Arial"/>
                <a:cs typeface="Arial"/>
                <a:sym typeface="Arial"/>
              </a:rPr>
              <a:t>Creating a Kinder World</a:t>
            </a:r>
            <a:endParaRPr/>
          </a:p>
        </p:txBody>
      </p:sp>
      <p:sp>
        <p:nvSpPr>
          <p:cNvPr id="247" name="Google Shape;247;p17"/>
          <p:cNvSpPr txBox="1"/>
          <p:nvPr/>
        </p:nvSpPr>
        <p:spPr>
          <a:xfrm>
            <a:off x="755650" y="1470978"/>
            <a:ext cx="7632700" cy="49244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600">
                <a:solidFill>
                  <a:schemeClr val="dk1"/>
                </a:solidFill>
                <a:latin typeface="Arial"/>
                <a:ea typeface="Arial"/>
                <a:cs typeface="Arial"/>
                <a:sym typeface="Arial"/>
              </a:rPr>
              <a:t>Bullying is unacceptable behaviour. Nobody should have to live with bullying and there are things we can all do to help prevent it. </a:t>
            </a:r>
            <a:endParaRPr/>
          </a:p>
        </p:txBody>
      </p:sp>
      <p:grpSp>
        <p:nvGrpSpPr>
          <p:cNvPr id="248" name="Google Shape;248;p17"/>
          <p:cNvGrpSpPr/>
          <p:nvPr/>
        </p:nvGrpSpPr>
        <p:grpSpPr>
          <a:xfrm>
            <a:off x="736460" y="4116221"/>
            <a:ext cx="2585384" cy="2130857"/>
            <a:chOff x="736460" y="4116221"/>
            <a:chExt cx="2585384" cy="2130857"/>
          </a:xfrm>
        </p:grpSpPr>
        <p:pic>
          <p:nvPicPr>
            <p:cNvPr id="249" name="Google Shape;249;p17"/>
            <p:cNvPicPr preferRelativeResize="0"/>
            <p:nvPr/>
          </p:nvPicPr>
          <p:blipFill rotWithShape="1">
            <a:blip r:embed="rId3">
              <a:alphaModFix/>
            </a:blip>
            <a:srcRect/>
            <a:stretch/>
          </p:blipFill>
          <p:spPr>
            <a:xfrm>
              <a:off x="755650" y="4116221"/>
              <a:ext cx="2546350" cy="2111012"/>
            </a:xfrm>
            <a:prstGeom prst="rect">
              <a:avLst/>
            </a:prstGeom>
            <a:noFill/>
            <a:ln w="19050" cap="flat" cmpd="sng">
              <a:solidFill>
                <a:srgbClr val="00A8E7"/>
              </a:solidFill>
              <a:prstDash val="solid"/>
              <a:round/>
              <a:headEnd type="none" w="sm" len="sm"/>
              <a:tailEnd type="none" w="sm" len="sm"/>
            </a:ln>
          </p:spPr>
        </p:pic>
        <p:sp>
          <p:nvSpPr>
            <p:cNvPr id="250" name="Google Shape;250;p17"/>
            <p:cNvSpPr/>
            <p:nvPr/>
          </p:nvSpPr>
          <p:spPr>
            <a:xfrm>
              <a:off x="736460" y="5902118"/>
              <a:ext cx="2585384" cy="344960"/>
            </a:xfrm>
            <a:prstGeom prst="rect">
              <a:avLst/>
            </a:prstGeom>
            <a:solidFill>
              <a:srgbClr val="FAFAFA"/>
            </a:solidFill>
            <a:ln w="19050" cap="flat" cmpd="sng">
              <a:solidFill>
                <a:srgbClr val="00A8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1">
                  <a:solidFill>
                    <a:schemeClr val="dk1"/>
                  </a:solidFill>
                  <a:latin typeface="Arial"/>
                  <a:ea typeface="Arial"/>
                  <a:cs typeface="Arial"/>
                  <a:sym typeface="Arial"/>
                </a:rPr>
                <a:t>Equality</a:t>
              </a:r>
              <a:endParaRPr sz="1800">
                <a:solidFill>
                  <a:schemeClr val="dk1"/>
                </a:solidFill>
                <a:latin typeface="Arial"/>
                <a:ea typeface="Arial"/>
                <a:cs typeface="Arial"/>
                <a:sym typeface="Arial"/>
              </a:endParaRPr>
            </a:p>
          </p:txBody>
        </p:sp>
      </p:grpSp>
      <p:grpSp>
        <p:nvGrpSpPr>
          <p:cNvPr id="251" name="Google Shape;251;p17"/>
          <p:cNvGrpSpPr/>
          <p:nvPr/>
        </p:nvGrpSpPr>
        <p:grpSpPr>
          <a:xfrm>
            <a:off x="751680" y="2117184"/>
            <a:ext cx="2532342" cy="1841512"/>
            <a:chOff x="751680" y="2117184"/>
            <a:chExt cx="2532342" cy="1841512"/>
          </a:xfrm>
        </p:grpSpPr>
        <p:pic>
          <p:nvPicPr>
            <p:cNvPr id="252" name="Google Shape;252;p17"/>
            <p:cNvPicPr preferRelativeResize="0"/>
            <p:nvPr/>
          </p:nvPicPr>
          <p:blipFill rotWithShape="1">
            <a:blip r:embed="rId4">
              <a:alphaModFix/>
            </a:blip>
            <a:srcRect/>
            <a:stretch/>
          </p:blipFill>
          <p:spPr>
            <a:xfrm>
              <a:off x="755650" y="2117184"/>
              <a:ext cx="2528371" cy="1836750"/>
            </a:xfrm>
            <a:prstGeom prst="rect">
              <a:avLst/>
            </a:prstGeom>
            <a:noFill/>
            <a:ln w="19050" cap="flat" cmpd="sng">
              <a:solidFill>
                <a:srgbClr val="01407D"/>
              </a:solidFill>
              <a:prstDash val="solid"/>
              <a:round/>
              <a:headEnd type="none" w="sm" len="sm"/>
              <a:tailEnd type="none" w="sm" len="sm"/>
            </a:ln>
          </p:spPr>
        </p:pic>
        <p:sp>
          <p:nvSpPr>
            <p:cNvPr id="253" name="Google Shape;253;p17"/>
            <p:cNvSpPr/>
            <p:nvPr/>
          </p:nvSpPr>
          <p:spPr>
            <a:xfrm>
              <a:off x="751680" y="3613736"/>
              <a:ext cx="2532342" cy="344960"/>
            </a:xfrm>
            <a:prstGeom prst="rect">
              <a:avLst/>
            </a:prstGeom>
            <a:solidFill>
              <a:srgbClr val="FAFAFA"/>
            </a:solidFill>
            <a:ln w="19050" cap="flat" cmpd="sng">
              <a:solidFill>
                <a:srgbClr val="01407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1">
                  <a:solidFill>
                    <a:schemeClr val="dk1"/>
                  </a:solidFill>
                  <a:latin typeface="Arial"/>
                  <a:ea typeface="Arial"/>
                  <a:cs typeface="Arial"/>
                  <a:sym typeface="Arial"/>
                </a:rPr>
                <a:t>Kindness</a:t>
              </a:r>
              <a:endParaRPr sz="1800">
                <a:solidFill>
                  <a:schemeClr val="dk1"/>
                </a:solidFill>
                <a:latin typeface="Arial"/>
                <a:ea typeface="Arial"/>
                <a:cs typeface="Arial"/>
                <a:sym typeface="Arial"/>
              </a:endParaRPr>
            </a:p>
          </p:txBody>
        </p:sp>
      </p:grpSp>
      <p:grpSp>
        <p:nvGrpSpPr>
          <p:cNvPr id="254" name="Google Shape;254;p17"/>
          <p:cNvGrpSpPr/>
          <p:nvPr/>
        </p:nvGrpSpPr>
        <p:grpSpPr>
          <a:xfrm>
            <a:off x="5859975" y="2117182"/>
            <a:ext cx="2534725" cy="1874618"/>
            <a:chOff x="5859975" y="2117182"/>
            <a:chExt cx="2534725" cy="1874618"/>
          </a:xfrm>
        </p:grpSpPr>
        <p:pic>
          <p:nvPicPr>
            <p:cNvPr id="255" name="Google Shape;255;p17"/>
            <p:cNvPicPr preferRelativeResize="0"/>
            <p:nvPr/>
          </p:nvPicPr>
          <p:blipFill rotWithShape="1">
            <a:blip r:embed="rId5">
              <a:alphaModFix/>
            </a:blip>
            <a:srcRect/>
            <a:stretch/>
          </p:blipFill>
          <p:spPr>
            <a:xfrm>
              <a:off x="5859977" y="2117182"/>
              <a:ext cx="2534723" cy="1869649"/>
            </a:xfrm>
            <a:prstGeom prst="rect">
              <a:avLst/>
            </a:prstGeom>
            <a:noFill/>
            <a:ln w="19050" cap="flat" cmpd="sng">
              <a:solidFill>
                <a:srgbClr val="2E303D"/>
              </a:solidFill>
              <a:prstDash val="solid"/>
              <a:round/>
              <a:headEnd type="none" w="sm" len="sm"/>
              <a:tailEnd type="none" w="sm" len="sm"/>
            </a:ln>
          </p:spPr>
        </p:pic>
        <p:sp>
          <p:nvSpPr>
            <p:cNvPr id="256" name="Google Shape;256;p17"/>
            <p:cNvSpPr/>
            <p:nvPr/>
          </p:nvSpPr>
          <p:spPr>
            <a:xfrm>
              <a:off x="5859975" y="3646840"/>
              <a:ext cx="2534725" cy="344960"/>
            </a:xfrm>
            <a:prstGeom prst="rect">
              <a:avLst/>
            </a:prstGeom>
            <a:solidFill>
              <a:srgbClr val="FAFAFA"/>
            </a:solidFill>
            <a:ln w="19050" cap="flat" cmpd="sng">
              <a:solidFill>
                <a:srgbClr val="2E30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1">
                  <a:solidFill>
                    <a:schemeClr val="dk1"/>
                  </a:solidFill>
                  <a:latin typeface="Arial"/>
                  <a:ea typeface="Arial"/>
                  <a:cs typeface="Arial"/>
                  <a:sym typeface="Arial"/>
                </a:rPr>
                <a:t>Inclusivity</a:t>
              </a:r>
              <a:endParaRPr sz="1800">
                <a:solidFill>
                  <a:schemeClr val="dk1"/>
                </a:solidFill>
                <a:latin typeface="Arial"/>
                <a:ea typeface="Arial"/>
                <a:cs typeface="Arial"/>
                <a:sym typeface="Arial"/>
              </a:endParaRPr>
            </a:p>
          </p:txBody>
        </p:sp>
      </p:grpSp>
      <p:grpSp>
        <p:nvGrpSpPr>
          <p:cNvPr id="257" name="Google Shape;257;p17"/>
          <p:cNvGrpSpPr/>
          <p:nvPr/>
        </p:nvGrpSpPr>
        <p:grpSpPr>
          <a:xfrm>
            <a:off x="5841996" y="4116221"/>
            <a:ext cx="2552704" cy="2130857"/>
            <a:chOff x="5841996" y="4116221"/>
            <a:chExt cx="2552704" cy="2130857"/>
          </a:xfrm>
        </p:grpSpPr>
        <p:pic>
          <p:nvPicPr>
            <p:cNvPr id="258" name="Google Shape;258;p17"/>
            <p:cNvPicPr preferRelativeResize="0"/>
            <p:nvPr/>
          </p:nvPicPr>
          <p:blipFill rotWithShape="1">
            <a:blip r:embed="rId6">
              <a:alphaModFix/>
            </a:blip>
            <a:srcRect/>
            <a:stretch/>
          </p:blipFill>
          <p:spPr>
            <a:xfrm>
              <a:off x="5842000" y="4116221"/>
              <a:ext cx="2540000" cy="2107837"/>
            </a:xfrm>
            <a:prstGeom prst="rect">
              <a:avLst/>
            </a:prstGeom>
            <a:noFill/>
            <a:ln w="28575" cap="flat" cmpd="sng">
              <a:solidFill>
                <a:srgbClr val="00649C"/>
              </a:solidFill>
              <a:prstDash val="solid"/>
              <a:round/>
              <a:headEnd type="none" w="sm" len="sm"/>
              <a:tailEnd type="none" w="sm" len="sm"/>
            </a:ln>
          </p:spPr>
        </p:pic>
        <p:sp>
          <p:nvSpPr>
            <p:cNvPr id="259" name="Google Shape;259;p17"/>
            <p:cNvSpPr/>
            <p:nvPr/>
          </p:nvSpPr>
          <p:spPr>
            <a:xfrm>
              <a:off x="5841996" y="5902118"/>
              <a:ext cx="2552704" cy="344960"/>
            </a:xfrm>
            <a:prstGeom prst="rect">
              <a:avLst/>
            </a:prstGeom>
            <a:solidFill>
              <a:srgbClr val="FAFAFA"/>
            </a:solidFill>
            <a:ln w="28575" cap="flat" cmpd="sng">
              <a:solidFill>
                <a:srgbClr val="00649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1">
                  <a:solidFill>
                    <a:schemeClr val="dk1"/>
                  </a:solidFill>
                  <a:latin typeface="Arial"/>
                  <a:ea typeface="Arial"/>
                  <a:cs typeface="Arial"/>
                  <a:sym typeface="Arial"/>
                </a:rPr>
                <a:t>Empathy</a:t>
              </a:r>
              <a:endParaRPr sz="1800">
                <a:solidFill>
                  <a:schemeClr val="dk1"/>
                </a:solidFill>
                <a:latin typeface="Arial"/>
                <a:ea typeface="Arial"/>
                <a:cs typeface="Arial"/>
                <a:sym typeface="Arial"/>
              </a:endParaRPr>
            </a:p>
          </p:txBody>
        </p:sp>
      </p:grpSp>
      <p:grpSp>
        <p:nvGrpSpPr>
          <p:cNvPr id="260" name="Google Shape;260;p17"/>
          <p:cNvGrpSpPr/>
          <p:nvPr/>
        </p:nvGrpSpPr>
        <p:grpSpPr>
          <a:xfrm>
            <a:off x="3436415" y="2401721"/>
            <a:ext cx="2271163" cy="3429000"/>
            <a:chOff x="3436415" y="2401721"/>
            <a:chExt cx="2271163" cy="3429000"/>
          </a:xfrm>
        </p:grpSpPr>
        <p:pic>
          <p:nvPicPr>
            <p:cNvPr id="261" name="Google Shape;261;p17"/>
            <p:cNvPicPr preferRelativeResize="0"/>
            <p:nvPr/>
          </p:nvPicPr>
          <p:blipFill rotWithShape="1">
            <a:blip r:embed="rId7">
              <a:alphaModFix/>
            </a:blip>
            <a:srcRect/>
            <a:stretch/>
          </p:blipFill>
          <p:spPr>
            <a:xfrm>
              <a:off x="3436422" y="2401721"/>
              <a:ext cx="2271156" cy="3429000"/>
            </a:xfrm>
            <a:prstGeom prst="rect">
              <a:avLst/>
            </a:prstGeom>
            <a:noFill/>
            <a:ln w="19050" cap="flat" cmpd="sng">
              <a:solidFill>
                <a:srgbClr val="ED6C76"/>
              </a:solidFill>
              <a:prstDash val="solid"/>
              <a:round/>
              <a:headEnd type="none" w="sm" len="sm"/>
              <a:tailEnd type="none" w="sm" len="sm"/>
            </a:ln>
          </p:spPr>
        </p:pic>
        <p:sp>
          <p:nvSpPr>
            <p:cNvPr id="262" name="Google Shape;262;p17"/>
            <p:cNvSpPr/>
            <p:nvPr/>
          </p:nvSpPr>
          <p:spPr>
            <a:xfrm>
              <a:off x="3436415" y="5485761"/>
              <a:ext cx="2271163" cy="344960"/>
            </a:xfrm>
            <a:prstGeom prst="rect">
              <a:avLst/>
            </a:prstGeom>
            <a:solidFill>
              <a:srgbClr val="FAFAFA"/>
            </a:solidFill>
            <a:ln w="19050" cap="flat" cmpd="sng">
              <a:solidFill>
                <a:srgbClr val="ED6C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1">
                  <a:solidFill>
                    <a:schemeClr val="dk1"/>
                  </a:solidFill>
                  <a:latin typeface="Arial"/>
                  <a:ea typeface="Arial"/>
                  <a:cs typeface="Arial"/>
                  <a:sym typeface="Arial"/>
                </a:rPr>
                <a:t>Inclusivity</a:t>
              </a:r>
              <a:endParaRPr sz="1800">
                <a:solidFill>
                  <a:schemeClr val="dk1"/>
                </a:solidFill>
                <a:latin typeface="Arial"/>
                <a:ea typeface="Arial"/>
                <a:cs typeface="Arial"/>
                <a:sym typeface="Arial"/>
              </a:endParaRPr>
            </a:p>
          </p:txBody>
        </p:sp>
      </p:grpSp>
      <p:sp>
        <p:nvSpPr>
          <p:cNvPr id="263" name="Google Shape;263;p17"/>
          <p:cNvSpPr/>
          <p:nvPr/>
        </p:nvSpPr>
        <p:spPr>
          <a:xfrm>
            <a:off x="757898" y="4112516"/>
            <a:ext cx="2546347" cy="1781135"/>
          </a:xfrm>
          <a:prstGeom prst="rect">
            <a:avLst/>
          </a:prstGeom>
          <a:solidFill>
            <a:srgbClr val="FAFAFA">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dk1"/>
                </a:solidFill>
                <a:latin typeface="Arial"/>
                <a:ea typeface="Arial"/>
                <a:cs typeface="Arial"/>
                <a:sym typeface="Arial"/>
              </a:rPr>
              <a:t>Remember, we are all equally important - nobody is more important than </a:t>
            </a:r>
            <a:br>
              <a:rPr lang="en-GB" sz="1600">
                <a:solidFill>
                  <a:schemeClr val="dk1"/>
                </a:solidFill>
                <a:latin typeface="Arial"/>
                <a:ea typeface="Arial"/>
                <a:cs typeface="Arial"/>
                <a:sym typeface="Arial"/>
              </a:rPr>
            </a:br>
            <a:r>
              <a:rPr lang="en-GB" sz="1600">
                <a:solidFill>
                  <a:schemeClr val="dk1"/>
                </a:solidFill>
                <a:latin typeface="Arial"/>
                <a:ea typeface="Arial"/>
                <a:cs typeface="Arial"/>
                <a:sym typeface="Arial"/>
              </a:rPr>
              <a:t>anyone else; </a:t>
            </a:r>
            <a:endParaRPr sz="1800">
              <a:solidFill>
                <a:schemeClr val="dk1"/>
              </a:solidFill>
              <a:latin typeface="Arial"/>
              <a:ea typeface="Arial"/>
              <a:cs typeface="Arial"/>
              <a:sym typeface="Arial"/>
            </a:endParaRPr>
          </a:p>
        </p:txBody>
      </p:sp>
      <p:sp>
        <p:nvSpPr>
          <p:cNvPr id="264" name="Google Shape;264;p17"/>
          <p:cNvSpPr/>
          <p:nvPr/>
        </p:nvSpPr>
        <p:spPr>
          <a:xfrm>
            <a:off x="751679" y="2117184"/>
            <a:ext cx="2528370" cy="1496552"/>
          </a:xfrm>
          <a:prstGeom prst="rect">
            <a:avLst/>
          </a:prstGeom>
          <a:solidFill>
            <a:srgbClr val="FAFAFA">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dk1"/>
                </a:solidFill>
                <a:latin typeface="Arial"/>
                <a:ea typeface="Arial"/>
                <a:cs typeface="Arial"/>
                <a:sym typeface="Arial"/>
              </a:rPr>
              <a:t>Use kind words and actions to everyone around us; </a:t>
            </a:r>
            <a:endParaRPr sz="1800">
              <a:solidFill>
                <a:schemeClr val="dk1"/>
              </a:solidFill>
              <a:latin typeface="Arial"/>
              <a:ea typeface="Arial"/>
              <a:cs typeface="Arial"/>
              <a:sym typeface="Arial"/>
            </a:endParaRPr>
          </a:p>
        </p:txBody>
      </p:sp>
      <p:sp>
        <p:nvSpPr>
          <p:cNvPr id="265" name="Google Shape;265;p17"/>
          <p:cNvSpPr/>
          <p:nvPr/>
        </p:nvSpPr>
        <p:spPr>
          <a:xfrm>
            <a:off x="3432446" y="2403447"/>
            <a:ext cx="2271159" cy="3084040"/>
          </a:xfrm>
          <a:prstGeom prst="rect">
            <a:avLst/>
          </a:prstGeom>
          <a:solidFill>
            <a:srgbClr val="FAFAFA">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dk1"/>
                </a:solidFill>
                <a:latin typeface="Arial"/>
                <a:ea typeface="Arial"/>
                <a:cs typeface="Arial"/>
                <a:sym typeface="Arial"/>
              </a:rPr>
              <a:t>Include everyone in games and conversations;</a:t>
            </a:r>
            <a:endParaRPr sz="1800">
              <a:solidFill>
                <a:schemeClr val="dk1"/>
              </a:solidFill>
              <a:latin typeface="Arial"/>
              <a:ea typeface="Arial"/>
              <a:cs typeface="Arial"/>
              <a:sym typeface="Arial"/>
            </a:endParaRPr>
          </a:p>
        </p:txBody>
      </p:sp>
      <p:sp>
        <p:nvSpPr>
          <p:cNvPr id="266" name="Google Shape;266;p17"/>
          <p:cNvSpPr/>
          <p:nvPr/>
        </p:nvSpPr>
        <p:spPr>
          <a:xfrm>
            <a:off x="5842665" y="4118498"/>
            <a:ext cx="2540003" cy="1786104"/>
          </a:xfrm>
          <a:prstGeom prst="rect">
            <a:avLst/>
          </a:prstGeom>
          <a:solidFill>
            <a:srgbClr val="FAFAFA">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dk1"/>
                </a:solidFill>
                <a:latin typeface="Arial"/>
                <a:ea typeface="Arial"/>
                <a:cs typeface="Arial"/>
                <a:sym typeface="Arial"/>
              </a:rPr>
              <a:t>Empathise with others and consider how </a:t>
            </a:r>
            <a:br>
              <a:rPr lang="en-GB" sz="1600">
                <a:solidFill>
                  <a:schemeClr val="dk1"/>
                </a:solidFill>
                <a:latin typeface="Arial"/>
                <a:ea typeface="Arial"/>
                <a:cs typeface="Arial"/>
                <a:sym typeface="Arial"/>
              </a:rPr>
            </a:br>
            <a:r>
              <a:rPr lang="en-GB" sz="1600">
                <a:solidFill>
                  <a:schemeClr val="dk1"/>
                </a:solidFill>
                <a:latin typeface="Arial"/>
                <a:ea typeface="Arial"/>
                <a:cs typeface="Arial"/>
                <a:sym typeface="Arial"/>
              </a:rPr>
              <a:t>they feel.</a:t>
            </a:r>
            <a:endParaRPr sz="1800">
              <a:solidFill>
                <a:schemeClr val="dk1"/>
              </a:solidFill>
              <a:latin typeface="Arial"/>
              <a:ea typeface="Arial"/>
              <a:cs typeface="Arial"/>
              <a:sym typeface="Arial"/>
            </a:endParaRPr>
          </a:p>
        </p:txBody>
      </p:sp>
      <p:sp>
        <p:nvSpPr>
          <p:cNvPr id="267" name="Google Shape;267;p17"/>
          <p:cNvSpPr/>
          <p:nvPr/>
        </p:nvSpPr>
        <p:spPr>
          <a:xfrm>
            <a:off x="5866325" y="2120680"/>
            <a:ext cx="2528375" cy="1520925"/>
          </a:xfrm>
          <a:prstGeom prst="rect">
            <a:avLst/>
          </a:prstGeom>
          <a:solidFill>
            <a:srgbClr val="FAFAFA">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dk1"/>
                </a:solidFill>
                <a:latin typeface="Arial"/>
                <a:ea typeface="Arial"/>
                <a:cs typeface="Arial"/>
                <a:sym typeface="Arial"/>
              </a:rPr>
              <a:t>Think before we speak or before we post comments online; </a:t>
            </a: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500"/>
                                        <p:tgtEl>
                                          <p:spTgt spid="2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1"/>
                                        </p:tgtEl>
                                        <p:attrNameLst>
                                          <p:attrName>style.visibility</p:attrName>
                                        </p:attrNameLst>
                                      </p:cBhvr>
                                      <p:to>
                                        <p:strVal val="visible"/>
                                      </p:to>
                                    </p:set>
                                    <p:animEffect transition="in" filter="fade">
                                      <p:cBhvr>
                                        <p:cTn id="12" dur="1000"/>
                                        <p:tgtEl>
                                          <p:spTgt spid="251"/>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60"/>
                                        </p:tgtEl>
                                        <p:attrNameLst>
                                          <p:attrName>style.visibility</p:attrName>
                                        </p:attrNameLst>
                                      </p:cBhvr>
                                      <p:to>
                                        <p:strVal val="visible"/>
                                      </p:to>
                                    </p:set>
                                    <p:animEffect transition="in" filter="fade">
                                      <p:cBhvr>
                                        <p:cTn id="16" dur="1000"/>
                                        <p:tgtEl>
                                          <p:spTgt spid="260"/>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254"/>
                                        </p:tgtEl>
                                        <p:attrNameLst>
                                          <p:attrName>style.visibility</p:attrName>
                                        </p:attrNameLst>
                                      </p:cBhvr>
                                      <p:to>
                                        <p:strVal val="visible"/>
                                      </p:to>
                                    </p:set>
                                    <p:animEffect transition="in" filter="fade">
                                      <p:cBhvr>
                                        <p:cTn id="20" dur="1000"/>
                                        <p:tgtEl>
                                          <p:spTgt spid="254"/>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257"/>
                                        </p:tgtEl>
                                        <p:attrNameLst>
                                          <p:attrName>style.visibility</p:attrName>
                                        </p:attrNameLst>
                                      </p:cBhvr>
                                      <p:to>
                                        <p:strVal val="visible"/>
                                      </p:to>
                                    </p:set>
                                    <p:animEffect transition="in" filter="fade">
                                      <p:cBhvr>
                                        <p:cTn id="24" dur="1000"/>
                                        <p:tgtEl>
                                          <p:spTgt spid="257"/>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248"/>
                                        </p:tgtEl>
                                        <p:attrNameLst>
                                          <p:attrName>style.visibility</p:attrName>
                                        </p:attrNameLst>
                                      </p:cBhvr>
                                      <p:to>
                                        <p:strVal val="visible"/>
                                      </p:to>
                                    </p:set>
                                    <p:animEffect transition="in" filter="fade">
                                      <p:cBhvr>
                                        <p:cTn id="28" dur="1000"/>
                                        <p:tgtEl>
                                          <p:spTgt spid="24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4"/>
                                        </p:tgtEl>
                                        <p:attrNameLst>
                                          <p:attrName>style.visibility</p:attrName>
                                        </p:attrNameLst>
                                      </p:cBhvr>
                                      <p:to>
                                        <p:strVal val="visible"/>
                                      </p:to>
                                    </p:set>
                                    <p:animEffect transition="in" filter="fade">
                                      <p:cBhvr>
                                        <p:cTn id="33" dur="500"/>
                                        <p:tgtEl>
                                          <p:spTgt spid="26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264"/>
                                        </p:tgtEl>
                                      </p:cBhvr>
                                    </p:animEffect>
                                    <p:set>
                                      <p:cBhvr>
                                        <p:cTn id="38" dur="1" fill="hold">
                                          <p:stCondLst>
                                            <p:cond delay="500"/>
                                          </p:stCondLst>
                                        </p:cTn>
                                        <p:tgtEl>
                                          <p:spTgt spid="264"/>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263"/>
                                        </p:tgtEl>
                                        <p:attrNameLst>
                                          <p:attrName>style.visibility</p:attrName>
                                        </p:attrNameLst>
                                      </p:cBhvr>
                                      <p:to>
                                        <p:strVal val="visible"/>
                                      </p:to>
                                    </p:set>
                                    <p:animEffect transition="in" filter="fade">
                                      <p:cBhvr>
                                        <p:cTn id="42" dur="500"/>
                                        <p:tgtEl>
                                          <p:spTgt spid="26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63"/>
                                        </p:tgtEl>
                                      </p:cBhvr>
                                    </p:animEffect>
                                    <p:set>
                                      <p:cBhvr>
                                        <p:cTn id="47" dur="1" fill="hold">
                                          <p:stCondLst>
                                            <p:cond delay="500"/>
                                          </p:stCondLst>
                                        </p:cTn>
                                        <p:tgtEl>
                                          <p:spTgt spid="263"/>
                                        </p:tgtEl>
                                        <p:attrNameLst>
                                          <p:attrName>style.visibility</p:attrName>
                                        </p:attrNameLst>
                                      </p:cBhvr>
                                      <p:to>
                                        <p:strVal val="hidden"/>
                                      </p:to>
                                    </p:se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265"/>
                                        </p:tgtEl>
                                        <p:attrNameLst>
                                          <p:attrName>style.visibility</p:attrName>
                                        </p:attrNameLst>
                                      </p:cBhvr>
                                      <p:to>
                                        <p:strVal val="visible"/>
                                      </p:to>
                                    </p:set>
                                    <p:animEffect transition="in" filter="fade">
                                      <p:cBhvr>
                                        <p:cTn id="51" dur="500"/>
                                        <p:tgtEl>
                                          <p:spTgt spid="26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65"/>
                                        </p:tgtEl>
                                      </p:cBhvr>
                                    </p:animEffect>
                                    <p:set>
                                      <p:cBhvr>
                                        <p:cTn id="56" dur="1" fill="hold">
                                          <p:stCondLst>
                                            <p:cond delay="500"/>
                                          </p:stCondLst>
                                        </p:cTn>
                                        <p:tgtEl>
                                          <p:spTgt spid="265"/>
                                        </p:tgtEl>
                                        <p:attrNameLst>
                                          <p:attrName>style.visibility</p:attrName>
                                        </p:attrNameLst>
                                      </p:cBhvr>
                                      <p:to>
                                        <p:strVal val="hidden"/>
                                      </p:to>
                                    </p:se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67"/>
                                        </p:tgtEl>
                                        <p:attrNameLst>
                                          <p:attrName>style.visibility</p:attrName>
                                        </p:attrNameLst>
                                      </p:cBhvr>
                                      <p:to>
                                        <p:strVal val="visible"/>
                                      </p:to>
                                    </p:set>
                                    <p:animEffect transition="in" filter="fade">
                                      <p:cBhvr>
                                        <p:cTn id="60" dur="500"/>
                                        <p:tgtEl>
                                          <p:spTgt spid="26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267"/>
                                        </p:tgtEl>
                                      </p:cBhvr>
                                    </p:animEffect>
                                    <p:set>
                                      <p:cBhvr>
                                        <p:cTn id="65" dur="1" fill="hold">
                                          <p:stCondLst>
                                            <p:cond delay="500"/>
                                          </p:stCondLst>
                                        </p:cTn>
                                        <p:tgtEl>
                                          <p:spTgt spid="267"/>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266"/>
                                        </p:tgtEl>
                                        <p:attrNameLst>
                                          <p:attrName>style.visibility</p:attrName>
                                        </p:attrNameLst>
                                      </p:cBhvr>
                                      <p:to>
                                        <p:strVal val="visible"/>
                                      </p:to>
                                    </p:set>
                                    <p:animEffect transition="in" filter="fade">
                                      <p:cBhvr>
                                        <p:cTn id="69" dur="500"/>
                                        <p:tgtEl>
                                          <p:spTgt spid="26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266"/>
                                        </p:tgtEl>
                                      </p:cBhvr>
                                    </p:animEffect>
                                    <p:set>
                                      <p:cBhvr>
                                        <p:cTn id="74" dur="1" fill="hold">
                                          <p:stCondLst>
                                            <p:cond delay="500"/>
                                          </p:stCondLst>
                                        </p:cTn>
                                        <p:tgtEl>
                                          <p:spTgt spid="2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8"/>
          <p:cNvSpPr/>
          <p:nvPr/>
        </p:nvSpPr>
        <p:spPr>
          <a:xfrm>
            <a:off x="2175933" y="4131733"/>
            <a:ext cx="5924459" cy="2026775"/>
          </a:xfrm>
          <a:prstGeom prst="arc">
            <a:avLst>
              <a:gd name="adj1" fmla="val 11554418"/>
              <a:gd name="adj2" fmla="val 9910036"/>
            </a:avLst>
          </a:prstGeom>
          <a:noFill/>
          <a:ln w="19050" cap="flat" cmpd="sng">
            <a:solidFill>
              <a:srgbClr val="01407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73" name="Google Shape;273;p18"/>
          <p:cNvSpPr>
            <a:spLocks noGrp="1"/>
          </p:cNvSpPr>
          <p:nvPr>
            <p:ph type="title"/>
          </p:nvPr>
        </p:nvSpPr>
        <p:spPr>
          <a:xfrm>
            <a:off x="461962" y="476672"/>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2E303D"/>
              </a:buClr>
              <a:buSzPts val="3600"/>
              <a:buFont typeface="Arial"/>
              <a:buNone/>
            </a:pPr>
            <a:r>
              <a:rPr lang="en-GB" sz="3600">
                <a:solidFill>
                  <a:srgbClr val="2E303D"/>
                </a:solidFill>
                <a:latin typeface="Arial"/>
                <a:ea typeface="Arial"/>
                <a:cs typeface="Arial"/>
                <a:sym typeface="Arial"/>
              </a:rPr>
              <a:t>Creating a Kinder World</a:t>
            </a:r>
            <a:endParaRPr/>
          </a:p>
        </p:txBody>
      </p:sp>
      <p:sp>
        <p:nvSpPr>
          <p:cNvPr id="274" name="Google Shape;274;p18"/>
          <p:cNvSpPr/>
          <p:nvPr/>
        </p:nvSpPr>
        <p:spPr>
          <a:xfrm>
            <a:off x="755651" y="1360682"/>
            <a:ext cx="7486632"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a:solidFill>
                  <a:schemeClr val="dk1"/>
                </a:solidFill>
                <a:latin typeface="Arial"/>
                <a:ea typeface="Arial"/>
                <a:cs typeface="Arial"/>
                <a:sym typeface="Arial"/>
              </a:rPr>
              <a:t>Using kind words and actions can have an impact on the emotional wellbeing of people around us as well as on ourselves. If someone is upset or worried, showing kindness and respect can help make it clear that there are people to talk to who can support their emotional wellbeing. Supporting others can also support our own emotional wellbeing. </a:t>
            </a:r>
            <a:endParaRPr/>
          </a:p>
        </p:txBody>
      </p:sp>
      <p:pic>
        <p:nvPicPr>
          <p:cNvPr id="275" name="Google Shape;275;p18"/>
          <p:cNvPicPr preferRelativeResize="0"/>
          <p:nvPr/>
        </p:nvPicPr>
        <p:blipFill rotWithShape="1">
          <a:blip r:embed="rId3">
            <a:alphaModFix/>
          </a:blip>
          <a:srcRect/>
          <a:stretch/>
        </p:blipFill>
        <p:spPr>
          <a:xfrm>
            <a:off x="1180210" y="4319885"/>
            <a:ext cx="1748699" cy="1988840"/>
          </a:xfrm>
          <a:prstGeom prst="rect">
            <a:avLst/>
          </a:prstGeom>
          <a:noFill/>
          <a:ln>
            <a:noFill/>
          </a:ln>
        </p:spPr>
      </p:pic>
      <p:pic>
        <p:nvPicPr>
          <p:cNvPr id="276" name="Google Shape;276;p18"/>
          <p:cNvPicPr preferRelativeResize="0"/>
          <p:nvPr/>
        </p:nvPicPr>
        <p:blipFill rotWithShape="1">
          <a:blip r:embed="rId4">
            <a:alphaModFix/>
          </a:blip>
          <a:srcRect/>
          <a:stretch/>
        </p:blipFill>
        <p:spPr>
          <a:xfrm>
            <a:off x="7110837" y="2668938"/>
            <a:ext cx="1499763" cy="1710978"/>
          </a:xfrm>
          <a:prstGeom prst="rect">
            <a:avLst/>
          </a:prstGeom>
          <a:noFill/>
          <a:ln>
            <a:noFill/>
          </a:ln>
        </p:spPr>
      </p:pic>
      <p:sp>
        <p:nvSpPr>
          <p:cNvPr id="277" name="Google Shape;277;p18"/>
          <p:cNvSpPr/>
          <p:nvPr/>
        </p:nvSpPr>
        <p:spPr>
          <a:xfrm>
            <a:off x="4284134" y="3056466"/>
            <a:ext cx="3968658" cy="2820805"/>
          </a:xfrm>
          <a:prstGeom prst="arc">
            <a:avLst>
              <a:gd name="adj1" fmla="val 21356671"/>
              <a:gd name="adj2" fmla="val 19055670"/>
            </a:avLst>
          </a:prstGeom>
          <a:noFill/>
          <a:ln w="19050" cap="flat" cmpd="sng">
            <a:solidFill>
              <a:srgbClr val="ED6C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278" name="Google Shape;278;p18"/>
          <p:cNvPicPr preferRelativeResize="0"/>
          <p:nvPr/>
        </p:nvPicPr>
        <p:blipFill rotWithShape="1">
          <a:blip r:embed="rId5">
            <a:alphaModFix/>
          </a:blip>
          <a:srcRect/>
          <a:stretch/>
        </p:blipFill>
        <p:spPr>
          <a:xfrm>
            <a:off x="4663445" y="2823568"/>
            <a:ext cx="641285" cy="1325099"/>
          </a:xfrm>
          <a:prstGeom prst="rect">
            <a:avLst/>
          </a:prstGeom>
          <a:noFill/>
          <a:ln>
            <a:noFill/>
          </a:ln>
        </p:spPr>
      </p:pic>
      <p:pic>
        <p:nvPicPr>
          <p:cNvPr id="279" name="Google Shape;279;p18"/>
          <p:cNvPicPr preferRelativeResize="0"/>
          <p:nvPr/>
        </p:nvPicPr>
        <p:blipFill rotWithShape="1">
          <a:blip r:embed="rId6">
            <a:alphaModFix/>
          </a:blip>
          <a:srcRect/>
          <a:stretch/>
        </p:blipFill>
        <p:spPr>
          <a:xfrm>
            <a:off x="4099437" y="4592855"/>
            <a:ext cx="1531594" cy="1745068"/>
          </a:xfrm>
          <a:prstGeom prst="rect">
            <a:avLst/>
          </a:prstGeom>
          <a:noFill/>
          <a:ln>
            <a:noFill/>
          </a:ln>
        </p:spPr>
      </p:pic>
      <p:pic>
        <p:nvPicPr>
          <p:cNvPr id="280" name="Google Shape;280;p18"/>
          <p:cNvPicPr preferRelativeResize="0"/>
          <p:nvPr/>
        </p:nvPicPr>
        <p:blipFill rotWithShape="1">
          <a:blip r:embed="rId7">
            <a:alphaModFix/>
          </a:blip>
          <a:srcRect/>
          <a:stretch/>
        </p:blipFill>
        <p:spPr>
          <a:xfrm>
            <a:off x="6564853" y="4707413"/>
            <a:ext cx="1818217" cy="1472374"/>
          </a:xfrm>
          <a:prstGeom prst="rect">
            <a:avLst/>
          </a:prstGeom>
          <a:noFill/>
          <a:ln>
            <a:noFill/>
          </a:ln>
        </p:spPr>
      </p:pic>
      <p:pic>
        <p:nvPicPr>
          <p:cNvPr id="281" name="Google Shape;281;p18"/>
          <p:cNvPicPr preferRelativeResize="0"/>
          <p:nvPr/>
        </p:nvPicPr>
        <p:blipFill rotWithShape="1">
          <a:blip r:embed="rId8">
            <a:alphaModFix/>
          </a:blip>
          <a:srcRect/>
          <a:stretch/>
        </p:blipFill>
        <p:spPr>
          <a:xfrm>
            <a:off x="5753144" y="2501649"/>
            <a:ext cx="1357693" cy="1191753"/>
          </a:xfrm>
          <a:prstGeom prst="rect">
            <a:avLst/>
          </a:prstGeom>
          <a:noFill/>
          <a:ln>
            <a:noFill/>
          </a:ln>
        </p:spPr>
      </p:pic>
      <p:sp>
        <p:nvSpPr>
          <p:cNvPr id="282" name="Google Shape;282;p18"/>
          <p:cNvSpPr txBox="1"/>
          <p:nvPr/>
        </p:nvSpPr>
        <p:spPr>
          <a:xfrm>
            <a:off x="449167" y="2808546"/>
            <a:ext cx="4110038" cy="1202994"/>
          </a:xfrm>
          <a:prstGeom prst="rect">
            <a:avLst/>
          </a:prstGeom>
          <a:solidFill>
            <a:srgbClr val="2E303D"/>
          </a:solidFill>
          <a:ln w="12700" cap="flat" cmpd="sng">
            <a:solidFill>
              <a:schemeClr val="lt1"/>
            </a:solidFill>
            <a:prstDash val="solid"/>
            <a:round/>
            <a:headEnd type="none" w="sm" len="sm"/>
            <a:tailEnd type="none" w="sm" len="sm"/>
          </a:ln>
        </p:spPr>
        <p:txBody>
          <a:bodyPr spcFirstLastPara="1" wrap="square" lIns="288000" tIns="108000" rIns="108000" bIns="108000" anchor="t" anchorCtr="0">
            <a:spAutoFit/>
          </a:bodyPr>
          <a:lstStyle/>
          <a:p>
            <a:pPr marL="0" marR="0" lvl="0" indent="0" algn="l" rtl="0">
              <a:spcBef>
                <a:spcPts val="0"/>
              </a:spcBef>
              <a:spcAft>
                <a:spcPts val="0"/>
              </a:spcAft>
              <a:buNone/>
            </a:pPr>
            <a:r>
              <a:rPr lang="en-GB" sz="1600">
                <a:solidFill>
                  <a:schemeClr val="lt1"/>
                </a:solidFill>
                <a:latin typeface="Arial"/>
                <a:ea typeface="Arial"/>
                <a:cs typeface="Arial"/>
                <a:sym typeface="Arial"/>
              </a:rPr>
              <a:t>As the following pictures appear, talk to your partner about kind words or actions that you could use to help in each situation.</a:t>
            </a:r>
            <a:endParaRPr/>
          </a:p>
        </p:txBody>
      </p:sp>
      <p:pic>
        <p:nvPicPr>
          <p:cNvPr id="283" name="Google Shape;283;p18"/>
          <p:cNvPicPr preferRelativeResize="0"/>
          <p:nvPr/>
        </p:nvPicPr>
        <p:blipFill rotWithShape="1">
          <a:blip r:embed="rId9">
            <a:alphaModFix/>
          </a:blip>
          <a:srcRect/>
          <a:stretch/>
        </p:blipFill>
        <p:spPr>
          <a:xfrm>
            <a:off x="3108213" y="3720252"/>
            <a:ext cx="1018128" cy="13665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500"/>
                                        <p:tgtEl>
                                          <p:spTgt spid="2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2"/>
                                        </p:tgtEl>
                                        <p:attrNameLst>
                                          <p:attrName>style.visibility</p:attrName>
                                        </p:attrNameLst>
                                      </p:cBhvr>
                                      <p:to>
                                        <p:strVal val="visible"/>
                                      </p:to>
                                    </p:set>
                                    <p:animEffect transition="in" filter="fade">
                                      <p:cBhvr>
                                        <p:cTn id="12" dur="1500"/>
                                        <p:tgtEl>
                                          <p:spTgt spid="2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1"/>
                                        </p:tgtEl>
                                        <p:attrNameLst>
                                          <p:attrName>style.visibility</p:attrName>
                                        </p:attrNameLst>
                                      </p:cBhvr>
                                      <p:to>
                                        <p:strVal val="visible"/>
                                      </p:to>
                                    </p:set>
                                    <p:animEffect transition="in" filter="fade">
                                      <p:cBhvr>
                                        <p:cTn id="17" dur="500"/>
                                        <p:tgtEl>
                                          <p:spTgt spid="28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0"/>
                                        </p:tgtEl>
                                        <p:attrNameLst>
                                          <p:attrName>style.visibility</p:attrName>
                                        </p:attrNameLst>
                                      </p:cBhvr>
                                      <p:to>
                                        <p:strVal val="visible"/>
                                      </p:to>
                                    </p:set>
                                    <p:animEffect transition="in" filter="fade">
                                      <p:cBhvr>
                                        <p:cTn id="22" dur="500"/>
                                        <p:tgtEl>
                                          <p:spTgt spid="2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9"/>
                                        </p:tgtEl>
                                        <p:attrNameLst>
                                          <p:attrName>style.visibility</p:attrName>
                                        </p:attrNameLst>
                                      </p:cBhvr>
                                      <p:to>
                                        <p:strVal val="visible"/>
                                      </p:to>
                                    </p:set>
                                    <p:animEffect transition="in" filter="fade">
                                      <p:cBhvr>
                                        <p:cTn id="27" dur="500"/>
                                        <p:tgtEl>
                                          <p:spTgt spid="27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8"/>
                                        </p:tgtEl>
                                        <p:attrNameLst>
                                          <p:attrName>style.visibility</p:attrName>
                                        </p:attrNameLst>
                                      </p:cBhvr>
                                      <p:to>
                                        <p:strVal val="visible"/>
                                      </p:to>
                                    </p:set>
                                    <p:animEffect transition="in" filter="fade">
                                      <p:cBhvr>
                                        <p:cTn id="32" dur="500"/>
                                        <p:tgtEl>
                                          <p:spTgt spid="27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3"/>
                                        </p:tgtEl>
                                        <p:attrNameLst>
                                          <p:attrName>style.visibility</p:attrName>
                                        </p:attrNameLst>
                                      </p:cBhvr>
                                      <p:to>
                                        <p:strVal val="visible"/>
                                      </p:to>
                                    </p:set>
                                    <p:animEffect transition="in" filter="fade">
                                      <p:cBhvr>
                                        <p:cTn id="37" dur="500"/>
                                        <p:tgtEl>
                                          <p:spTgt spid="28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5"/>
                                        </p:tgtEl>
                                        <p:attrNameLst>
                                          <p:attrName>style.visibility</p:attrName>
                                        </p:attrNameLst>
                                      </p:cBhvr>
                                      <p:to>
                                        <p:strVal val="visible"/>
                                      </p:to>
                                    </p:set>
                                    <p:animEffect transition="in" filter="fade">
                                      <p:cBhvr>
                                        <p:cTn id="42" dur="500"/>
                                        <p:tgtEl>
                                          <p:spTgt spid="27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6"/>
                                        </p:tgtEl>
                                        <p:attrNameLst>
                                          <p:attrName>style.visibility</p:attrName>
                                        </p:attrNameLst>
                                      </p:cBhvr>
                                      <p:to>
                                        <p:strVal val="visible"/>
                                      </p:to>
                                    </p:set>
                                    <p:animEffect transition="in" filter="fade">
                                      <p:cBhvr>
                                        <p:cTn id="47" dur="500"/>
                                        <p:tgtEl>
                                          <p:spTgt spid="276"/>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272"/>
                                        </p:tgtEl>
                                        <p:attrNameLst>
                                          <p:attrName>style.visibility</p:attrName>
                                        </p:attrNameLst>
                                      </p:cBhvr>
                                      <p:to>
                                        <p:strVal val="visible"/>
                                      </p:to>
                                    </p:set>
                                    <p:animEffect transition="in" filter="fade">
                                      <p:cBhvr>
                                        <p:cTn id="51" dur="2000"/>
                                        <p:tgtEl>
                                          <p:spTgt spid="272"/>
                                        </p:tgtEl>
                                      </p:cBhvr>
                                    </p:animEffect>
                                  </p:childTnLst>
                                </p:cTn>
                              </p:par>
                              <p:par>
                                <p:cTn id="52" presetID="10" presetClass="entr" presetSubtype="0" fill="hold" nodeType="withEffect">
                                  <p:stCondLst>
                                    <p:cond delay="0"/>
                                  </p:stCondLst>
                                  <p:childTnLst>
                                    <p:set>
                                      <p:cBhvr>
                                        <p:cTn id="53" dur="1" fill="hold">
                                          <p:stCondLst>
                                            <p:cond delay="0"/>
                                          </p:stCondLst>
                                        </p:cTn>
                                        <p:tgtEl>
                                          <p:spTgt spid="277"/>
                                        </p:tgtEl>
                                        <p:attrNameLst>
                                          <p:attrName>style.visibility</p:attrName>
                                        </p:attrNameLst>
                                      </p:cBhvr>
                                      <p:to>
                                        <p:strVal val="visible"/>
                                      </p:to>
                                    </p:set>
                                    <p:animEffect transition="in" filter="fade">
                                      <p:cBhvr>
                                        <p:cTn id="54" dur="20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9"/>
          <p:cNvSpPr/>
          <p:nvPr/>
        </p:nvSpPr>
        <p:spPr>
          <a:xfrm>
            <a:off x="899591" y="1739522"/>
            <a:ext cx="7320955" cy="4281032"/>
          </a:xfrm>
          <a:prstGeom prst="arc">
            <a:avLst>
              <a:gd name="adj1" fmla="val 10754960"/>
              <a:gd name="adj2" fmla="val 9856769"/>
            </a:avLst>
          </a:prstGeom>
          <a:noFill/>
          <a:ln w="19050" cap="flat" cmpd="sng">
            <a:solidFill>
              <a:srgbClr val="01407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89" name="Google Shape;289;p19"/>
          <p:cNvSpPr/>
          <p:nvPr/>
        </p:nvSpPr>
        <p:spPr>
          <a:xfrm>
            <a:off x="1123999" y="1470978"/>
            <a:ext cx="7247745" cy="4621847"/>
          </a:xfrm>
          <a:prstGeom prst="arc">
            <a:avLst>
              <a:gd name="adj1" fmla="val 1242538"/>
              <a:gd name="adj2" fmla="val 1156667"/>
            </a:avLst>
          </a:prstGeom>
          <a:noFill/>
          <a:ln w="19050" cap="flat" cmpd="sng">
            <a:solidFill>
              <a:srgbClr val="ED6C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90" name="Google Shape;290;p19"/>
          <p:cNvSpPr>
            <a:spLocks noGrp="1"/>
          </p:cNvSpPr>
          <p:nvPr>
            <p:ph type="title"/>
          </p:nvPr>
        </p:nvSpPr>
        <p:spPr>
          <a:xfrm>
            <a:off x="461962" y="476672"/>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2E303D"/>
              </a:buClr>
              <a:buSzPts val="3600"/>
              <a:buFont typeface="Arial"/>
              <a:buNone/>
            </a:pPr>
            <a:r>
              <a:rPr lang="en-GB" sz="3600">
                <a:solidFill>
                  <a:srgbClr val="2E303D"/>
                </a:solidFill>
                <a:latin typeface="Arial"/>
                <a:ea typeface="Arial"/>
                <a:cs typeface="Arial"/>
                <a:sym typeface="Arial"/>
              </a:rPr>
              <a:t>Showing Kindness and Respect</a:t>
            </a:r>
            <a:endParaRPr/>
          </a:p>
        </p:txBody>
      </p:sp>
      <p:grpSp>
        <p:nvGrpSpPr>
          <p:cNvPr id="291" name="Google Shape;291;p19"/>
          <p:cNvGrpSpPr/>
          <p:nvPr/>
        </p:nvGrpSpPr>
        <p:grpSpPr>
          <a:xfrm>
            <a:off x="539750" y="1739522"/>
            <a:ext cx="3524250" cy="415081"/>
            <a:chOff x="539750" y="1739522"/>
            <a:chExt cx="3524250" cy="415081"/>
          </a:xfrm>
        </p:grpSpPr>
        <p:sp>
          <p:nvSpPr>
            <p:cNvPr id="292" name="Google Shape;292;p19"/>
            <p:cNvSpPr/>
            <p:nvPr/>
          </p:nvSpPr>
          <p:spPr>
            <a:xfrm>
              <a:off x="539750" y="1739522"/>
              <a:ext cx="3524250" cy="415081"/>
            </a:xfrm>
            <a:prstGeom prst="rect">
              <a:avLst/>
            </a:prstGeom>
            <a:solidFill>
              <a:srgbClr val="2E303D"/>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3" name="Google Shape;293;p19"/>
            <p:cNvSpPr txBox="1"/>
            <p:nvPr/>
          </p:nvSpPr>
          <p:spPr>
            <a:xfrm>
              <a:off x="755650" y="1829035"/>
              <a:ext cx="3308350" cy="24622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600">
                  <a:solidFill>
                    <a:schemeClr val="lt1"/>
                  </a:solidFill>
                  <a:latin typeface="Arial"/>
                  <a:ea typeface="Arial"/>
                  <a:cs typeface="Arial"/>
                  <a:sym typeface="Arial"/>
                </a:rPr>
                <a:t>Using kind words and actions can:</a:t>
              </a:r>
              <a:endParaRPr/>
            </a:p>
          </p:txBody>
        </p:sp>
      </p:grpSp>
      <p:sp>
        <p:nvSpPr>
          <p:cNvPr id="294" name="Google Shape;294;p19"/>
          <p:cNvSpPr txBox="1"/>
          <p:nvPr/>
        </p:nvSpPr>
        <p:spPr>
          <a:xfrm>
            <a:off x="556683" y="2423147"/>
            <a:ext cx="3735917" cy="3007604"/>
          </a:xfrm>
          <a:prstGeom prst="rect">
            <a:avLst/>
          </a:prstGeom>
          <a:solidFill>
            <a:srgbClr val="FBFBFB"/>
          </a:solidFill>
          <a:ln w="12700" cap="flat" cmpd="sng">
            <a:solidFill>
              <a:srgbClr val="2E303D"/>
            </a:solidFill>
            <a:prstDash val="solid"/>
            <a:round/>
            <a:headEnd type="none" w="sm" len="sm"/>
            <a:tailEnd type="none" w="sm" len="sm"/>
          </a:ln>
        </p:spPr>
        <p:txBody>
          <a:bodyPr spcFirstLastPara="1" wrap="square" lIns="108000" tIns="180000" rIns="108000" bIns="180000" anchor="t" anchorCtr="0">
            <a:noAutofit/>
          </a:bodyPr>
          <a:lstStyle/>
          <a:p>
            <a:pPr marL="285750" marR="0" lvl="0" indent="-285750" algn="l" rtl="0">
              <a:spcBef>
                <a:spcPts val="0"/>
              </a:spcBef>
              <a:spcAft>
                <a:spcPts val="0"/>
              </a:spcAft>
              <a:buClr>
                <a:srgbClr val="1C1C1C"/>
              </a:buClr>
              <a:buSzPts val="1600"/>
              <a:buFont typeface="Arial"/>
              <a:buChar char="•"/>
            </a:pPr>
            <a:r>
              <a:rPr lang="en-GB" sz="1600">
                <a:solidFill>
                  <a:srgbClr val="1C1C1C"/>
                </a:solidFill>
                <a:latin typeface="Arial"/>
                <a:ea typeface="Arial"/>
                <a:cs typeface="Arial"/>
                <a:sym typeface="Arial"/>
              </a:rPr>
              <a:t>encourage others to show kindness too;</a:t>
            </a:r>
            <a:br>
              <a:rPr lang="en-GB" sz="1600">
                <a:solidFill>
                  <a:srgbClr val="1C1C1C"/>
                </a:solidFill>
                <a:latin typeface="Arial"/>
                <a:ea typeface="Arial"/>
                <a:cs typeface="Arial"/>
                <a:sym typeface="Arial"/>
              </a:rPr>
            </a:br>
            <a:endParaRPr sz="1600">
              <a:solidFill>
                <a:srgbClr val="1C1C1C"/>
              </a:solidFill>
              <a:latin typeface="Arial"/>
              <a:ea typeface="Arial"/>
              <a:cs typeface="Arial"/>
              <a:sym typeface="Arial"/>
            </a:endParaRPr>
          </a:p>
          <a:p>
            <a:pPr marL="285750" marR="0" lvl="0" indent="-285750" algn="l" rtl="0">
              <a:spcBef>
                <a:spcPts val="0"/>
              </a:spcBef>
              <a:spcAft>
                <a:spcPts val="0"/>
              </a:spcAft>
              <a:buClr>
                <a:srgbClr val="1C1C1C"/>
              </a:buClr>
              <a:buSzPts val="1600"/>
              <a:buFont typeface="Arial"/>
              <a:buChar char="•"/>
            </a:pPr>
            <a:r>
              <a:rPr lang="en-GB" sz="1600">
                <a:solidFill>
                  <a:srgbClr val="1C1C1C"/>
                </a:solidFill>
                <a:latin typeface="Arial"/>
                <a:ea typeface="Arial"/>
                <a:cs typeface="Arial"/>
                <a:sym typeface="Arial"/>
              </a:rPr>
              <a:t>support people who are feeling upset or worried;</a:t>
            </a:r>
            <a:br>
              <a:rPr lang="en-GB" sz="1600">
                <a:solidFill>
                  <a:srgbClr val="1C1C1C"/>
                </a:solidFill>
                <a:latin typeface="Arial"/>
                <a:ea typeface="Arial"/>
                <a:cs typeface="Arial"/>
                <a:sym typeface="Arial"/>
              </a:rPr>
            </a:br>
            <a:endParaRPr sz="1600">
              <a:solidFill>
                <a:srgbClr val="1C1C1C"/>
              </a:solidFill>
              <a:latin typeface="Arial"/>
              <a:ea typeface="Arial"/>
              <a:cs typeface="Arial"/>
              <a:sym typeface="Arial"/>
            </a:endParaRPr>
          </a:p>
          <a:p>
            <a:pPr marL="285750" marR="0" lvl="0" indent="-285750" algn="l" rtl="0">
              <a:spcBef>
                <a:spcPts val="0"/>
              </a:spcBef>
              <a:spcAft>
                <a:spcPts val="0"/>
              </a:spcAft>
              <a:buClr>
                <a:srgbClr val="1C1C1C"/>
              </a:buClr>
              <a:buSzPts val="1600"/>
              <a:buFont typeface="Arial"/>
              <a:buChar char="•"/>
            </a:pPr>
            <a:r>
              <a:rPr lang="en-GB" sz="1600">
                <a:solidFill>
                  <a:srgbClr val="1C1C1C"/>
                </a:solidFill>
                <a:latin typeface="Arial"/>
                <a:ea typeface="Arial"/>
                <a:cs typeface="Arial"/>
                <a:sym typeface="Arial"/>
              </a:rPr>
              <a:t>help our own emotional wellbeing;</a:t>
            </a:r>
            <a:br>
              <a:rPr lang="en-GB" sz="1600">
                <a:solidFill>
                  <a:srgbClr val="1C1C1C"/>
                </a:solidFill>
                <a:latin typeface="Arial"/>
                <a:ea typeface="Arial"/>
                <a:cs typeface="Arial"/>
                <a:sym typeface="Arial"/>
              </a:rPr>
            </a:br>
            <a:endParaRPr sz="1600">
              <a:solidFill>
                <a:srgbClr val="1C1C1C"/>
              </a:solidFill>
              <a:latin typeface="Arial"/>
              <a:ea typeface="Arial"/>
              <a:cs typeface="Arial"/>
              <a:sym typeface="Arial"/>
            </a:endParaRPr>
          </a:p>
          <a:p>
            <a:pPr marL="285750" marR="0" lvl="0" indent="-285750" algn="l" rtl="0">
              <a:spcBef>
                <a:spcPts val="0"/>
              </a:spcBef>
              <a:spcAft>
                <a:spcPts val="0"/>
              </a:spcAft>
              <a:buClr>
                <a:srgbClr val="1C1C1C"/>
              </a:buClr>
              <a:buSzPts val="1600"/>
              <a:buFont typeface="Arial"/>
              <a:buChar char="•"/>
            </a:pPr>
            <a:r>
              <a:rPr lang="en-GB" sz="1600">
                <a:solidFill>
                  <a:srgbClr val="1C1C1C"/>
                </a:solidFill>
                <a:latin typeface="Arial"/>
                <a:ea typeface="Arial"/>
                <a:cs typeface="Arial"/>
                <a:sym typeface="Arial"/>
              </a:rPr>
              <a:t>show respect for others’ feelings.</a:t>
            </a:r>
            <a:endParaRPr/>
          </a:p>
        </p:txBody>
      </p:sp>
      <p:pic>
        <p:nvPicPr>
          <p:cNvPr id="295" name="Google Shape;295;p19"/>
          <p:cNvPicPr preferRelativeResize="0"/>
          <p:nvPr/>
        </p:nvPicPr>
        <p:blipFill rotWithShape="1">
          <a:blip r:embed="rId3">
            <a:alphaModFix/>
          </a:blip>
          <a:srcRect/>
          <a:stretch/>
        </p:blipFill>
        <p:spPr>
          <a:xfrm>
            <a:off x="4292600" y="2431614"/>
            <a:ext cx="4328583" cy="2999137"/>
          </a:xfrm>
          <a:prstGeom prst="rect">
            <a:avLst/>
          </a:prstGeom>
          <a:noFill/>
          <a:ln w="12700" cap="flat" cmpd="sng">
            <a:solidFill>
              <a:srgbClr val="2E303D"/>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1000"/>
                                        <p:tgtEl>
                                          <p:spTgt spid="2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4"/>
                                        </p:tgtEl>
                                        <p:attrNameLst>
                                          <p:attrName>style.visibility</p:attrName>
                                        </p:attrNameLst>
                                      </p:cBhvr>
                                      <p:to>
                                        <p:strVal val="visible"/>
                                      </p:to>
                                    </p:set>
                                    <p:animEffect transition="in" filter="fade">
                                      <p:cBhvr>
                                        <p:cTn id="12" dur="500"/>
                                        <p:tgtEl>
                                          <p:spTgt spid="294"/>
                                        </p:tgtEl>
                                      </p:cBhvr>
                                    </p:animEffect>
                                  </p:childTnLst>
                                </p:cTn>
                              </p:par>
                              <p:par>
                                <p:cTn id="13" presetID="10" presetClass="entr" presetSubtype="0" fill="hold" nodeType="withEffect">
                                  <p:stCondLst>
                                    <p:cond delay="0"/>
                                  </p:stCondLst>
                                  <p:childTnLst>
                                    <p:set>
                                      <p:cBhvr>
                                        <p:cTn id="14" dur="1" fill="hold">
                                          <p:stCondLst>
                                            <p:cond delay="0"/>
                                          </p:stCondLst>
                                        </p:cTn>
                                        <p:tgtEl>
                                          <p:spTgt spid="295"/>
                                        </p:tgtEl>
                                        <p:attrNameLst>
                                          <p:attrName>style.visibility</p:attrName>
                                        </p:attrNameLst>
                                      </p:cBhvr>
                                      <p:to>
                                        <p:strVal val="visible"/>
                                      </p:to>
                                    </p:set>
                                    <p:animEffect transition="in" filter="fade">
                                      <p:cBhvr>
                                        <p:cTn id="15" dur="500"/>
                                        <p:tgtEl>
                                          <p:spTgt spid="295"/>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94">
                                            <p:txEl>
                                              <p:pRg st="0" end="0"/>
                                            </p:txEl>
                                          </p:spTgt>
                                        </p:tgtEl>
                                        <p:attrNameLst>
                                          <p:attrName>style.visibility</p:attrName>
                                        </p:attrNameLst>
                                      </p:cBhvr>
                                      <p:to>
                                        <p:strVal val="visible"/>
                                      </p:to>
                                    </p:set>
                                    <p:animEffect transition="in" filter="fade">
                                      <p:cBhvr>
                                        <p:cTn id="19" dur="500"/>
                                        <p:tgtEl>
                                          <p:spTgt spid="294">
                                            <p:txEl>
                                              <p:pRg st="0" end="0"/>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94">
                                            <p:txEl>
                                              <p:pRg st="1" end="1"/>
                                            </p:txEl>
                                          </p:spTgt>
                                        </p:tgtEl>
                                        <p:attrNameLst>
                                          <p:attrName>style.visibility</p:attrName>
                                        </p:attrNameLst>
                                      </p:cBhvr>
                                      <p:to>
                                        <p:strVal val="visible"/>
                                      </p:to>
                                    </p:set>
                                    <p:animEffect transition="in" filter="fade">
                                      <p:cBhvr>
                                        <p:cTn id="23" dur="500"/>
                                        <p:tgtEl>
                                          <p:spTgt spid="294">
                                            <p:txEl>
                                              <p:pRg st="1" end="1"/>
                                            </p:txEl>
                                          </p:spTgt>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294">
                                            <p:txEl>
                                              <p:pRg st="2" end="2"/>
                                            </p:txEl>
                                          </p:spTgt>
                                        </p:tgtEl>
                                        <p:attrNameLst>
                                          <p:attrName>style.visibility</p:attrName>
                                        </p:attrNameLst>
                                      </p:cBhvr>
                                      <p:to>
                                        <p:strVal val="visible"/>
                                      </p:to>
                                    </p:set>
                                    <p:animEffect transition="in" filter="fade">
                                      <p:cBhvr>
                                        <p:cTn id="27" dur="500"/>
                                        <p:tgtEl>
                                          <p:spTgt spid="294">
                                            <p:txEl>
                                              <p:pRg st="2" end="2"/>
                                            </p:txEl>
                                          </p:spTgt>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294">
                                            <p:txEl>
                                              <p:pRg st="3" end="3"/>
                                            </p:txEl>
                                          </p:spTgt>
                                        </p:tgtEl>
                                        <p:attrNameLst>
                                          <p:attrName>style.visibility</p:attrName>
                                        </p:attrNameLst>
                                      </p:cBhvr>
                                      <p:to>
                                        <p:strVal val="visible"/>
                                      </p:to>
                                    </p:set>
                                    <p:animEffect transition="in" filter="fade">
                                      <p:cBhvr>
                                        <p:cTn id="31" dur="500"/>
                                        <p:tgtEl>
                                          <p:spTgt spid="294">
                                            <p:txEl>
                                              <p:pRg st="3" end="3"/>
                                            </p:txEl>
                                          </p:spTgt>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289"/>
                                        </p:tgtEl>
                                        <p:attrNameLst>
                                          <p:attrName>style.visibility</p:attrName>
                                        </p:attrNameLst>
                                      </p:cBhvr>
                                      <p:to>
                                        <p:strVal val="visible"/>
                                      </p:to>
                                    </p:set>
                                    <p:animEffect transition="in" filter="fade">
                                      <p:cBhvr>
                                        <p:cTn id="35" dur="1750"/>
                                        <p:tgtEl>
                                          <p:spTgt spid="289"/>
                                        </p:tgtEl>
                                      </p:cBhvr>
                                    </p:animEffect>
                                  </p:childTnLst>
                                </p:cTn>
                              </p:par>
                              <p:par>
                                <p:cTn id="36" presetID="10" presetClass="entr" presetSubtype="0" fill="hold" nodeType="withEffect">
                                  <p:stCondLst>
                                    <p:cond delay="0"/>
                                  </p:stCondLst>
                                  <p:childTnLst>
                                    <p:set>
                                      <p:cBhvr>
                                        <p:cTn id="37" dur="1" fill="hold">
                                          <p:stCondLst>
                                            <p:cond delay="0"/>
                                          </p:stCondLst>
                                        </p:cTn>
                                        <p:tgtEl>
                                          <p:spTgt spid="288"/>
                                        </p:tgtEl>
                                        <p:attrNameLst>
                                          <p:attrName>style.visibility</p:attrName>
                                        </p:attrNameLst>
                                      </p:cBhvr>
                                      <p:to>
                                        <p:strVal val="visible"/>
                                      </p:to>
                                    </p:set>
                                    <p:animEffect transition="in" filter="fade">
                                      <p:cBhvr>
                                        <p:cTn id="38" dur="1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0"/>
          <p:cNvSpPr>
            <a:spLocks noGrp="1"/>
          </p:cNvSpPr>
          <p:nvPr>
            <p:ph type="title"/>
          </p:nvPr>
        </p:nvSpPr>
        <p:spPr>
          <a:xfrm>
            <a:off x="461962" y="476672"/>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2E303D"/>
              </a:buClr>
              <a:buSzPts val="3600"/>
              <a:buFont typeface="Arial"/>
              <a:buNone/>
            </a:pPr>
            <a:r>
              <a:rPr lang="en-GB" sz="3600">
                <a:solidFill>
                  <a:srgbClr val="2E303D"/>
                </a:solidFill>
                <a:latin typeface="Arial"/>
                <a:ea typeface="Arial"/>
                <a:cs typeface="Arial"/>
                <a:sym typeface="Arial"/>
              </a:rPr>
              <a:t>Showing Kindness and Respect</a:t>
            </a:r>
            <a:endParaRPr/>
          </a:p>
        </p:txBody>
      </p:sp>
      <p:sp>
        <p:nvSpPr>
          <p:cNvPr id="301" name="Google Shape;301;p20"/>
          <p:cNvSpPr/>
          <p:nvPr/>
        </p:nvSpPr>
        <p:spPr>
          <a:xfrm>
            <a:off x="539749" y="1784161"/>
            <a:ext cx="8064500" cy="722489"/>
          </a:xfrm>
          <a:prstGeom prst="rect">
            <a:avLst/>
          </a:prstGeom>
          <a:solidFill>
            <a:srgbClr val="2E303D"/>
          </a:solidFill>
          <a:ln>
            <a:noFill/>
          </a:ln>
          <a:effectLst>
            <a:outerShdw blurRad="50800" dist="38100" dir="8100000" algn="tr" rotWithShape="0">
              <a:srgbClr val="000000">
                <a:alpha val="40000"/>
              </a:srgbClr>
            </a:outerShdw>
          </a:effectLst>
        </p:spPr>
        <p:txBody>
          <a:bodyPr spcFirstLastPara="1" wrap="square" lIns="252000" tIns="108000" rIns="108000" bIns="108000" anchor="ctr" anchorCtr="0">
            <a:noAutofit/>
          </a:bodyPr>
          <a:lstStyle/>
          <a:p>
            <a:pPr marL="0" marR="0" lvl="0" indent="0" algn="l" rtl="0">
              <a:spcBef>
                <a:spcPts val="0"/>
              </a:spcBef>
              <a:spcAft>
                <a:spcPts val="0"/>
              </a:spcAft>
              <a:buNone/>
            </a:pPr>
            <a:r>
              <a:rPr lang="en-GB" sz="1600">
                <a:solidFill>
                  <a:schemeClr val="lt1"/>
                </a:solidFill>
                <a:latin typeface="Arial"/>
                <a:ea typeface="Arial"/>
                <a:cs typeface="Arial"/>
                <a:sym typeface="Arial"/>
              </a:rPr>
              <a:t>Take a read of these quotes and discuss how they apply to what we have been learning about today.</a:t>
            </a:r>
            <a:endParaRPr/>
          </a:p>
        </p:txBody>
      </p:sp>
      <p:sp>
        <p:nvSpPr>
          <p:cNvPr id="302" name="Google Shape;302;p20"/>
          <p:cNvSpPr/>
          <p:nvPr/>
        </p:nvSpPr>
        <p:spPr>
          <a:xfrm>
            <a:off x="755650" y="1364391"/>
            <a:ext cx="7632700" cy="337144"/>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1600">
                <a:solidFill>
                  <a:schemeClr val="dk1"/>
                </a:solidFill>
                <a:latin typeface="Arial"/>
                <a:ea typeface="Arial"/>
                <a:cs typeface="Arial"/>
                <a:sym typeface="Arial"/>
              </a:rPr>
              <a:t>Showing kindness and respect to ourselves and others is very important. </a:t>
            </a:r>
            <a:endParaRPr/>
          </a:p>
        </p:txBody>
      </p:sp>
      <p:grpSp>
        <p:nvGrpSpPr>
          <p:cNvPr id="303" name="Google Shape;303;p20"/>
          <p:cNvGrpSpPr/>
          <p:nvPr/>
        </p:nvGrpSpPr>
        <p:grpSpPr>
          <a:xfrm>
            <a:off x="846667" y="2667516"/>
            <a:ext cx="3623733" cy="1396483"/>
            <a:chOff x="846667" y="2667516"/>
            <a:chExt cx="3623733" cy="1396483"/>
          </a:xfrm>
        </p:grpSpPr>
        <p:grpSp>
          <p:nvGrpSpPr>
            <p:cNvPr id="304" name="Google Shape;304;p20"/>
            <p:cNvGrpSpPr/>
            <p:nvPr/>
          </p:nvGrpSpPr>
          <p:grpSpPr>
            <a:xfrm>
              <a:off x="846667" y="2667516"/>
              <a:ext cx="3623733" cy="1396483"/>
              <a:chOff x="4635228" y="3585994"/>
              <a:chExt cx="3753122" cy="2048362"/>
            </a:xfrm>
          </p:grpSpPr>
          <p:sp>
            <p:nvSpPr>
              <p:cNvPr id="305" name="Google Shape;305;p20"/>
              <p:cNvSpPr/>
              <p:nvPr/>
            </p:nvSpPr>
            <p:spPr>
              <a:xfrm>
                <a:off x="4635228" y="3585994"/>
                <a:ext cx="3753122" cy="2048362"/>
              </a:xfrm>
              <a:prstGeom prst="rect">
                <a:avLst/>
              </a:prstGeom>
              <a:solidFill>
                <a:srgbClr val="FDFDFD"/>
              </a:solidFill>
              <a:ln w="12700" cap="flat" cmpd="sng">
                <a:solidFill>
                  <a:srgbClr val="00649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6" name="Google Shape;306;p20"/>
              <p:cNvSpPr/>
              <p:nvPr/>
            </p:nvSpPr>
            <p:spPr>
              <a:xfrm>
                <a:off x="4724432" y="3686241"/>
                <a:ext cx="3568118" cy="1823927"/>
              </a:xfrm>
              <a:prstGeom prst="rect">
                <a:avLst/>
              </a:prstGeom>
              <a:solidFill>
                <a:srgbClr val="FDFDFD"/>
              </a:solidFill>
              <a:ln w="19050" cap="rnd" cmpd="sng">
                <a:solidFill>
                  <a:srgbClr val="00649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07" name="Google Shape;307;p20"/>
            <p:cNvSpPr txBox="1"/>
            <p:nvPr/>
          </p:nvSpPr>
          <p:spPr>
            <a:xfrm>
              <a:off x="1066089" y="2894139"/>
              <a:ext cx="3226511"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600">
                  <a:solidFill>
                    <a:srgbClr val="000000"/>
                  </a:solidFill>
                  <a:latin typeface="Arial"/>
                  <a:ea typeface="Arial"/>
                  <a:cs typeface="Arial"/>
                  <a:sym typeface="Arial"/>
                </a:rPr>
                <a:t>‘No act of kindness, no matter how small, is ever wasted.’ </a:t>
              </a:r>
              <a:br>
                <a:rPr lang="en-GB" sz="1600" b="1">
                  <a:solidFill>
                    <a:srgbClr val="000000"/>
                  </a:solidFill>
                  <a:latin typeface="Arial"/>
                  <a:ea typeface="Arial"/>
                  <a:cs typeface="Arial"/>
                  <a:sym typeface="Arial"/>
                </a:rPr>
              </a:br>
              <a:br>
                <a:rPr lang="en-GB" sz="1600" b="1">
                  <a:solidFill>
                    <a:srgbClr val="000000"/>
                  </a:solidFill>
                  <a:latin typeface="Arial"/>
                  <a:ea typeface="Arial"/>
                  <a:cs typeface="Arial"/>
                  <a:sym typeface="Arial"/>
                </a:rPr>
              </a:br>
              <a:r>
                <a:rPr lang="en-GB" sz="1600" b="1">
                  <a:solidFill>
                    <a:srgbClr val="000000"/>
                  </a:solidFill>
                  <a:latin typeface="Arial"/>
                  <a:ea typeface="Arial"/>
                  <a:cs typeface="Arial"/>
                  <a:sym typeface="Arial"/>
                </a:rPr>
                <a:t>Aesop</a:t>
              </a:r>
              <a:endParaRPr/>
            </a:p>
          </p:txBody>
        </p:sp>
      </p:grpSp>
      <p:grpSp>
        <p:nvGrpSpPr>
          <p:cNvPr id="308" name="Google Shape;308;p20"/>
          <p:cNvGrpSpPr/>
          <p:nvPr/>
        </p:nvGrpSpPr>
        <p:grpSpPr>
          <a:xfrm>
            <a:off x="4673600" y="2667517"/>
            <a:ext cx="3714749" cy="1684350"/>
            <a:chOff x="4673600" y="2667517"/>
            <a:chExt cx="3714749" cy="1684350"/>
          </a:xfrm>
        </p:grpSpPr>
        <p:grpSp>
          <p:nvGrpSpPr>
            <p:cNvPr id="309" name="Google Shape;309;p20"/>
            <p:cNvGrpSpPr/>
            <p:nvPr/>
          </p:nvGrpSpPr>
          <p:grpSpPr>
            <a:xfrm>
              <a:off x="4673600" y="2667517"/>
              <a:ext cx="3714749" cy="1684350"/>
              <a:chOff x="4635228" y="3585995"/>
              <a:chExt cx="3753122" cy="2360498"/>
            </a:xfrm>
          </p:grpSpPr>
          <p:sp>
            <p:nvSpPr>
              <p:cNvPr id="310" name="Google Shape;310;p20"/>
              <p:cNvSpPr/>
              <p:nvPr/>
            </p:nvSpPr>
            <p:spPr>
              <a:xfrm>
                <a:off x="4635228" y="3585995"/>
                <a:ext cx="3753122" cy="2360498"/>
              </a:xfrm>
              <a:prstGeom prst="rect">
                <a:avLst/>
              </a:prstGeom>
              <a:solidFill>
                <a:srgbClr val="FDFDFD"/>
              </a:solidFill>
              <a:ln w="12700" cap="flat" cmpd="sng">
                <a:solidFill>
                  <a:srgbClr val="0096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1" name="Google Shape;311;p20"/>
              <p:cNvSpPr/>
              <p:nvPr/>
            </p:nvSpPr>
            <p:spPr>
              <a:xfrm>
                <a:off x="4724432" y="3686240"/>
                <a:ext cx="3568118" cy="2171657"/>
              </a:xfrm>
              <a:prstGeom prst="rect">
                <a:avLst/>
              </a:prstGeom>
              <a:solidFill>
                <a:srgbClr val="FDFDFD"/>
              </a:solidFill>
              <a:ln w="19050" cap="rnd" cmpd="sng">
                <a:solidFill>
                  <a:srgbClr val="00964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12" name="Google Shape;312;p20"/>
            <p:cNvSpPr txBox="1"/>
            <p:nvPr/>
          </p:nvSpPr>
          <p:spPr>
            <a:xfrm>
              <a:off x="4910667" y="2894139"/>
              <a:ext cx="3276600" cy="123110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600">
                  <a:solidFill>
                    <a:srgbClr val="000000"/>
                  </a:solidFill>
                  <a:latin typeface="Arial"/>
                  <a:ea typeface="Arial"/>
                  <a:cs typeface="Arial"/>
                  <a:sym typeface="Arial"/>
                </a:rPr>
                <a:t>‘How do we change the world? One random act of kindness at </a:t>
              </a:r>
              <a:br>
                <a:rPr lang="en-GB" sz="1600">
                  <a:solidFill>
                    <a:srgbClr val="000000"/>
                  </a:solidFill>
                  <a:latin typeface="Arial"/>
                  <a:ea typeface="Arial"/>
                  <a:cs typeface="Arial"/>
                  <a:sym typeface="Arial"/>
                </a:rPr>
              </a:br>
              <a:r>
                <a:rPr lang="en-GB" sz="1600">
                  <a:solidFill>
                    <a:srgbClr val="000000"/>
                  </a:solidFill>
                  <a:latin typeface="Arial"/>
                  <a:ea typeface="Arial"/>
                  <a:cs typeface="Arial"/>
                  <a:sym typeface="Arial"/>
                </a:rPr>
                <a:t>a time.’ </a:t>
              </a:r>
              <a:br>
                <a:rPr lang="en-GB" sz="1600">
                  <a:solidFill>
                    <a:srgbClr val="000000"/>
                  </a:solidFill>
                  <a:latin typeface="Arial"/>
                  <a:ea typeface="Arial"/>
                  <a:cs typeface="Arial"/>
                  <a:sym typeface="Arial"/>
                </a:rPr>
              </a:br>
              <a:br>
                <a:rPr lang="en-GB" sz="1600">
                  <a:solidFill>
                    <a:srgbClr val="000000"/>
                  </a:solidFill>
                  <a:latin typeface="Arial"/>
                  <a:ea typeface="Arial"/>
                  <a:cs typeface="Arial"/>
                  <a:sym typeface="Arial"/>
                </a:rPr>
              </a:br>
              <a:r>
                <a:rPr lang="en-GB" sz="1600" b="1">
                  <a:solidFill>
                    <a:srgbClr val="000000"/>
                  </a:solidFill>
                  <a:latin typeface="Arial"/>
                  <a:ea typeface="Arial"/>
                  <a:cs typeface="Arial"/>
                  <a:sym typeface="Arial"/>
                </a:rPr>
                <a:t>Morgan Freeman</a:t>
              </a:r>
              <a:endParaRPr/>
            </a:p>
          </p:txBody>
        </p:sp>
      </p:grpSp>
      <p:grpSp>
        <p:nvGrpSpPr>
          <p:cNvPr id="313" name="Google Shape;313;p20"/>
          <p:cNvGrpSpPr/>
          <p:nvPr/>
        </p:nvGrpSpPr>
        <p:grpSpPr>
          <a:xfrm>
            <a:off x="846667" y="4222277"/>
            <a:ext cx="3623733" cy="1870547"/>
            <a:chOff x="846667" y="4222277"/>
            <a:chExt cx="3623733" cy="1870547"/>
          </a:xfrm>
        </p:grpSpPr>
        <p:grpSp>
          <p:nvGrpSpPr>
            <p:cNvPr id="314" name="Google Shape;314;p20"/>
            <p:cNvGrpSpPr/>
            <p:nvPr/>
          </p:nvGrpSpPr>
          <p:grpSpPr>
            <a:xfrm>
              <a:off x="846667" y="4222277"/>
              <a:ext cx="3623733" cy="1870547"/>
              <a:chOff x="4635228" y="3585995"/>
              <a:chExt cx="3753122" cy="2360498"/>
            </a:xfrm>
          </p:grpSpPr>
          <p:sp>
            <p:nvSpPr>
              <p:cNvPr id="315" name="Google Shape;315;p20"/>
              <p:cNvSpPr/>
              <p:nvPr/>
            </p:nvSpPr>
            <p:spPr>
              <a:xfrm>
                <a:off x="4635228" y="3585995"/>
                <a:ext cx="3753122" cy="2360498"/>
              </a:xfrm>
              <a:prstGeom prst="rect">
                <a:avLst/>
              </a:prstGeom>
              <a:solidFill>
                <a:srgbClr val="FDFDFD"/>
              </a:solidFill>
              <a:ln w="12700" cap="flat" cmpd="sng">
                <a:solidFill>
                  <a:srgbClr val="D81C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6" name="Google Shape;316;p20"/>
              <p:cNvSpPr/>
              <p:nvPr/>
            </p:nvSpPr>
            <p:spPr>
              <a:xfrm>
                <a:off x="4724432" y="3686240"/>
                <a:ext cx="3568118" cy="2171657"/>
              </a:xfrm>
              <a:prstGeom prst="rect">
                <a:avLst/>
              </a:prstGeom>
              <a:solidFill>
                <a:srgbClr val="FDFDFD"/>
              </a:solidFill>
              <a:ln w="19050" cap="rnd" cmpd="sng">
                <a:solidFill>
                  <a:srgbClr val="D81C3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17" name="Google Shape;317;p20"/>
            <p:cNvSpPr txBox="1"/>
            <p:nvPr/>
          </p:nvSpPr>
          <p:spPr>
            <a:xfrm>
              <a:off x="1102732" y="4448900"/>
              <a:ext cx="3189868" cy="147732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600">
                  <a:solidFill>
                    <a:srgbClr val="000000"/>
                  </a:solidFill>
                  <a:latin typeface="Arial"/>
                  <a:ea typeface="Arial"/>
                  <a:cs typeface="Arial"/>
                  <a:sym typeface="Arial"/>
                </a:rPr>
                <a:t>‘A single act of kindness throws out roots in all directions, and the roots spring up and make new trees.’ </a:t>
              </a:r>
              <a:endParaRPr/>
            </a:p>
            <a:p>
              <a:pPr marL="0" marR="0" lvl="0" indent="0" algn="l" rtl="0">
                <a:spcBef>
                  <a:spcPts val="0"/>
                </a:spcBef>
                <a:spcAft>
                  <a:spcPts val="0"/>
                </a:spcAft>
                <a:buNone/>
              </a:pPr>
              <a:endParaRPr sz="1600" b="1">
                <a:solidFill>
                  <a:srgbClr val="000000"/>
                </a:solidFill>
                <a:latin typeface="Arial"/>
                <a:ea typeface="Arial"/>
                <a:cs typeface="Arial"/>
                <a:sym typeface="Arial"/>
              </a:endParaRPr>
            </a:p>
            <a:p>
              <a:pPr marL="0" marR="0" lvl="0" indent="0" algn="l" rtl="0">
                <a:spcBef>
                  <a:spcPts val="0"/>
                </a:spcBef>
                <a:spcAft>
                  <a:spcPts val="0"/>
                </a:spcAft>
                <a:buNone/>
              </a:pPr>
              <a:r>
                <a:rPr lang="en-GB" sz="1600" b="1">
                  <a:solidFill>
                    <a:srgbClr val="000000"/>
                  </a:solidFill>
                  <a:latin typeface="Arial"/>
                  <a:ea typeface="Arial"/>
                  <a:cs typeface="Arial"/>
                  <a:sym typeface="Arial"/>
                </a:rPr>
                <a:t>Amelia Earhart</a:t>
              </a:r>
              <a:endParaRPr/>
            </a:p>
          </p:txBody>
        </p:sp>
      </p:grpSp>
      <p:grpSp>
        <p:nvGrpSpPr>
          <p:cNvPr id="318" name="Google Shape;318;p20"/>
          <p:cNvGrpSpPr/>
          <p:nvPr/>
        </p:nvGrpSpPr>
        <p:grpSpPr>
          <a:xfrm>
            <a:off x="4673600" y="4423399"/>
            <a:ext cx="3700680" cy="1669426"/>
            <a:chOff x="4673600" y="4423399"/>
            <a:chExt cx="3700680" cy="1669426"/>
          </a:xfrm>
        </p:grpSpPr>
        <p:grpSp>
          <p:nvGrpSpPr>
            <p:cNvPr id="319" name="Google Shape;319;p20"/>
            <p:cNvGrpSpPr/>
            <p:nvPr/>
          </p:nvGrpSpPr>
          <p:grpSpPr>
            <a:xfrm>
              <a:off x="4673600" y="4423399"/>
              <a:ext cx="3700680" cy="1669426"/>
              <a:chOff x="4635228" y="3585995"/>
              <a:chExt cx="3753122" cy="2360498"/>
            </a:xfrm>
          </p:grpSpPr>
          <p:sp>
            <p:nvSpPr>
              <p:cNvPr id="320" name="Google Shape;320;p20"/>
              <p:cNvSpPr/>
              <p:nvPr/>
            </p:nvSpPr>
            <p:spPr>
              <a:xfrm>
                <a:off x="4635228" y="3585995"/>
                <a:ext cx="3753122" cy="2360498"/>
              </a:xfrm>
              <a:prstGeom prst="rect">
                <a:avLst/>
              </a:prstGeom>
              <a:solidFill>
                <a:srgbClr val="FDFDFD"/>
              </a:solidFill>
              <a:ln w="12700" cap="flat" cmpd="sng">
                <a:solidFill>
                  <a:srgbClr val="01407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1" name="Google Shape;321;p20"/>
              <p:cNvSpPr/>
              <p:nvPr/>
            </p:nvSpPr>
            <p:spPr>
              <a:xfrm>
                <a:off x="4724432" y="3686240"/>
                <a:ext cx="3568118" cy="2171657"/>
              </a:xfrm>
              <a:prstGeom prst="rect">
                <a:avLst/>
              </a:prstGeom>
              <a:solidFill>
                <a:srgbClr val="FDFDFD"/>
              </a:solidFill>
              <a:ln w="19050" cap="rnd" cmpd="sng">
                <a:solidFill>
                  <a:srgbClr val="01407D"/>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22" name="Google Shape;322;p20"/>
            <p:cNvSpPr txBox="1"/>
            <p:nvPr/>
          </p:nvSpPr>
          <p:spPr>
            <a:xfrm>
              <a:off x="4929665" y="4650021"/>
              <a:ext cx="3257602" cy="123110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600">
                  <a:solidFill>
                    <a:srgbClr val="000000"/>
                  </a:solidFill>
                  <a:latin typeface="Arial"/>
                  <a:ea typeface="Arial"/>
                  <a:cs typeface="Arial"/>
                  <a:sym typeface="Arial"/>
                </a:rPr>
                <a:t>‘Sometimes it takes only one act of kindness and caring to change a person’s life.’ </a:t>
              </a:r>
              <a:endParaRPr/>
            </a:p>
            <a:p>
              <a:pPr marL="0" marR="0" lvl="0" indent="0" algn="l" rtl="0">
                <a:spcBef>
                  <a:spcPts val="0"/>
                </a:spcBef>
                <a:spcAft>
                  <a:spcPts val="0"/>
                </a:spcAft>
                <a:buNone/>
              </a:pPr>
              <a:endParaRPr sz="1600">
                <a:solidFill>
                  <a:srgbClr val="000000"/>
                </a:solidFill>
                <a:latin typeface="Arial"/>
                <a:ea typeface="Arial"/>
                <a:cs typeface="Arial"/>
                <a:sym typeface="Arial"/>
              </a:endParaRPr>
            </a:p>
            <a:p>
              <a:pPr marL="0" marR="0" lvl="0" indent="0" algn="l" rtl="0">
                <a:spcBef>
                  <a:spcPts val="0"/>
                </a:spcBef>
                <a:spcAft>
                  <a:spcPts val="0"/>
                </a:spcAft>
                <a:buNone/>
              </a:pPr>
              <a:r>
                <a:rPr lang="en-GB" sz="1600" b="1">
                  <a:solidFill>
                    <a:srgbClr val="000000"/>
                  </a:solidFill>
                  <a:latin typeface="Arial"/>
                  <a:ea typeface="Arial"/>
                  <a:cs typeface="Arial"/>
                  <a:sym typeface="Arial"/>
                </a:rPr>
                <a:t>Jackie Chan</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2"/>
                                        </p:tgtEl>
                                        <p:attrNameLst>
                                          <p:attrName>style.visibility</p:attrName>
                                        </p:attrNameLst>
                                      </p:cBhvr>
                                      <p:to>
                                        <p:strVal val="visible"/>
                                      </p:to>
                                    </p:set>
                                    <p:animEffect transition="in" filter="fade">
                                      <p:cBhvr>
                                        <p:cTn id="7" dur="1000"/>
                                        <p:tgtEl>
                                          <p:spTgt spid="3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1"/>
                                        </p:tgtEl>
                                        <p:attrNameLst>
                                          <p:attrName>style.visibility</p:attrName>
                                        </p:attrNameLst>
                                      </p:cBhvr>
                                      <p:to>
                                        <p:strVal val="visible"/>
                                      </p:to>
                                    </p:set>
                                    <p:animEffect transition="in" filter="fade">
                                      <p:cBhvr>
                                        <p:cTn id="12" dur="1000"/>
                                        <p:tgtEl>
                                          <p:spTgt spid="3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3"/>
                                        </p:tgtEl>
                                        <p:attrNameLst>
                                          <p:attrName>style.visibility</p:attrName>
                                        </p:attrNameLst>
                                      </p:cBhvr>
                                      <p:to>
                                        <p:strVal val="visible"/>
                                      </p:to>
                                    </p:set>
                                    <p:animEffect transition="in" filter="fade">
                                      <p:cBhvr>
                                        <p:cTn id="17" dur="500"/>
                                        <p:tgtEl>
                                          <p:spTgt spid="30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8"/>
                                        </p:tgtEl>
                                        <p:attrNameLst>
                                          <p:attrName>style.visibility</p:attrName>
                                        </p:attrNameLst>
                                      </p:cBhvr>
                                      <p:to>
                                        <p:strVal val="visible"/>
                                      </p:to>
                                    </p:set>
                                    <p:animEffect transition="in" filter="fade">
                                      <p:cBhvr>
                                        <p:cTn id="22" dur="500"/>
                                        <p:tgtEl>
                                          <p:spTgt spid="30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3"/>
                                        </p:tgtEl>
                                        <p:attrNameLst>
                                          <p:attrName>style.visibility</p:attrName>
                                        </p:attrNameLst>
                                      </p:cBhvr>
                                      <p:to>
                                        <p:strVal val="visible"/>
                                      </p:to>
                                    </p:set>
                                    <p:animEffect transition="in" filter="fade">
                                      <p:cBhvr>
                                        <p:cTn id="27" dur="500"/>
                                        <p:tgtEl>
                                          <p:spTgt spid="3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8"/>
                                        </p:tgtEl>
                                        <p:attrNameLst>
                                          <p:attrName>style.visibility</p:attrName>
                                        </p:attrNameLst>
                                      </p:cBhvr>
                                      <p:to>
                                        <p:strVal val="visible"/>
                                      </p:to>
                                    </p:set>
                                    <p:animEffect transition="in" filter="fade">
                                      <p:cBhvr>
                                        <p:cTn id="32"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3"/>
          <p:cNvSpPr/>
          <p:nvPr/>
        </p:nvSpPr>
        <p:spPr>
          <a:xfrm>
            <a:off x="503239" y="2930434"/>
            <a:ext cx="8137524" cy="3414803"/>
          </a:xfrm>
          <a:prstGeom prst="roundRect">
            <a:avLst>
              <a:gd name="adj" fmla="val 6409"/>
            </a:avLst>
          </a:prstGeom>
          <a:solidFill>
            <a:srgbClr val="FFF9E7"/>
          </a:solidFill>
          <a:ln w="25400" cap="rnd" cmpd="sng">
            <a:solidFill>
              <a:srgbClr val="FEFBD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b="0" i="0" u="none" strike="noStrike" cap="none">
                <a:solidFill>
                  <a:schemeClr val="lt1"/>
                </a:solidFill>
                <a:latin typeface="Arial"/>
                <a:ea typeface="Arial"/>
                <a:cs typeface="Arial"/>
                <a:sym typeface="Arial"/>
              </a:rPr>
              <a:t> </a:t>
            </a:r>
            <a:endParaRPr/>
          </a:p>
        </p:txBody>
      </p:sp>
      <p:sp>
        <p:nvSpPr>
          <p:cNvPr id="50" name="Google Shape;50;p3"/>
          <p:cNvSpPr/>
          <p:nvPr/>
        </p:nvSpPr>
        <p:spPr>
          <a:xfrm>
            <a:off x="503239" y="512763"/>
            <a:ext cx="8137524" cy="2193019"/>
          </a:xfrm>
          <a:prstGeom prst="roundRect">
            <a:avLst>
              <a:gd name="adj" fmla="val 6409"/>
            </a:avLst>
          </a:prstGeom>
          <a:solidFill>
            <a:srgbClr val="FFF9E7"/>
          </a:solidFill>
          <a:ln w="25400" cap="rnd" cmpd="sng">
            <a:solidFill>
              <a:srgbClr val="FEFBD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b="0" i="0" u="none" strike="noStrike" cap="none">
                <a:solidFill>
                  <a:schemeClr val="lt1"/>
                </a:solidFill>
                <a:latin typeface="Arial"/>
                <a:ea typeface="Arial"/>
                <a:cs typeface="Arial"/>
                <a:sym typeface="Arial"/>
              </a:rPr>
              <a:t> </a:t>
            </a:r>
            <a:endParaRPr/>
          </a:p>
        </p:txBody>
      </p:sp>
      <p:sp>
        <p:nvSpPr>
          <p:cNvPr id="51" name="Google Shape;51;p3"/>
          <p:cNvSpPr txBox="1"/>
          <p:nvPr/>
        </p:nvSpPr>
        <p:spPr>
          <a:xfrm>
            <a:off x="628650" y="3071286"/>
            <a:ext cx="7886700" cy="540000"/>
          </a:xfrm>
          <a:prstGeom prst="rect">
            <a:avLst/>
          </a:prstGeom>
          <a:noFill/>
          <a:ln>
            <a:noFill/>
          </a:ln>
        </p:spPr>
        <p:txBody>
          <a:bodyPr spcFirstLastPara="1" wrap="square" lIns="0" tIns="0" rIns="0" bIns="0" anchor="ctr" anchorCtr="1">
            <a:noAutofit/>
          </a:bodyPr>
          <a:lstStyle/>
          <a:p>
            <a:pPr marL="0" marR="0" lvl="0" indent="0" algn="l" rtl="0">
              <a:lnSpc>
                <a:spcPct val="90000"/>
              </a:lnSpc>
              <a:spcBef>
                <a:spcPts val="0"/>
              </a:spcBef>
              <a:spcAft>
                <a:spcPts val="0"/>
              </a:spcAft>
              <a:buClr>
                <a:schemeClr val="dk1"/>
              </a:buClr>
              <a:buSzPts val="3600"/>
              <a:buFont typeface="Arial"/>
              <a:buNone/>
            </a:pPr>
            <a:r>
              <a:rPr lang="en-GB" sz="3600" b="1" i="0" u="none" strike="noStrike" cap="none">
                <a:solidFill>
                  <a:schemeClr val="dk1"/>
                </a:solidFill>
                <a:latin typeface="Arial"/>
                <a:ea typeface="Arial"/>
                <a:cs typeface="Arial"/>
                <a:sym typeface="Arial"/>
              </a:rPr>
              <a:t>Success Criteria</a:t>
            </a:r>
            <a:endParaRPr/>
          </a:p>
        </p:txBody>
      </p:sp>
      <p:sp>
        <p:nvSpPr>
          <p:cNvPr id="52" name="Google Shape;52;p3"/>
          <p:cNvSpPr txBox="1"/>
          <p:nvPr/>
        </p:nvSpPr>
        <p:spPr>
          <a:xfrm>
            <a:off x="628648" y="734785"/>
            <a:ext cx="7886700" cy="540000"/>
          </a:xfrm>
          <a:prstGeom prst="rect">
            <a:avLst/>
          </a:prstGeom>
          <a:noFill/>
          <a:ln>
            <a:noFill/>
          </a:ln>
        </p:spPr>
        <p:txBody>
          <a:bodyPr spcFirstLastPara="1" wrap="square" lIns="0" tIns="0" rIns="0" bIns="0" anchor="ctr" anchorCtr="1">
            <a:noAutofit/>
          </a:bodyPr>
          <a:lstStyle/>
          <a:p>
            <a:pPr marL="0" marR="0" lvl="0" indent="0" algn="l" rtl="0">
              <a:lnSpc>
                <a:spcPct val="90000"/>
              </a:lnSpc>
              <a:spcBef>
                <a:spcPts val="0"/>
              </a:spcBef>
              <a:spcAft>
                <a:spcPts val="0"/>
              </a:spcAft>
              <a:buClr>
                <a:schemeClr val="dk1"/>
              </a:buClr>
              <a:buSzPts val="3600"/>
              <a:buFont typeface="Arial"/>
              <a:buNone/>
            </a:pPr>
            <a:r>
              <a:rPr lang="en-GB" sz="3600" b="1" i="0" u="none" strike="noStrike" cap="none">
                <a:solidFill>
                  <a:schemeClr val="dk1"/>
                </a:solidFill>
                <a:latin typeface="Arial"/>
                <a:ea typeface="Arial"/>
                <a:cs typeface="Arial"/>
                <a:sym typeface="Arial"/>
              </a:rPr>
              <a:t>Aim</a:t>
            </a:r>
            <a:endParaRPr/>
          </a:p>
        </p:txBody>
      </p:sp>
      <p:sp>
        <p:nvSpPr>
          <p:cNvPr id="53" name="Google Shape;53;p3"/>
          <p:cNvSpPr>
            <a:spLocks noGrp="1"/>
          </p:cNvSpPr>
          <p:nvPr>
            <p:ph type="body" idx="1"/>
          </p:nvPr>
        </p:nvSpPr>
        <p:spPr>
          <a:xfrm>
            <a:off x="628650" y="1127760"/>
            <a:ext cx="7886700" cy="1409700"/>
          </a:xfrm>
          <a:prstGeom prst="roundRect">
            <a:avLst>
              <a:gd name="adj" fmla="val 2585"/>
            </a:avLst>
          </a:prstGeom>
          <a:noFill/>
          <a:ln>
            <a:noFill/>
          </a:ln>
        </p:spPr>
        <p:txBody>
          <a:bodyPr spcFirstLastPara="1" wrap="square" lIns="252000" tIns="252000" rIns="252000" bIns="252000" anchor="t" anchorCtr="0">
            <a:normAutofit/>
          </a:bodyPr>
          <a:lstStyle/>
          <a:p>
            <a:pPr marL="228600" lvl="0" indent="-228600" algn="l" rtl="0">
              <a:lnSpc>
                <a:spcPct val="90000"/>
              </a:lnSpc>
              <a:spcBef>
                <a:spcPts val="0"/>
              </a:spcBef>
              <a:spcAft>
                <a:spcPts val="0"/>
              </a:spcAft>
              <a:buClr>
                <a:srgbClr val="1C1C1C"/>
              </a:buClr>
              <a:buSzPts val="1800"/>
              <a:buChar char="•"/>
            </a:pPr>
            <a:r>
              <a:rPr lang="en-GB">
                <a:latin typeface="Arial"/>
                <a:ea typeface="Arial"/>
                <a:cs typeface="Arial"/>
                <a:sym typeface="Arial"/>
              </a:rPr>
              <a:t>I can explain what bullying is and explore the impact of kind words and actions.</a:t>
            </a:r>
            <a:endParaRPr/>
          </a:p>
        </p:txBody>
      </p:sp>
      <p:sp>
        <p:nvSpPr>
          <p:cNvPr id="54" name="Google Shape;54;p3"/>
          <p:cNvSpPr txBox="1"/>
          <p:nvPr/>
        </p:nvSpPr>
        <p:spPr>
          <a:xfrm>
            <a:off x="628650" y="3466802"/>
            <a:ext cx="7886700" cy="2410469"/>
          </a:xfrm>
          <a:prstGeom prst="rect">
            <a:avLst/>
          </a:prstGeom>
          <a:noFill/>
          <a:ln>
            <a:noFill/>
          </a:ln>
        </p:spPr>
        <p:txBody>
          <a:bodyPr spcFirstLastPara="1" wrap="square" lIns="180000" tIns="252000" rIns="252000" bIns="180000" anchor="t" anchorCtr="0">
            <a:normAutofit/>
          </a:bodyPr>
          <a:lstStyle/>
          <a:p>
            <a:pPr marL="228600" marR="0" lvl="0" indent="-228600" algn="l" rtl="0">
              <a:lnSpc>
                <a:spcPct val="90000"/>
              </a:lnSpc>
              <a:spcBef>
                <a:spcPts val="0"/>
              </a:spcBef>
              <a:spcAft>
                <a:spcPts val="0"/>
              </a:spcAft>
              <a:buClr>
                <a:srgbClr val="1C1C1C"/>
              </a:buClr>
              <a:buSzPts val="1800"/>
              <a:buFont typeface="Arial"/>
              <a:buChar char="•"/>
            </a:pPr>
            <a:r>
              <a:rPr lang="en-GB" sz="1800" b="0" i="0" u="none" strike="noStrike" cap="none">
                <a:solidFill>
                  <a:srgbClr val="1C1C1C"/>
                </a:solidFill>
                <a:latin typeface="Arial"/>
                <a:ea typeface="Arial"/>
                <a:cs typeface="Arial"/>
                <a:sym typeface="Arial"/>
              </a:rPr>
              <a:t>I can recognise different types of bullying.</a:t>
            </a:r>
            <a:endParaRPr/>
          </a:p>
          <a:p>
            <a:pPr marL="228600" marR="0" lvl="0" indent="-228600" algn="l" rtl="0">
              <a:lnSpc>
                <a:spcPct val="90000"/>
              </a:lnSpc>
              <a:spcBef>
                <a:spcPts val="1000"/>
              </a:spcBef>
              <a:spcAft>
                <a:spcPts val="0"/>
              </a:spcAft>
              <a:buClr>
                <a:srgbClr val="1C1C1C"/>
              </a:buClr>
              <a:buSzPts val="1800"/>
              <a:buFont typeface="Arial"/>
              <a:buChar char="•"/>
            </a:pPr>
            <a:r>
              <a:rPr lang="en-GB" sz="1800" b="0" i="0" u="none" strike="noStrike" cap="none">
                <a:solidFill>
                  <a:srgbClr val="1C1C1C"/>
                </a:solidFill>
                <a:latin typeface="Arial"/>
                <a:ea typeface="Arial"/>
                <a:cs typeface="Arial"/>
                <a:sym typeface="Arial"/>
              </a:rPr>
              <a:t>I can discuss how bullying can affect people.</a:t>
            </a:r>
            <a:endParaRPr/>
          </a:p>
          <a:p>
            <a:pPr marL="228600" marR="0" lvl="0" indent="-228600" algn="l" rtl="0">
              <a:lnSpc>
                <a:spcPct val="90000"/>
              </a:lnSpc>
              <a:spcBef>
                <a:spcPts val="1000"/>
              </a:spcBef>
              <a:spcAft>
                <a:spcPts val="0"/>
              </a:spcAft>
              <a:buClr>
                <a:srgbClr val="1C1C1C"/>
              </a:buClr>
              <a:buSzPts val="1800"/>
              <a:buFont typeface="Arial"/>
              <a:buChar char="•"/>
            </a:pPr>
            <a:r>
              <a:rPr lang="en-GB" sz="1800" b="0" i="0" u="none" strike="noStrike" cap="none">
                <a:solidFill>
                  <a:srgbClr val="1C1C1C"/>
                </a:solidFill>
                <a:latin typeface="Arial"/>
                <a:ea typeface="Arial"/>
                <a:cs typeface="Arial"/>
                <a:sym typeface="Arial"/>
              </a:rPr>
              <a:t>I can talk about the impact of kindness on our own and others’ emotional wellbeing.</a:t>
            </a:r>
            <a:endParaRPr/>
          </a:p>
          <a:p>
            <a:pPr marL="228600" marR="0" lvl="0" indent="-228600" algn="l" rtl="0">
              <a:lnSpc>
                <a:spcPct val="90000"/>
              </a:lnSpc>
              <a:spcBef>
                <a:spcPts val="1000"/>
              </a:spcBef>
              <a:spcAft>
                <a:spcPts val="0"/>
              </a:spcAft>
              <a:buClr>
                <a:srgbClr val="1C1C1C"/>
              </a:buClr>
              <a:buSzPts val="1800"/>
              <a:buFont typeface="Arial"/>
              <a:buChar char="•"/>
            </a:pPr>
            <a:r>
              <a:rPr lang="en-GB" sz="1800" b="0" i="0" u="none" strike="noStrike" cap="none">
                <a:solidFill>
                  <a:srgbClr val="1C1C1C"/>
                </a:solidFill>
                <a:latin typeface="Arial"/>
                <a:ea typeface="Arial"/>
                <a:cs typeface="Arial"/>
                <a:sym typeface="Arial"/>
              </a:rPr>
              <a:t>I can suggest ways we can show kindness to ourselves and to others.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1"/>
          <p:cNvSpPr/>
          <p:nvPr/>
        </p:nvSpPr>
        <p:spPr>
          <a:xfrm>
            <a:off x="514676" y="3971217"/>
            <a:ext cx="8089574" cy="2337508"/>
          </a:xfrm>
          <a:prstGeom prst="rect">
            <a:avLst/>
          </a:prstGeom>
          <a:solidFill>
            <a:srgbClr val="FBFBFB"/>
          </a:solidFill>
          <a:ln w="19050" cap="flat" cmpd="sng">
            <a:solidFill>
              <a:srgbClr val="2E303D"/>
            </a:solidFill>
            <a:prstDash val="solid"/>
            <a:miter lim="800000"/>
            <a:headEnd type="none" w="sm" len="sm"/>
            <a:tailEnd type="none" w="sm" len="sm"/>
          </a:ln>
        </p:spPr>
        <p:txBody>
          <a:bodyPr spcFirstLastPara="1" wrap="square" lIns="216000" tIns="108000" rIns="216000" bIns="108000" anchor="t" anchorCtr="0">
            <a:noAutofit/>
          </a:bodyPr>
          <a:lstStyle/>
          <a:p>
            <a:pPr marL="0" marR="0" lvl="0" indent="0" algn="l" rtl="0">
              <a:spcBef>
                <a:spcPts val="0"/>
              </a:spcBef>
              <a:spcAft>
                <a:spcPts val="0"/>
              </a:spcAft>
              <a:buNone/>
            </a:pPr>
            <a:endParaRPr sz="1600">
              <a:solidFill>
                <a:schemeClr val="dk1"/>
              </a:solidFill>
              <a:latin typeface="Arial"/>
              <a:ea typeface="Arial"/>
              <a:cs typeface="Arial"/>
              <a:sym typeface="Arial"/>
            </a:endParaRPr>
          </a:p>
        </p:txBody>
      </p:sp>
      <p:sp>
        <p:nvSpPr>
          <p:cNvPr id="328" name="Google Shape;328;p21"/>
          <p:cNvSpPr>
            <a:spLocks noGrp="1"/>
          </p:cNvSpPr>
          <p:nvPr>
            <p:ph type="title"/>
          </p:nvPr>
        </p:nvSpPr>
        <p:spPr>
          <a:xfrm>
            <a:off x="461962" y="476672"/>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2E303D"/>
              </a:buClr>
              <a:buSzPts val="3600"/>
              <a:buFont typeface="Arial"/>
              <a:buNone/>
            </a:pPr>
            <a:r>
              <a:rPr lang="en-GB" sz="3600">
                <a:solidFill>
                  <a:srgbClr val="2E303D"/>
                </a:solidFill>
                <a:latin typeface="Arial"/>
                <a:ea typeface="Arial"/>
                <a:cs typeface="Arial"/>
                <a:sym typeface="Arial"/>
              </a:rPr>
              <a:t>Showing Kindness and Respect</a:t>
            </a:r>
            <a:endParaRPr/>
          </a:p>
        </p:txBody>
      </p:sp>
      <p:sp>
        <p:nvSpPr>
          <p:cNvPr id="329" name="Google Shape;329;p21"/>
          <p:cNvSpPr/>
          <p:nvPr/>
        </p:nvSpPr>
        <p:spPr>
          <a:xfrm>
            <a:off x="539749" y="2177249"/>
            <a:ext cx="8064500" cy="722489"/>
          </a:xfrm>
          <a:prstGeom prst="rect">
            <a:avLst/>
          </a:prstGeom>
          <a:solidFill>
            <a:srgbClr val="2E303D"/>
          </a:solidFill>
          <a:ln>
            <a:noFill/>
          </a:ln>
          <a:effectLst>
            <a:outerShdw blurRad="50800" dist="38100" dir="8100000" algn="tr" rotWithShape="0">
              <a:srgbClr val="000000">
                <a:alpha val="40000"/>
              </a:srgbClr>
            </a:outerShdw>
          </a:effectLst>
        </p:spPr>
        <p:txBody>
          <a:bodyPr spcFirstLastPara="1" wrap="square" lIns="252000" tIns="108000" rIns="108000" bIns="108000" anchor="ctr" anchorCtr="0">
            <a:noAutofit/>
          </a:bodyPr>
          <a:lstStyle/>
          <a:p>
            <a:pPr marL="0" marR="0" lvl="0" indent="0" algn="l" rtl="0">
              <a:spcBef>
                <a:spcPts val="0"/>
              </a:spcBef>
              <a:spcAft>
                <a:spcPts val="0"/>
              </a:spcAft>
              <a:buNone/>
            </a:pPr>
            <a:r>
              <a:rPr lang="en-GB" sz="1600">
                <a:solidFill>
                  <a:schemeClr val="lt1"/>
                </a:solidFill>
                <a:latin typeface="Arial"/>
                <a:ea typeface="Arial"/>
                <a:cs typeface="Arial"/>
                <a:sym typeface="Arial"/>
              </a:rPr>
              <a:t>We’ll need to decide who will start us off and which route our chain of kindness will follow so it includes everyone in the room.</a:t>
            </a:r>
            <a:endParaRPr/>
          </a:p>
        </p:txBody>
      </p:sp>
      <p:sp>
        <p:nvSpPr>
          <p:cNvPr id="330" name="Google Shape;330;p21"/>
          <p:cNvSpPr/>
          <p:nvPr/>
        </p:nvSpPr>
        <p:spPr>
          <a:xfrm>
            <a:off x="755650" y="1387898"/>
            <a:ext cx="7632700" cy="619272"/>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1600">
                <a:solidFill>
                  <a:schemeClr val="dk1"/>
                </a:solidFill>
                <a:latin typeface="Arial"/>
                <a:ea typeface="Arial"/>
                <a:cs typeface="Arial"/>
                <a:sym typeface="Arial"/>
              </a:rPr>
              <a:t>Now, let’s all make a difference with one kind word. Remember, one kind word leads to another. We’re going to create a chain of kindness.</a:t>
            </a:r>
            <a:endParaRPr/>
          </a:p>
        </p:txBody>
      </p:sp>
      <p:sp>
        <p:nvSpPr>
          <p:cNvPr id="331" name="Google Shape;331;p21"/>
          <p:cNvSpPr/>
          <p:nvPr/>
        </p:nvSpPr>
        <p:spPr>
          <a:xfrm>
            <a:off x="705502" y="3088475"/>
            <a:ext cx="7682848" cy="619272"/>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1600">
                <a:solidFill>
                  <a:schemeClr val="dk1"/>
                </a:solidFill>
                <a:latin typeface="Arial"/>
                <a:ea typeface="Arial"/>
                <a:cs typeface="Arial"/>
                <a:sym typeface="Arial"/>
              </a:rPr>
              <a:t>Using one kind word from this word bank, say something respectful, caring or supportive to the next person in the chain.</a:t>
            </a:r>
            <a:endParaRPr/>
          </a:p>
        </p:txBody>
      </p:sp>
      <p:sp>
        <p:nvSpPr>
          <p:cNvPr id="332" name="Google Shape;332;p21"/>
          <p:cNvSpPr/>
          <p:nvPr/>
        </p:nvSpPr>
        <p:spPr>
          <a:xfrm>
            <a:off x="828855" y="4263620"/>
            <a:ext cx="829734" cy="405047"/>
          </a:xfrm>
          <a:prstGeom prst="rect">
            <a:avLst/>
          </a:prstGeom>
          <a:solidFill>
            <a:srgbClr val="0096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care </a:t>
            </a:r>
            <a:endParaRPr sz="1800">
              <a:solidFill>
                <a:schemeClr val="lt1"/>
              </a:solidFill>
              <a:latin typeface="Arial"/>
              <a:ea typeface="Arial"/>
              <a:cs typeface="Arial"/>
              <a:sym typeface="Arial"/>
            </a:endParaRPr>
          </a:p>
        </p:txBody>
      </p:sp>
      <p:sp>
        <p:nvSpPr>
          <p:cNvPr id="333" name="Google Shape;333;p21"/>
          <p:cNvSpPr/>
          <p:nvPr/>
        </p:nvSpPr>
        <p:spPr>
          <a:xfrm>
            <a:off x="1801989" y="4263620"/>
            <a:ext cx="920805" cy="405047"/>
          </a:xfrm>
          <a:prstGeom prst="rect">
            <a:avLst/>
          </a:prstGeom>
          <a:solidFill>
            <a:srgbClr val="0140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support </a:t>
            </a:r>
            <a:endParaRPr sz="1800">
              <a:solidFill>
                <a:schemeClr val="lt1"/>
              </a:solidFill>
              <a:latin typeface="Arial"/>
              <a:ea typeface="Arial"/>
              <a:cs typeface="Arial"/>
              <a:sym typeface="Arial"/>
            </a:endParaRPr>
          </a:p>
        </p:txBody>
      </p:sp>
      <p:sp>
        <p:nvSpPr>
          <p:cNvPr id="334" name="Google Shape;334;p21"/>
          <p:cNvSpPr/>
          <p:nvPr/>
        </p:nvSpPr>
        <p:spPr>
          <a:xfrm>
            <a:off x="2866194" y="4263620"/>
            <a:ext cx="603306" cy="405047"/>
          </a:xfrm>
          <a:prstGeom prst="rect">
            <a:avLst/>
          </a:prstGeom>
          <a:solidFill>
            <a:srgbClr val="ED6C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fair </a:t>
            </a:r>
            <a:endParaRPr sz="1800">
              <a:solidFill>
                <a:schemeClr val="lt1"/>
              </a:solidFill>
              <a:latin typeface="Arial"/>
              <a:ea typeface="Arial"/>
              <a:cs typeface="Arial"/>
              <a:sym typeface="Arial"/>
            </a:endParaRPr>
          </a:p>
        </p:txBody>
      </p:sp>
      <p:sp>
        <p:nvSpPr>
          <p:cNvPr id="335" name="Google Shape;335;p21"/>
          <p:cNvSpPr/>
          <p:nvPr/>
        </p:nvSpPr>
        <p:spPr>
          <a:xfrm>
            <a:off x="3612900" y="4263620"/>
            <a:ext cx="789569" cy="405047"/>
          </a:xfrm>
          <a:prstGeom prst="rect">
            <a:avLst/>
          </a:prstGeom>
          <a:solidFill>
            <a:srgbClr val="0096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friend </a:t>
            </a:r>
            <a:endParaRPr sz="1800">
              <a:solidFill>
                <a:schemeClr val="lt1"/>
              </a:solidFill>
              <a:latin typeface="Arial"/>
              <a:ea typeface="Arial"/>
              <a:cs typeface="Arial"/>
              <a:sym typeface="Arial"/>
            </a:endParaRPr>
          </a:p>
        </p:txBody>
      </p:sp>
      <p:sp>
        <p:nvSpPr>
          <p:cNvPr id="336" name="Google Shape;336;p21"/>
          <p:cNvSpPr/>
          <p:nvPr/>
        </p:nvSpPr>
        <p:spPr>
          <a:xfrm>
            <a:off x="4545869" y="4263620"/>
            <a:ext cx="789569" cy="405047"/>
          </a:xfrm>
          <a:prstGeom prst="rect">
            <a:avLst/>
          </a:prstGeom>
          <a:solidFill>
            <a:srgbClr val="D81C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listen </a:t>
            </a:r>
            <a:endParaRPr sz="1800">
              <a:solidFill>
                <a:schemeClr val="lt1"/>
              </a:solidFill>
              <a:latin typeface="Arial"/>
              <a:ea typeface="Arial"/>
              <a:cs typeface="Arial"/>
              <a:sym typeface="Arial"/>
            </a:endParaRPr>
          </a:p>
        </p:txBody>
      </p:sp>
      <p:sp>
        <p:nvSpPr>
          <p:cNvPr id="337" name="Google Shape;337;p21"/>
          <p:cNvSpPr/>
          <p:nvPr/>
        </p:nvSpPr>
        <p:spPr>
          <a:xfrm>
            <a:off x="5478838" y="4263620"/>
            <a:ext cx="789569" cy="405047"/>
          </a:xfrm>
          <a:prstGeom prst="rect">
            <a:avLst/>
          </a:prstGeom>
          <a:solidFill>
            <a:srgbClr val="0096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share </a:t>
            </a:r>
            <a:endParaRPr sz="1800">
              <a:solidFill>
                <a:schemeClr val="lt1"/>
              </a:solidFill>
              <a:latin typeface="Arial"/>
              <a:ea typeface="Arial"/>
              <a:cs typeface="Arial"/>
              <a:sym typeface="Arial"/>
            </a:endParaRPr>
          </a:p>
        </p:txBody>
      </p:sp>
      <p:sp>
        <p:nvSpPr>
          <p:cNvPr id="338" name="Google Shape;338;p21"/>
          <p:cNvSpPr/>
          <p:nvPr/>
        </p:nvSpPr>
        <p:spPr>
          <a:xfrm>
            <a:off x="6411807" y="4263620"/>
            <a:ext cx="1199170" cy="405047"/>
          </a:xfrm>
          <a:prstGeom prst="rect">
            <a:avLst/>
          </a:prstGeom>
          <a:solidFill>
            <a:srgbClr val="0140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thoughtful</a:t>
            </a:r>
            <a:endParaRPr sz="1800">
              <a:solidFill>
                <a:schemeClr val="lt1"/>
              </a:solidFill>
              <a:latin typeface="Arial"/>
              <a:ea typeface="Arial"/>
              <a:cs typeface="Arial"/>
              <a:sym typeface="Arial"/>
            </a:endParaRPr>
          </a:p>
        </p:txBody>
      </p:sp>
      <p:sp>
        <p:nvSpPr>
          <p:cNvPr id="339" name="Google Shape;339;p21"/>
          <p:cNvSpPr/>
          <p:nvPr/>
        </p:nvSpPr>
        <p:spPr>
          <a:xfrm>
            <a:off x="7754380" y="4263620"/>
            <a:ext cx="633970" cy="405047"/>
          </a:xfrm>
          <a:prstGeom prst="rect">
            <a:avLst/>
          </a:prstGeom>
          <a:solidFill>
            <a:srgbClr val="ED6C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play </a:t>
            </a:r>
            <a:endParaRPr sz="1800">
              <a:solidFill>
                <a:schemeClr val="lt1"/>
              </a:solidFill>
              <a:latin typeface="Arial"/>
              <a:ea typeface="Arial"/>
              <a:cs typeface="Arial"/>
              <a:sym typeface="Arial"/>
            </a:endParaRPr>
          </a:p>
        </p:txBody>
      </p:sp>
      <p:sp>
        <p:nvSpPr>
          <p:cNvPr id="340" name="Google Shape;340;p21"/>
          <p:cNvSpPr/>
          <p:nvPr/>
        </p:nvSpPr>
        <p:spPr>
          <a:xfrm>
            <a:off x="869488" y="4913814"/>
            <a:ext cx="1309134" cy="405047"/>
          </a:xfrm>
          <a:prstGeom prst="rect">
            <a:avLst/>
          </a:prstGeom>
          <a:solidFill>
            <a:srgbClr val="ED6C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understand </a:t>
            </a:r>
            <a:endParaRPr sz="1800">
              <a:solidFill>
                <a:schemeClr val="lt1"/>
              </a:solidFill>
              <a:latin typeface="Arial"/>
              <a:ea typeface="Arial"/>
              <a:cs typeface="Arial"/>
              <a:sym typeface="Arial"/>
            </a:endParaRPr>
          </a:p>
        </p:txBody>
      </p:sp>
      <p:sp>
        <p:nvSpPr>
          <p:cNvPr id="341" name="Google Shape;341;p21"/>
          <p:cNvSpPr/>
          <p:nvPr/>
        </p:nvSpPr>
        <p:spPr>
          <a:xfrm>
            <a:off x="2367996" y="4913814"/>
            <a:ext cx="919669" cy="405047"/>
          </a:xfrm>
          <a:prstGeom prst="rect">
            <a:avLst/>
          </a:prstGeom>
          <a:solidFill>
            <a:srgbClr val="0096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respect </a:t>
            </a:r>
            <a:endParaRPr sz="1800">
              <a:solidFill>
                <a:schemeClr val="lt1"/>
              </a:solidFill>
              <a:latin typeface="Arial"/>
              <a:ea typeface="Arial"/>
              <a:cs typeface="Arial"/>
              <a:sym typeface="Arial"/>
            </a:endParaRPr>
          </a:p>
        </p:txBody>
      </p:sp>
      <p:sp>
        <p:nvSpPr>
          <p:cNvPr id="342" name="Google Shape;342;p21"/>
          <p:cNvSpPr/>
          <p:nvPr/>
        </p:nvSpPr>
        <p:spPr>
          <a:xfrm>
            <a:off x="3477039" y="4913814"/>
            <a:ext cx="710170" cy="405047"/>
          </a:xfrm>
          <a:prstGeom prst="rect">
            <a:avLst/>
          </a:prstGeom>
          <a:solidFill>
            <a:srgbClr val="0140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learn </a:t>
            </a:r>
            <a:endParaRPr sz="1800">
              <a:solidFill>
                <a:schemeClr val="lt1"/>
              </a:solidFill>
              <a:latin typeface="Arial"/>
              <a:ea typeface="Arial"/>
              <a:cs typeface="Arial"/>
              <a:sym typeface="Arial"/>
            </a:endParaRPr>
          </a:p>
        </p:txBody>
      </p:sp>
      <p:sp>
        <p:nvSpPr>
          <p:cNvPr id="343" name="Google Shape;343;p21"/>
          <p:cNvSpPr/>
          <p:nvPr/>
        </p:nvSpPr>
        <p:spPr>
          <a:xfrm>
            <a:off x="4376583" y="4913814"/>
            <a:ext cx="1199064" cy="405047"/>
          </a:xfrm>
          <a:prstGeom prst="rect">
            <a:avLst/>
          </a:prstGeom>
          <a:solidFill>
            <a:srgbClr val="D81C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appreciate </a:t>
            </a:r>
            <a:endParaRPr sz="1800">
              <a:solidFill>
                <a:schemeClr val="lt1"/>
              </a:solidFill>
              <a:latin typeface="Arial"/>
              <a:ea typeface="Arial"/>
              <a:cs typeface="Arial"/>
              <a:sym typeface="Arial"/>
            </a:endParaRPr>
          </a:p>
        </p:txBody>
      </p:sp>
      <p:sp>
        <p:nvSpPr>
          <p:cNvPr id="344" name="Google Shape;344;p21"/>
          <p:cNvSpPr/>
          <p:nvPr/>
        </p:nvSpPr>
        <p:spPr>
          <a:xfrm>
            <a:off x="5765021" y="4913814"/>
            <a:ext cx="616927" cy="405047"/>
          </a:xfrm>
          <a:prstGeom prst="rect">
            <a:avLst/>
          </a:prstGeom>
          <a:solidFill>
            <a:srgbClr val="ED6C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love</a:t>
            </a:r>
            <a:endParaRPr sz="1800">
              <a:solidFill>
                <a:schemeClr val="lt1"/>
              </a:solidFill>
              <a:latin typeface="Arial"/>
              <a:ea typeface="Arial"/>
              <a:cs typeface="Arial"/>
              <a:sym typeface="Arial"/>
            </a:endParaRPr>
          </a:p>
        </p:txBody>
      </p:sp>
      <p:sp>
        <p:nvSpPr>
          <p:cNvPr id="345" name="Google Shape;345;p21"/>
          <p:cNvSpPr/>
          <p:nvPr/>
        </p:nvSpPr>
        <p:spPr>
          <a:xfrm>
            <a:off x="6571322" y="4913814"/>
            <a:ext cx="616927" cy="405047"/>
          </a:xfrm>
          <a:prstGeom prst="rect">
            <a:avLst/>
          </a:prstGeom>
          <a:solidFill>
            <a:srgbClr val="0096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kind</a:t>
            </a:r>
            <a:endParaRPr sz="1800">
              <a:solidFill>
                <a:schemeClr val="lt1"/>
              </a:solidFill>
              <a:latin typeface="Arial"/>
              <a:ea typeface="Arial"/>
              <a:cs typeface="Arial"/>
              <a:sym typeface="Arial"/>
            </a:endParaRPr>
          </a:p>
        </p:txBody>
      </p:sp>
      <p:sp>
        <p:nvSpPr>
          <p:cNvPr id="346" name="Google Shape;346;p21"/>
          <p:cNvSpPr/>
          <p:nvPr/>
        </p:nvSpPr>
        <p:spPr>
          <a:xfrm>
            <a:off x="7377623" y="4913814"/>
            <a:ext cx="772526" cy="405047"/>
          </a:xfrm>
          <a:prstGeom prst="rect">
            <a:avLst/>
          </a:prstGeom>
          <a:solidFill>
            <a:srgbClr val="D81C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share</a:t>
            </a:r>
            <a:endParaRPr sz="1800">
              <a:solidFill>
                <a:schemeClr val="lt1"/>
              </a:solidFill>
              <a:latin typeface="Arial"/>
              <a:ea typeface="Arial"/>
              <a:cs typeface="Arial"/>
              <a:sym typeface="Arial"/>
            </a:endParaRPr>
          </a:p>
        </p:txBody>
      </p:sp>
      <p:sp>
        <p:nvSpPr>
          <p:cNvPr id="347" name="Google Shape;347;p21"/>
          <p:cNvSpPr/>
          <p:nvPr/>
        </p:nvSpPr>
        <p:spPr>
          <a:xfrm>
            <a:off x="1026267" y="5582331"/>
            <a:ext cx="1005414" cy="405047"/>
          </a:xfrm>
          <a:prstGeom prst="rect">
            <a:avLst/>
          </a:prstGeom>
          <a:solidFill>
            <a:srgbClr val="0140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positive </a:t>
            </a:r>
            <a:endParaRPr sz="1800">
              <a:solidFill>
                <a:schemeClr val="lt1"/>
              </a:solidFill>
              <a:latin typeface="Arial"/>
              <a:ea typeface="Arial"/>
              <a:cs typeface="Arial"/>
              <a:sym typeface="Arial"/>
            </a:endParaRPr>
          </a:p>
        </p:txBody>
      </p:sp>
      <p:sp>
        <p:nvSpPr>
          <p:cNvPr id="348" name="Google Shape;348;p21"/>
          <p:cNvSpPr/>
          <p:nvPr/>
        </p:nvSpPr>
        <p:spPr>
          <a:xfrm>
            <a:off x="2210295" y="5582331"/>
            <a:ext cx="757710" cy="405047"/>
          </a:xfrm>
          <a:prstGeom prst="rect">
            <a:avLst/>
          </a:prstGeom>
          <a:solidFill>
            <a:srgbClr val="0096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funny </a:t>
            </a:r>
            <a:endParaRPr sz="1800">
              <a:solidFill>
                <a:schemeClr val="lt1"/>
              </a:solidFill>
              <a:latin typeface="Arial"/>
              <a:ea typeface="Arial"/>
              <a:cs typeface="Arial"/>
              <a:sym typeface="Arial"/>
            </a:endParaRPr>
          </a:p>
        </p:txBody>
      </p:sp>
      <p:sp>
        <p:nvSpPr>
          <p:cNvPr id="349" name="Google Shape;349;p21"/>
          <p:cNvSpPr/>
          <p:nvPr/>
        </p:nvSpPr>
        <p:spPr>
          <a:xfrm>
            <a:off x="3146619" y="5582331"/>
            <a:ext cx="757710" cy="405047"/>
          </a:xfrm>
          <a:prstGeom prst="rect">
            <a:avLst/>
          </a:prstGeom>
          <a:solidFill>
            <a:srgbClr val="ED6C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lovely </a:t>
            </a:r>
            <a:endParaRPr sz="1800">
              <a:solidFill>
                <a:schemeClr val="lt1"/>
              </a:solidFill>
              <a:latin typeface="Arial"/>
              <a:ea typeface="Arial"/>
              <a:cs typeface="Arial"/>
              <a:sym typeface="Arial"/>
            </a:endParaRPr>
          </a:p>
        </p:txBody>
      </p:sp>
      <p:sp>
        <p:nvSpPr>
          <p:cNvPr id="350" name="Google Shape;350;p21"/>
          <p:cNvSpPr/>
          <p:nvPr/>
        </p:nvSpPr>
        <p:spPr>
          <a:xfrm>
            <a:off x="4082943" y="5582331"/>
            <a:ext cx="862488" cy="405047"/>
          </a:xfrm>
          <a:prstGeom prst="rect">
            <a:avLst/>
          </a:prstGeom>
          <a:solidFill>
            <a:srgbClr val="0140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helpful </a:t>
            </a:r>
            <a:endParaRPr sz="1800">
              <a:solidFill>
                <a:schemeClr val="lt1"/>
              </a:solidFill>
              <a:latin typeface="Arial"/>
              <a:ea typeface="Arial"/>
              <a:cs typeface="Arial"/>
              <a:sym typeface="Arial"/>
            </a:endParaRPr>
          </a:p>
        </p:txBody>
      </p:sp>
      <p:sp>
        <p:nvSpPr>
          <p:cNvPr id="351" name="Google Shape;351;p21"/>
          <p:cNvSpPr/>
          <p:nvPr/>
        </p:nvSpPr>
        <p:spPr>
          <a:xfrm>
            <a:off x="5124045" y="5582331"/>
            <a:ext cx="709585" cy="405047"/>
          </a:xfrm>
          <a:prstGeom prst="rect">
            <a:avLst/>
          </a:prstGeom>
          <a:solidFill>
            <a:srgbClr val="0096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loyal</a:t>
            </a:r>
            <a:endParaRPr sz="1800">
              <a:solidFill>
                <a:schemeClr val="lt1"/>
              </a:solidFill>
              <a:latin typeface="Arial"/>
              <a:ea typeface="Arial"/>
              <a:cs typeface="Arial"/>
              <a:sym typeface="Arial"/>
            </a:endParaRPr>
          </a:p>
        </p:txBody>
      </p:sp>
      <p:sp>
        <p:nvSpPr>
          <p:cNvPr id="352" name="Google Shape;352;p21"/>
          <p:cNvSpPr/>
          <p:nvPr/>
        </p:nvSpPr>
        <p:spPr>
          <a:xfrm>
            <a:off x="6012244" y="5582331"/>
            <a:ext cx="1066733" cy="405047"/>
          </a:xfrm>
          <a:prstGeom prst="rect">
            <a:avLst/>
          </a:prstGeom>
          <a:solidFill>
            <a:srgbClr val="D81C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welcome </a:t>
            </a:r>
            <a:endParaRPr sz="1800">
              <a:solidFill>
                <a:schemeClr val="lt1"/>
              </a:solidFill>
              <a:latin typeface="Arial"/>
              <a:ea typeface="Arial"/>
              <a:cs typeface="Arial"/>
              <a:sym typeface="Arial"/>
            </a:endParaRPr>
          </a:p>
        </p:txBody>
      </p:sp>
      <p:sp>
        <p:nvSpPr>
          <p:cNvPr id="353" name="Google Shape;353;p21"/>
          <p:cNvSpPr/>
          <p:nvPr/>
        </p:nvSpPr>
        <p:spPr>
          <a:xfrm>
            <a:off x="7257591" y="5582331"/>
            <a:ext cx="843624" cy="405047"/>
          </a:xfrm>
          <a:prstGeom prst="rect">
            <a:avLst/>
          </a:prstGeom>
          <a:solidFill>
            <a:srgbClr val="0140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honest </a:t>
            </a: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500"/>
                                        <p:tgtEl>
                                          <p:spTgt spid="3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9"/>
                                        </p:tgtEl>
                                        <p:attrNameLst>
                                          <p:attrName>style.visibility</p:attrName>
                                        </p:attrNameLst>
                                      </p:cBhvr>
                                      <p:to>
                                        <p:strVal val="visible"/>
                                      </p:to>
                                    </p:set>
                                    <p:animEffect transition="in" filter="fade">
                                      <p:cBhvr>
                                        <p:cTn id="12" dur="1000"/>
                                        <p:tgtEl>
                                          <p:spTgt spid="3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1"/>
                                        </p:tgtEl>
                                        <p:attrNameLst>
                                          <p:attrName>style.visibility</p:attrName>
                                        </p:attrNameLst>
                                      </p:cBhvr>
                                      <p:to>
                                        <p:strVal val="visible"/>
                                      </p:to>
                                    </p:set>
                                    <p:animEffect transition="in" filter="fade">
                                      <p:cBhvr>
                                        <p:cTn id="17" dur="500"/>
                                        <p:tgtEl>
                                          <p:spTgt spid="3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7"/>
                                        </p:tgtEl>
                                        <p:attrNameLst>
                                          <p:attrName>style.visibility</p:attrName>
                                        </p:attrNameLst>
                                      </p:cBhvr>
                                      <p:to>
                                        <p:strVal val="visible"/>
                                      </p:to>
                                    </p:set>
                                    <p:animEffect transition="in" filter="fade">
                                      <p:cBhvr>
                                        <p:cTn id="22" dur="1000"/>
                                        <p:tgtEl>
                                          <p:spTgt spid="327"/>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332"/>
                                        </p:tgtEl>
                                        <p:attrNameLst>
                                          <p:attrName>style.visibility</p:attrName>
                                        </p:attrNameLst>
                                      </p:cBhvr>
                                      <p:to>
                                        <p:strVal val="visible"/>
                                      </p:to>
                                    </p:set>
                                    <p:animEffect transition="in" filter="fade">
                                      <p:cBhvr>
                                        <p:cTn id="26" dur="500"/>
                                        <p:tgtEl>
                                          <p:spTgt spid="332"/>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341"/>
                                        </p:tgtEl>
                                        <p:attrNameLst>
                                          <p:attrName>style.visibility</p:attrName>
                                        </p:attrNameLst>
                                      </p:cBhvr>
                                      <p:to>
                                        <p:strVal val="visible"/>
                                      </p:to>
                                    </p:set>
                                    <p:animEffect transition="in" filter="fade">
                                      <p:cBhvr>
                                        <p:cTn id="30" dur="500"/>
                                        <p:tgtEl>
                                          <p:spTgt spid="341"/>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348"/>
                                        </p:tgtEl>
                                        <p:attrNameLst>
                                          <p:attrName>style.visibility</p:attrName>
                                        </p:attrNameLst>
                                      </p:cBhvr>
                                      <p:to>
                                        <p:strVal val="visible"/>
                                      </p:to>
                                    </p:set>
                                    <p:animEffect transition="in" filter="fade">
                                      <p:cBhvr>
                                        <p:cTn id="34" dur="500"/>
                                        <p:tgtEl>
                                          <p:spTgt spid="348"/>
                                        </p:tgtEl>
                                      </p:cBhvr>
                                    </p:animEffect>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351"/>
                                        </p:tgtEl>
                                        <p:attrNameLst>
                                          <p:attrName>style.visibility</p:attrName>
                                        </p:attrNameLst>
                                      </p:cBhvr>
                                      <p:to>
                                        <p:strVal val="visible"/>
                                      </p:to>
                                    </p:set>
                                    <p:animEffect transition="in" filter="fade">
                                      <p:cBhvr>
                                        <p:cTn id="38" dur="500"/>
                                        <p:tgtEl>
                                          <p:spTgt spid="351"/>
                                        </p:tgtEl>
                                      </p:cBhvr>
                                    </p:animEffect>
                                  </p:childTnLst>
                                </p:cTn>
                              </p:par>
                            </p:childTnLst>
                          </p:cTn>
                        </p:par>
                        <p:par>
                          <p:cTn id="39" fill="hold">
                            <p:stCondLst>
                              <p:cond delay="3000"/>
                            </p:stCondLst>
                            <p:childTnLst>
                              <p:par>
                                <p:cTn id="40" presetID="10" presetClass="entr" presetSubtype="0" fill="hold" nodeType="afterEffect">
                                  <p:stCondLst>
                                    <p:cond delay="0"/>
                                  </p:stCondLst>
                                  <p:childTnLst>
                                    <p:set>
                                      <p:cBhvr>
                                        <p:cTn id="41" dur="1" fill="hold">
                                          <p:stCondLst>
                                            <p:cond delay="0"/>
                                          </p:stCondLst>
                                        </p:cTn>
                                        <p:tgtEl>
                                          <p:spTgt spid="345"/>
                                        </p:tgtEl>
                                        <p:attrNameLst>
                                          <p:attrName>style.visibility</p:attrName>
                                        </p:attrNameLst>
                                      </p:cBhvr>
                                      <p:to>
                                        <p:strVal val="visible"/>
                                      </p:to>
                                    </p:set>
                                    <p:animEffect transition="in" filter="fade">
                                      <p:cBhvr>
                                        <p:cTn id="42" dur="500"/>
                                        <p:tgtEl>
                                          <p:spTgt spid="345"/>
                                        </p:tgtEl>
                                      </p:cBhvr>
                                    </p:animEffect>
                                  </p:childTnLst>
                                </p:cTn>
                              </p:par>
                            </p:childTnLst>
                          </p:cTn>
                        </p:par>
                        <p:par>
                          <p:cTn id="43" fill="hold">
                            <p:stCondLst>
                              <p:cond delay="3500"/>
                            </p:stCondLst>
                            <p:childTnLst>
                              <p:par>
                                <p:cTn id="44" presetID="10" presetClass="entr" presetSubtype="0" fill="hold" nodeType="afterEffect">
                                  <p:stCondLst>
                                    <p:cond delay="0"/>
                                  </p:stCondLst>
                                  <p:childTnLst>
                                    <p:set>
                                      <p:cBhvr>
                                        <p:cTn id="45" dur="1" fill="hold">
                                          <p:stCondLst>
                                            <p:cond delay="0"/>
                                          </p:stCondLst>
                                        </p:cTn>
                                        <p:tgtEl>
                                          <p:spTgt spid="337"/>
                                        </p:tgtEl>
                                        <p:attrNameLst>
                                          <p:attrName>style.visibility</p:attrName>
                                        </p:attrNameLst>
                                      </p:cBhvr>
                                      <p:to>
                                        <p:strVal val="visible"/>
                                      </p:to>
                                    </p:set>
                                    <p:animEffect transition="in" filter="fade">
                                      <p:cBhvr>
                                        <p:cTn id="46" dur="500"/>
                                        <p:tgtEl>
                                          <p:spTgt spid="337"/>
                                        </p:tgtEl>
                                      </p:cBhvr>
                                    </p:animEffect>
                                  </p:childTnLst>
                                </p:cTn>
                              </p:par>
                            </p:childTnLst>
                          </p:cTn>
                        </p:par>
                        <p:par>
                          <p:cTn id="47" fill="hold">
                            <p:stCondLst>
                              <p:cond delay="4000"/>
                            </p:stCondLst>
                            <p:childTnLst>
                              <p:par>
                                <p:cTn id="48" presetID="10" presetClass="entr" presetSubtype="0" fill="hold" nodeType="afterEffect">
                                  <p:stCondLst>
                                    <p:cond delay="0"/>
                                  </p:stCondLst>
                                  <p:childTnLst>
                                    <p:set>
                                      <p:cBhvr>
                                        <p:cTn id="49" dur="1" fill="hold">
                                          <p:stCondLst>
                                            <p:cond delay="0"/>
                                          </p:stCondLst>
                                        </p:cTn>
                                        <p:tgtEl>
                                          <p:spTgt spid="335"/>
                                        </p:tgtEl>
                                        <p:attrNameLst>
                                          <p:attrName>style.visibility</p:attrName>
                                        </p:attrNameLst>
                                      </p:cBhvr>
                                      <p:to>
                                        <p:strVal val="visible"/>
                                      </p:to>
                                    </p:set>
                                    <p:animEffect transition="in" filter="fade">
                                      <p:cBhvr>
                                        <p:cTn id="50" dur="500"/>
                                        <p:tgtEl>
                                          <p:spTgt spid="335"/>
                                        </p:tgtEl>
                                      </p:cBhvr>
                                    </p:animEffect>
                                  </p:childTnLst>
                                </p:cTn>
                              </p:par>
                            </p:childTnLst>
                          </p:cTn>
                        </p:par>
                        <p:par>
                          <p:cTn id="51" fill="hold">
                            <p:stCondLst>
                              <p:cond delay="4500"/>
                            </p:stCondLst>
                            <p:childTnLst>
                              <p:par>
                                <p:cTn id="52" presetID="10" presetClass="entr" presetSubtype="0" fill="hold" nodeType="afterEffect">
                                  <p:stCondLst>
                                    <p:cond delay="0"/>
                                  </p:stCondLst>
                                  <p:childTnLst>
                                    <p:set>
                                      <p:cBhvr>
                                        <p:cTn id="53" dur="1" fill="hold">
                                          <p:stCondLst>
                                            <p:cond delay="0"/>
                                          </p:stCondLst>
                                        </p:cTn>
                                        <p:tgtEl>
                                          <p:spTgt spid="352"/>
                                        </p:tgtEl>
                                        <p:attrNameLst>
                                          <p:attrName>style.visibility</p:attrName>
                                        </p:attrNameLst>
                                      </p:cBhvr>
                                      <p:to>
                                        <p:strVal val="visible"/>
                                      </p:to>
                                    </p:set>
                                    <p:animEffect transition="in" filter="fade">
                                      <p:cBhvr>
                                        <p:cTn id="54" dur="500"/>
                                        <p:tgtEl>
                                          <p:spTgt spid="352"/>
                                        </p:tgtEl>
                                      </p:cBhvr>
                                    </p:animEffect>
                                  </p:childTnLst>
                                </p:cTn>
                              </p:par>
                            </p:childTnLst>
                          </p:cTn>
                        </p:par>
                        <p:par>
                          <p:cTn id="55" fill="hold">
                            <p:stCondLst>
                              <p:cond delay="5000"/>
                            </p:stCondLst>
                            <p:childTnLst>
                              <p:par>
                                <p:cTn id="56" presetID="10" presetClass="entr" presetSubtype="0" fill="hold" nodeType="afterEffect">
                                  <p:stCondLst>
                                    <p:cond delay="0"/>
                                  </p:stCondLst>
                                  <p:childTnLst>
                                    <p:set>
                                      <p:cBhvr>
                                        <p:cTn id="57" dur="1" fill="hold">
                                          <p:stCondLst>
                                            <p:cond delay="0"/>
                                          </p:stCondLst>
                                        </p:cTn>
                                        <p:tgtEl>
                                          <p:spTgt spid="343"/>
                                        </p:tgtEl>
                                        <p:attrNameLst>
                                          <p:attrName>style.visibility</p:attrName>
                                        </p:attrNameLst>
                                      </p:cBhvr>
                                      <p:to>
                                        <p:strVal val="visible"/>
                                      </p:to>
                                    </p:set>
                                    <p:animEffect transition="in" filter="fade">
                                      <p:cBhvr>
                                        <p:cTn id="58" dur="500"/>
                                        <p:tgtEl>
                                          <p:spTgt spid="343"/>
                                        </p:tgtEl>
                                      </p:cBhvr>
                                    </p:animEffect>
                                  </p:childTnLst>
                                </p:cTn>
                              </p:par>
                            </p:childTnLst>
                          </p:cTn>
                        </p:par>
                        <p:par>
                          <p:cTn id="59" fill="hold">
                            <p:stCondLst>
                              <p:cond delay="5500"/>
                            </p:stCondLst>
                            <p:childTnLst>
                              <p:par>
                                <p:cTn id="60" presetID="10" presetClass="entr" presetSubtype="0" fill="hold" nodeType="afterEffect">
                                  <p:stCondLst>
                                    <p:cond delay="0"/>
                                  </p:stCondLst>
                                  <p:childTnLst>
                                    <p:set>
                                      <p:cBhvr>
                                        <p:cTn id="61" dur="1" fill="hold">
                                          <p:stCondLst>
                                            <p:cond delay="0"/>
                                          </p:stCondLst>
                                        </p:cTn>
                                        <p:tgtEl>
                                          <p:spTgt spid="336"/>
                                        </p:tgtEl>
                                        <p:attrNameLst>
                                          <p:attrName>style.visibility</p:attrName>
                                        </p:attrNameLst>
                                      </p:cBhvr>
                                      <p:to>
                                        <p:strVal val="visible"/>
                                      </p:to>
                                    </p:set>
                                    <p:animEffect transition="in" filter="fade">
                                      <p:cBhvr>
                                        <p:cTn id="62" dur="500"/>
                                        <p:tgtEl>
                                          <p:spTgt spid="336"/>
                                        </p:tgtEl>
                                      </p:cBhvr>
                                    </p:animEffect>
                                  </p:childTnLst>
                                </p:cTn>
                              </p:par>
                            </p:childTnLst>
                          </p:cTn>
                        </p:par>
                        <p:par>
                          <p:cTn id="63" fill="hold">
                            <p:stCondLst>
                              <p:cond delay="6000"/>
                            </p:stCondLst>
                            <p:childTnLst>
                              <p:par>
                                <p:cTn id="64" presetID="10" presetClass="entr" presetSubtype="0" fill="hold" nodeType="afterEffect">
                                  <p:stCondLst>
                                    <p:cond delay="0"/>
                                  </p:stCondLst>
                                  <p:childTnLst>
                                    <p:set>
                                      <p:cBhvr>
                                        <p:cTn id="65" dur="1" fill="hold">
                                          <p:stCondLst>
                                            <p:cond delay="0"/>
                                          </p:stCondLst>
                                        </p:cTn>
                                        <p:tgtEl>
                                          <p:spTgt spid="346"/>
                                        </p:tgtEl>
                                        <p:attrNameLst>
                                          <p:attrName>style.visibility</p:attrName>
                                        </p:attrNameLst>
                                      </p:cBhvr>
                                      <p:to>
                                        <p:strVal val="visible"/>
                                      </p:to>
                                    </p:set>
                                    <p:animEffect transition="in" filter="fade">
                                      <p:cBhvr>
                                        <p:cTn id="66" dur="500"/>
                                        <p:tgtEl>
                                          <p:spTgt spid="346"/>
                                        </p:tgtEl>
                                      </p:cBhvr>
                                    </p:animEffect>
                                  </p:childTnLst>
                                </p:cTn>
                              </p:par>
                            </p:childTnLst>
                          </p:cTn>
                        </p:par>
                        <p:par>
                          <p:cTn id="67" fill="hold">
                            <p:stCondLst>
                              <p:cond delay="6500"/>
                            </p:stCondLst>
                            <p:childTnLst>
                              <p:par>
                                <p:cTn id="68" presetID="10" presetClass="entr" presetSubtype="0" fill="hold" nodeType="afterEffect">
                                  <p:stCondLst>
                                    <p:cond delay="0"/>
                                  </p:stCondLst>
                                  <p:childTnLst>
                                    <p:set>
                                      <p:cBhvr>
                                        <p:cTn id="69" dur="1" fill="hold">
                                          <p:stCondLst>
                                            <p:cond delay="0"/>
                                          </p:stCondLst>
                                        </p:cTn>
                                        <p:tgtEl>
                                          <p:spTgt spid="353"/>
                                        </p:tgtEl>
                                        <p:attrNameLst>
                                          <p:attrName>style.visibility</p:attrName>
                                        </p:attrNameLst>
                                      </p:cBhvr>
                                      <p:to>
                                        <p:strVal val="visible"/>
                                      </p:to>
                                    </p:set>
                                    <p:animEffect transition="in" filter="fade">
                                      <p:cBhvr>
                                        <p:cTn id="70" dur="500"/>
                                        <p:tgtEl>
                                          <p:spTgt spid="353"/>
                                        </p:tgtEl>
                                      </p:cBhvr>
                                    </p:animEffect>
                                  </p:childTnLst>
                                </p:cTn>
                              </p:par>
                            </p:childTnLst>
                          </p:cTn>
                        </p:par>
                        <p:par>
                          <p:cTn id="71" fill="hold">
                            <p:stCondLst>
                              <p:cond delay="7000"/>
                            </p:stCondLst>
                            <p:childTnLst>
                              <p:par>
                                <p:cTn id="72" presetID="10" presetClass="entr" presetSubtype="0" fill="hold" nodeType="afterEffect">
                                  <p:stCondLst>
                                    <p:cond delay="0"/>
                                  </p:stCondLst>
                                  <p:childTnLst>
                                    <p:set>
                                      <p:cBhvr>
                                        <p:cTn id="73" dur="1" fill="hold">
                                          <p:stCondLst>
                                            <p:cond delay="0"/>
                                          </p:stCondLst>
                                        </p:cTn>
                                        <p:tgtEl>
                                          <p:spTgt spid="338"/>
                                        </p:tgtEl>
                                        <p:attrNameLst>
                                          <p:attrName>style.visibility</p:attrName>
                                        </p:attrNameLst>
                                      </p:cBhvr>
                                      <p:to>
                                        <p:strVal val="visible"/>
                                      </p:to>
                                    </p:set>
                                    <p:animEffect transition="in" filter="fade">
                                      <p:cBhvr>
                                        <p:cTn id="74" dur="500"/>
                                        <p:tgtEl>
                                          <p:spTgt spid="338"/>
                                        </p:tgtEl>
                                      </p:cBhvr>
                                    </p:animEffect>
                                  </p:childTnLst>
                                </p:cTn>
                              </p:par>
                            </p:childTnLst>
                          </p:cTn>
                        </p:par>
                        <p:par>
                          <p:cTn id="75" fill="hold">
                            <p:stCondLst>
                              <p:cond delay="7500"/>
                            </p:stCondLst>
                            <p:childTnLst>
                              <p:par>
                                <p:cTn id="76" presetID="10" presetClass="entr" presetSubtype="0" fill="hold" nodeType="afterEffect">
                                  <p:stCondLst>
                                    <p:cond delay="0"/>
                                  </p:stCondLst>
                                  <p:childTnLst>
                                    <p:set>
                                      <p:cBhvr>
                                        <p:cTn id="77" dur="1" fill="hold">
                                          <p:stCondLst>
                                            <p:cond delay="0"/>
                                          </p:stCondLst>
                                        </p:cTn>
                                        <p:tgtEl>
                                          <p:spTgt spid="350"/>
                                        </p:tgtEl>
                                        <p:attrNameLst>
                                          <p:attrName>style.visibility</p:attrName>
                                        </p:attrNameLst>
                                      </p:cBhvr>
                                      <p:to>
                                        <p:strVal val="visible"/>
                                      </p:to>
                                    </p:set>
                                    <p:animEffect transition="in" filter="fade">
                                      <p:cBhvr>
                                        <p:cTn id="78" dur="500"/>
                                        <p:tgtEl>
                                          <p:spTgt spid="350"/>
                                        </p:tgtEl>
                                      </p:cBhvr>
                                    </p:animEffect>
                                  </p:childTnLst>
                                </p:cTn>
                              </p:par>
                            </p:childTnLst>
                          </p:cTn>
                        </p:par>
                        <p:par>
                          <p:cTn id="79" fill="hold">
                            <p:stCondLst>
                              <p:cond delay="8000"/>
                            </p:stCondLst>
                            <p:childTnLst>
                              <p:par>
                                <p:cTn id="80" presetID="10" presetClass="entr" presetSubtype="0" fill="hold" nodeType="afterEffect">
                                  <p:stCondLst>
                                    <p:cond delay="0"/>
                                  </p:stCondLst>
                                  <p:childTnLst>
                                    <p:set>
                                      <p:cBhvr>
                                        <p:cTn id="81" dur="1" fill="hold">
                                          <p:stCondLst>
                                            <p:cond delay="0"/>
                                          </p:stCondLst>
                                        </p:cTn>
                                        <p:tgtEl>
                                          <p:spTgt spid="342"/>
                                        </p:tgtEl>
                                        <p:attrNameLst>
                                          <p:attrName>style.visibility</p:attrName>
                                        </p:attrNameLst>
                                      </p:cBhvr>
                                      <p:to>
                                        <p:strVal val="visible"/>
                                      </p:to>
                                    </p:set>
                                    <p:animEffect transition="in" filter="fade">
                                      <p:cBhvr>
                                        <p:cTn id="82" dur="500"/>
                                        <p:tgtEl>
                                          <p:spTgt spid="342"/>
                                        </p:tgtEl>
                                      </p:cBhvr>
                                    </p:animEffect>
                                  </p:childTnLst>
                                </p:cTn>
                              </p:par>
                            </p:childTnLst>
                          </p:cTn>
                        </p:par>
                        <p:par>
                          <p:cTn id="83" fill="hold">
                            <p:stCondLst>
                              <p:cond delay="8500"/>
                            </p:stCondLst>
                            <p:childTnLst>
                              <p:par>
                                <p:cTn id="84" presetID="10" presetClass="entr" presetSubtype="0" fill="hold" nodeType="afterEffect">
                                  <p:stCondLst>
                                    <p:cond delay="0"/>
                                  </p:stCondLst>
                                  <p:childTnLst>
                                    <p:set>
                                      <p:cBhvr>
                                        <p:cTn id="85" dur="1" fill="hold">
                                          <p:stCondLst>
                                            <p:cond delay="0"/>
                                          </p:stCondLst>
                                        </p:cTn>
                                        <p:tgtEl>
                                          <p:spTgt spid="333"/>
                                        </p:tgtEl>
                                        <p:attrNameLst>
                                          <p:attrName>style.visibility</p:attrName>
                                        </p:attrNameLst>
                                      </p:cBhvr>
                                      <p:to>
                                        <p:strVal val="visible"/>
                                      </p:to>
                                    </p:set>
                                    <p:animEffect transition="in" filter="fade">
                                      <p:cBhvr>
                                        <p:cTn id="86" dur="500"/>
                                        <p:tgtEl>
                                          <p:spTgt spid="333"/>
                                        </p:tgtEl>
                                      </p:cBhvr>
                                    </p:animEffect>
                                  </p:childTnLst>
                                </p:cTn>
                              </p:par>
                            </p:childTnLst>
                          </p:cTn>
                        </p:par>
                        <p:par>
                          <p:cTn id="87" fill="hold">
                            <p:stCondLst>
                              <p:cond delay="9000"/>
                            </p:stCondLst>
                            <p:childTnLst>
                              <p:par>
                                <p:cTn id="88" presetID="10" presetClass="entr" presetSubtype="0" fill="hold" nodeType="afterEffect">
                                  <p:stCondLst>
                                    <p:cond delay="0"/>
                                  </p:stCondLst>
                                  <p:childTnLst>
                                    <p:set>
                                      <p:cBhvr>
                                        <p:cTn id="89" dur="1" fill="hold">
                                          <p:stCondLst>
                                            <p:cond delay="0"/>
                                          </p:stCondLst>
                                        </p:cTn>
                                        <p:tgtEl>
                                          <p:spTgt spid="347"/>
                                        </p:tgtEl>
                                        <p:attrNameLst>
                                          <p:attrName>style.visibility</p:attrName>
                                        </p:attrNameLst>
                                      </p:cBhvr>
                                      <p:to>
                                        <p:strVal val="visible"/>
                                      </p:to>
                                    </p:set>
                                    <p:animEffect transition="in" filter="fade">
                                      <p:cBhvr>
                                        <p:cTn id="90" dur="500"/>
                                        <p:tgtEl>
                                          <p:spTgt spid="347"/>
                                        </p:tgtEl>
                                      </p:cBhvr>
                                    </p:animEffect>
                                  </p:childTnLst>
                                </p:cTn>
                              </p:par>
                            </p:childTnLst>
                          </p:cTn>
                        </p:par>
                        <p:par>
                          <p:cTn id="91" fill="hold">
                            <p:stCondLst>
                              <p:cond delay="9500"/>
                            </p:stCondLst>
                            <p:childTnLst>
                              <p:par>
                                <p:cTn id="92" presetID="10" presetClass="entr" presetSubtype="0" fill="hold" nodeType="afterEffect">
                                  <p:stCondLst>
                                    <p:cond delay="0"/>
                                  </p:stCondLst>
                                  <p:childTnLst>
                                    <p:set>
                                      <p:cBhvr>
                                        <p:cTn id="93" dur="1" fill="hold">
                                          <p:stCondLst>
                                            <p:cond delay="0"/>
                                          </p:stCondLst>
                                        </p:cTn>
                                        <p:tgtEl>
                                          <p:spTgt spid="339"/>
                                        </p:tgtEl>
                                        <p:attrNameLst>
                                          <p:attrName>style.visibility</p:attrName>
                                        </p:attrNameLst>
                                      </p:cBhvr>
                                      <p:to>
                                        <p:strVal val="visible"/>
                                      </p:to>
                                    </p:set>
                                    <p:animEffect transition="in" filter="fade">
                                      <p:cBhvr>
                                        <p:cTn id="94" dur="500"/>
                                        <p:tgtEl>
                                          <p:spTgt spid="339"/>
                                        </p:tgtEl>
                                      </p:cBhvr>
                                    </p:animEffect>
                                  </p:childTnLst>
                                </p:cTn>
                              </p:par>
                            </p:childTnLst>
                          </p:cTn>
                        </p:par>
                        <p:par>
                          <p:cTn id="95" fill="hold">
                            <p:stCondLst>
                              <p:cond delay="10000"/>
                            </p:stCondLst>
                            <p:childTnLst>
                              <p:par>
                                <p:cTn id="96" presetID="10" presetClass="entr" presetSubtype="0" fill="hold" nodeType="afterEffect">
                                  <p:stCondLst>
                                    <p:cond delay="0"/>
                                  </p:stCondLst>
                                  <p:childTnLst>
                                    <p:set>
                                      <p:cBhvr>
                                        <p:cTn id="97" dur="1" fill="hold">
                                          <p:stCondLst>
                                            <p:cond delay="0"/>
                                          </p:stCondLst>
                                        </p:cTn>
                                        <p:tgtEl>
                                          <p:spTgt spid="344"/>
                                        </p:tgtEl>
                                        <p:attrNameLst>
                                          <p:attrName>style.visibility</p:attrName>
                                        </p:attrNameLst>
                                      </p:cBhvr>
                                      <p:to>
                                        <p:strVal val="visible"/>
                                      </p:to>
                                    </p:set>
                                    <p:animEffect transition="in" filter="fade">
                                      <p:cBhvr>
                                        <p:cTn id="98" dur="500"/>
                                        <p:tgtEl>
                                          <p:spTgt spid="344"/>
                                        </p:tgtEl>
                                      </p:cBhvr>
                                    </p:animEffect>
                                  </p:childTnLst>
                                </p:cTn>
                              </p:par>
                            </p:childTnLst>
                          </p:cTn>
                        </p:par>
                        <p:par>
                          <p:cTn id="99" fill="hold">
                            <p:stCondLst>
                              <p:cond delay="10500"/>
                            </p:stCondLst>
                            <p:childTnLst>
                              <p:par>
                                <p:cTn id="100" presetID="10" presetClass="entr" presetSubtype="0" fill="hold" nodeType="afterEffect">
                                  <p:stCondLst>
                                    <p:cond delay="0"/>
                                  </p:stCondLst>
                                  <p:childTnLst>
                                    <p:set>
                                      <p:cBhvr>
                                        <p:cTn id="101" dur="1" fill="hold">
                                          <p:stCondLst>
                                            <p:cond delay="0"/>
                                          </p:stCondLst>
                                        </p:cTn>
                                        <p:tgtEl>
                                          <p:spTgt spid="334"/>
                                        </p:tgtEl>
                                        <p:attrNameLst>
                                          <p:attrName>style.visibility</p:attrName>
                                        </p:attrNameLst>
                                      </p:cBhvr>
                                      <p:to>
                                        <p:strVal val="visible"/>
                                      </p:to>
                                    </p:set>
                                    <p:animEffect transition="in" filter="fade">
                                      <p:cBhvr>
                                        <p:cTn id="102" dur="500"/>
                                        <p:tgtEl>
                                          <p:spTgt spid="334"/>
                                        </p:tgtEl>
                                      </p:cBhvr>
                                    </p:animEffect>
                                  </p:childTnLst>
                                </p:cTn>
                              </p:par>
                            </p:childTnLst>
                          </p:cTn>
                        </p:par>
                        <p:par>
                          <p:cTn id="103" fill="hold">
                            <p:stCondLst>
                              <p:cond delay="11000"/>
                            </p:stCondLst>
                            <p:childTnLst>
                              <p:par>
                                <p:cTn id="104" presetID="10" presetClass="entr" presetSubtype="0" fill="hold" nodeType="afterEffect">
                                  <p:stCondLst>
                                    <p:cond delay="0"/>
                                  </p:stCondLst>
                                  <p:childTnLst>
                                    <p:set>
                                      <p:cBhvr>
                                        <p:cTn id="105" dur="1" fill="hold">
                                          <p:stCondLst>
                                            <p:cond delay="0"/>
                                          </p:stCondLst>
                                        </p:cTn>
                                        <p:tgtEl>
                                          <p:spTgt spid="349"/>
                                        </p:tgtEl>
                                        <p:attrNameLst>
                                          <p:attrName>style.visibility</p:attrName>
                                        </p:attrNameLst>
                                      </p:cBhvr>
                                      <p:to>
                                        <p:strVal val="visible"/>
                                      </p:to>
                                    </p:set>
                                    <p:animEffect transition="in" filter="fade">
                                      <p:cBhvr>
                                        <p:cTn id="106" dur="500"/>
                                        <p:tgtEl>
                                          <p:spTgt spid="349"/>
                                        </p:tgtEl>
                                      </p:cBhvr>
                                    </p:animEffect>
                                  </p:childTnLst>
                                </p:cTn>
                              </p:par>
                            </p:childTnLst>
                          </p:cTn>
                        </p:par>
                        <p:par>
                          <p:cTn id="107" fill="hold">
                            <p:stCondLst>
                              <p:cond delay="11500"/>
                            </p:stCondLst>
                            <p:childTnLst>
                              <p:par>
                                <p:cTn id="108" presetID="10" presetClass="entr" presetSubtype="0" fill="hold" nodeType="afterEffect">
                                  <p:stCondLst>
                                    <p:cond delay="0"/>
                                  </p:stCondLst>
                                  <p:childTnLst>
                                    <p:set>
                                      <p:cBhvr>
                                        <p:cTn id="109" dur="1" fill="hold">
                                          <p:stCondLst>
                                            <p:cond delay="0"/>
                                          </p:stCondLst>
                                        </p:cTn>
                                        <p:tgtEl>
                                          <p:spTgt spid="340"/>
                                        </p:tgtEl>
                                        <p:attrNameLst>
                                          <p:attrName>style.visibility</p:attrName>
                                        </p:attrNameLst>
                                      </p:cBhvr>
                                      <p:to>
                                        <p:strVal val="visible"/>
                                      </p:to>
                                    </p:set>
                                    <p:animEffect transition="in" filter="fade">
                                      <p:cBhvr>
                                        <p:cTn id="110" dur="5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22"/>
          <p:cNvPicPr preferRelativeResize="0"/>
          <p:nvPr/>
        </p:nvPicPr>
        <p:blipFill rotWithShape="1">
          <a:blip r:embed="rId3">
            <a:alphaModFix/>
          </a:blip>
          <a:srcRect/>
          <a:stretch/>
        </p:blipFill>
        <p:spPr>
          <a:xfrm>
            <a:off x="539552" y="2277970"/>
            <a:ext cx="8064896" cy="4027580"/>
          </a:xfrm>
          <a:prstGeom prst="rect">
            <a:avLst/>
          </a:prstGeom>
          <a:noFill/>
          <a:ln>
            <a:noFill/>
          </a:ln>
        </p:spPr>
      </p:pic>
      <p:pic>
        <p:nvPicPr>
          <p:cNvPr id="359" name="Google Shape;359;p22"/>
          <p:cNvPicPr preferRelativeResize="0"/>
          <p:nvPr/>
        </p:nvPicPr>
        <p:blipFill rotWithShape="1">
          <a:blip r:embed="rId4" cstate="screen">
            <a:alphaModFix/>
            <a:extLst>
              <a:ext uri="{28A0092B-C50C-407E-A947-70E740481C1C}">
                <a14:useLocalDpi xmlns:a14="http://schemas.microsoft.com/office/drawing/2010/main"/>
              </a:ext>
            </a:extLst>
          </a:blip>
          <a:srcRect t="-1958"/>
          <a:stretch/>
        </p:blipFill>
        <p:spPr>
          <a:xfrm>
            <a:off x="4990452" y="2836528"/>
            <a:ext cx="3620652" cy="3169445"/>
          </a:xfrm>
          <a:prstGeom prst="rect">
            <a:avLst/>
          </a:prstGeom>
          <a:noFill/>
          <a:ln>
            <a:noFill/>
          </a:ln>
        </p:spPr>
      </p:pic>
      <p:sp>
        <p:nvSpPr>
          <p:cNvPr id="360" name="Google Shape;360;p22"/>
          <p:cNvSpPr>
            <a:spLocks noGrp="1"/>
          </p:cNvSpPr>
          <p:nvPr>
            <p:ph type="title"/>
          </p:nvPr>
        </p:nvSpPr>
        <p:spPr>
          <a:xfrm>
            <a:off x="461962" y="476672"/>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2E303D"/>
              </a:buClr>
              <a:buSzPts val="3600"/>
              <a:buFont typeface="Arial"/>
              <a:buNone/>
            </a:pPr>
            <a:r>
              <a:rPr lang="en-GB" sz="3600">
                <a:solidFill>
                  <a:srgbClr val="2E303D"/>
                </a:solidFill>
                <a:latin typeface="Arial"/>
                <a:ea typeface="Arial"/>
                <a:cs typeface="Arial"/>
                <a:sym typeface="Arial"/>
              </a:rPr>
              <a:t>One Kind Word</a:t>
            </a:r>
            <a:endParaRPr/>
          </a:p>
        </p:txBody>
      </p:sp>
      <p:sp>
        <p:nvSpPr>
          <p:cNvPr id="361" name="Google Shape;361;p22"/>
          <p:cNvSpPr txBox="1"/>
          <p:nvPr/>
        </p:nvSpPr>
        <p:spPr>
          <a:xfrm>
            <a:off x="461962" y="2045805"/>
            <a:ext cx="3986214" cy="464331"/>
          </a:xfrm>
          <a:prstGeom prst="rect">
            <a:avLst/>
          </a:prstGeom>
          <a:solidFill>
            <a:srgbClr val="2E303D"/>
          </a:solidFill>
          <a:ln w="12700" cap="flat" cmpd="sng">
            <a:solidFill>
              <a:schemeClr val="lt1"/>
            </a:solidFill>
            <a:prstDash val="solid"/>
            <a:round/>
            <a:headEnd type="none" w="sm" len="sm"/>
            <a:tailEnd type="none" w="sm" len="sm"/>
          </a:ln>
        </p:spPr>
        <p:txBody>
          <a:bodyPr spcFirstLastPara="1" wrap="square" lIns="288000" tIns="108000" rIns="108000" bIns="108000" anchor="t" anchorCtr="0">
            <a:spAutoFit/>
          </a:bodyPr>
          <a:lstStyle/>
          <a:p>
            <a:pPr marL="0" marR="0" lvl="0" indent="0" algn="l" rtl="0">
              <a:spcBef>
                <a:spcPts val="0"/>
              </a:spcBef>
              <a:spcAft>
                <a:spcPts val="0"/>
              </a:spcAft>
              <a:buNone/>
            </a:pPr>
            <a:r>
              <a:rPr lang="en-GB" sz="1600" b="1">
                <a:solidFill>
                  <a:schemeClr val="lt1"/>
                </a:solidFill>
                <a:latin typeface="Arial"/>
                <a:ea typeface="Arial"/>
                <a:cs typeface="Arial"/>
                <a:sym typeface="Arial"/>
              </a:rPr>
              <a:t>This year’s theme is ‘One Kind Word’.</a:t>
            </a:r>
            <a:endParaRPr/>
          </a:p>
        </p:txBody>
      </p:sp>
      <p:sp>
        <p:nvSpPr>
          <p:cNvPr id="362" name="Google Shape;362;p22"/>
          <p:cNvSpPr/>
          <p:nvPr/>
        </p:nvSpPr>
        <p:spPr>
          <a:xfrm>
            <a:off x="755650" y="1409426"/>
            <a:ext cx="748663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a:solidFill>
                  <a:schemeClr val="dk1"/>
                </a:solidFill>
                <a:latin typeface="Arial"/>
                <a:ea typeface="Arial"/>
                <a:cs typeface="Arial"/>
                <a:sym typeface="Arial"/>
              </a:rPr>
              <a:t>Every year, Anti-Bullying Week, set up by the Anti-Bullying Alliance, focuses on a particular theme.</a:t>
            </a:r>
            <a:endParaRPr/>
          </a:p>
        </p:txBody>
      </p:sp>
      <p:pic>
        <p:nvPicPr>
          <p:cNvPr id="363" name="Google Shape;363;p2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453038" y="2659636"/>
            <a:ext cx="3092315" cy="4387265"/>
          </a:xfrm>
          <a:prstGeom prst="rect">
            <a:avLst/>
          </a:prstGeom>
          <a:noFill/>
          <a:ln w="28575" cap="flat" cmpd="sng">
            <a:solidFill>
              <a:srgbClr val="2E303D"/>
            </a:solidFill>
            <a:prstDash val="solid"/>
            <a:round/>
            <a:headEnd type="none" w="sm" len="sm"/>
            <a:tailEnd type="none" w="sm" len="sm"/>
          </a:ln>
          <a:effectLst>
            <a:outerShdw blurRad="50800" dist="38100" dir="8100000" algn="tr" rotWithShape="0">
              <a:srgbClr val="000000">
                <a:alpha val="40000"/>
              </a:srgbClr>
            </a:outerShdw>
          </a:effectLst>
        </p:spPr>
      </p:pic>
      <p:pic>
        <p:nvPicPr>
          <p:cNvPr id="364" name="Google Shape;364;p2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670098" y="4395404"/>
            <a:ext cx="3238712" cy="589126"/>
          </a:xfrm>
          <a:prstGeom prst="rect">
            <a:avLst/>
          </a:prstGeom>
          <a:noFill/>
          <a:ln>
            <a:noFill/>
          </a:ln>
        </p:spPr>
      </p:pic>
      <p:grpSp>
        <p:nvGrpSpPr>
          <p:cNvPr id="365" name="Google Shape;365;p22"/>
          <p:cNvGrpSpPr/>
          <p:nvPr/>
        </p:nvGrpSpPr>
        <p:grpSpPr>
          <a:xfrm>
            <a:off x="5011481" y="2515325"/>
            <a:ext cx="3465769" cy="1942376"/>
            <a:chOff x="4635228" y="3585994"/>
            <a:chExt cx="3753122" cy="2360498"/>
          </a:xfrm>
        </p:grpSpPr>
        <p:sp>
          <p:nvSpPr>
            <p:cNvPr id="366" name="Google Shape;366;p22"/>
            <p:cNvSpPr/>
            <p:nvPr/>
          </p:nvSpPr>
          <p:spPr>
            <a:xfrm>
              <a:off x="4635228" y="3585994"/>
              <a:ext cx="3753122" cy="2360498"/>
            </a:xfrm>
            <a:prstGeom prst="rect">
              <a:avLst/>
            </a:prstGeom>
            <a:solidFill>
              <a:srgbClr val="2E30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7" name="Google Shape;367;p22"/>
            <p:cNvSpPr/>
            <p:nvPr/>
          </p:nvSpPr>
          <p:spPr>
            <a:xfrm>
              <a:off x="4724432" y="3686240"/>
              <a:ext cx="3568118" cy="2171657"/>
            </a:xfrm>
            <a:prstGeom prst="rect">
              <a:avLst/>
            </a:prstGeom>
            <a:noFill/>
            <a:ln w="19050" cap="rnd"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68" name="Google Shape;368;p22"/>
          <p:cNvSpPr txBox="1"/>
          <p:nvPr/>
        </p:nvSpPr>
        <p:spPr>
          <a:xfrm>
            <a:off x="5222117" y="2695281"/>
            <a:ext cx="3020166" cy="147732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600">
                <a:solidFill>
                  <a:schemeClr val="lt1"/>
                </a:solidFill>
                <a:latin typeface="Arial"/>
                <a:ea typeface="Arial"/>
                <a:cs typeface="Arial"/>
                <a:sym typeface="Arial"/>
              </a:rPr>
              <a:t>Using everything we have discussed and learnt today, create a leaflet telling others about the power of kindness and how it can be used to tackle the issue of bullying.</a:t>
            </a:r>
            <a:endParaRPr/>
          </a:p>
        </p:txBody>
      </p:sp>
      <p:sp>
        <p:nvSpPr>
          <p:cNvPr id="369" name="Google Shape;369;p22"/>
          <p:cNvSpPr/>
          <p:nvPr/>
        </p:nvSpPr>
        <p:spPr>
          <a:xfrm>
            <a:off x="5011481" y="4708523"/>
            <a:ext cx="3465769" cy="1275344"/>
          </a:xfrm>
          <a:prstGeom prst="rect">
            <a:avLst/>
          </a:prstGeom>
          <a:solidFill>
            <a:srgbClr val="2E30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0" name="Google Shape;370;p22"/>
          <p:cNvSpPr txBox="1"/>
          <p:nvPr/>
        </p:nvSpPr>
        <p:spPr>
          <a:xfrm>
            <a:off x="5237944" y="4853269"/>
            <a:ext cx="3020166"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600">
                <a:solidFill>
                  <a:schemeClr val="lt1"/>
                </a:solidFill>
                <a:latin typeface="Arial"/>
                <a:ea typeface="Arial"/>
                <a:cs typeface="Arial"/>
                <a:sym typeface="Arial"/>
              </a:rPr>
              <a:t>If you are worried about anything at all or have any questions, talk to an adult you trust and ask for help.</a:t>
            </a:r>
            <a:endParaRPr/>
          </a:p>
        </p:txBody>
      </p:sp>
      <p:pic>
        <p:nvPicPr>
          <p:cNvPr id="371" name="Google Shape;371;p2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99726" y="3329299"/>
            <a:ext cx="722842" cy="1944458"/>
          </a:xfrm>
          <a:prstGeom prst="rect">
            <a:avLst/>
          </a:prstGeom>
          <a:noFill/>
          <a:ln>
            <a:noFill/>
          </a:ln>
        </p:spPr>
      </p:pic>
      <p:pic>
        <p:nvPicPr>
          <p:cNvPr id="372" name="Google Shape;372;p22"/>
          <p:cNvPicPr preferRelativeResize="0"/>
          <p:nvPr/>
        </p:nvPicPr>
        <p:blipFill rotWithShape="1">
          <a:blip r:embed="rId8">
            <a:alphaModFix/>
          </a:blip>
          <a:srcRect/>
          <a:stretch/>
        </p:blipFill>
        <p:spPr>
          <a:xfrm rot="-10440000">
            <a:off x="4605487" y="2606715"/>
            <a:ext cx="172050" cy="34866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500"/>
                                        <p:tgtEl>
                                          <p:spTgt spid="3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1"/>
                                        </p:tgtEl>
                                        <p:attrNameLst>
                                          <p:attrName>style.visibility</p:attrName>
                                        </p:attrNameLst>
                                      </p:cBhvr>
                                      <p:to>
                                        <p:strVal val="visible"/>
                                      </p:to>
                                    </p:set>
                                    <p:animEffect transition="in" filter="fade">
                                      <p:cBhvr>
                                        <p:cTn id="12" dur="1000"/>
                                        <p:tgtEl>
                                          <p:spTgt spid="361"/>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58"/>
                                        </p:tgtEl>
                                        <p:attrNameLst>
                                          <p:attrName>style.visibility</p:attrName>
                                        </p:attrNameLst>
                                      </p:cBhvr>
                                      <p:to>
                                        <p:strVal val="visible"/>
                                      </p:to>
                                    </p:set>
                                    <p:animEffect transition="in" filter="fade">
                                      <p:cBhvr>
                                        <p:cTn id="16" dur="1000"/>
                                        <p:tgtEl>
                                          <p:spTgt spid="358"/>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364"/>
                                        </p:tgtEl>
                                        <p:attrNameLst>
                                          <p:attrName>style.visibility</p:attrName>
                                        </p:attrNameLst>
                                      </p:cBhvr>
                                      <p:to>
                                        <p:strVal val="visible"/>
                                      </p:to>
                                    </p:set>
                                    <p:animEffect transition="in" filter="fade">
                                      <p:cBhvr>
                                        <p:cTn id="20" dur="1000"/>
                                        <p:tgtEl>
                                          <p:spTgt spid="364"/>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372"/>
                                        </p:tgtEl>
                                        <p:attrNameLst>
                                          <p:attrName>style.visibility</p:attrName>
                                        </p:attrNameLst>
                                      </p:cBhvr>
                                      <p:to>
                                        <p:strVal val="visible"/>
                                      </p:to>
                                    </p:set>
                                    <p:animEffect transition="in" filter="fade">
                                      <p:cBhvr>
                                        <p:cTn id="24" dur="1000"/>
                                        <p:tgtEl>
                                          <p:spTgt spid="372"/>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371"/>
                                        </p:tgtEl>
                                        <p:attrNameLst>
                                          <p:attrName>style.visibility</p:attrName>
                                        </p:attrNameLst>
                                      </p:cBhvr>
                                      <p:to>
                                        <p:strVal val="visible"/>
                                      </p:to>
                                    </p:set>
                                    <p:animEffect transition="in" filter="fade">
                                      <p:cBhvr>
                                        <p:cTn id="28" dur="1000"/>
                                        <p:tgtEl>
                                          <p:spTgt spid="371"/>
                                        </p:tgtEl>
                                      </p:cBhvr>
                                    </p:animEffect>
                                  </p:childTnLst>
                                </p:cTn>
                              </p:par>
                            </p:childTnLst>
                          </p:cTn>
                        </p:par>
                        <p:par>
                          <p:cTn id="29" fill="hold">
                            <p:stCondLst>
                              <p:cond delay="5000"/>
                            </p:stCondLst>
                            <p:childTnLst>
                              <p:par>
                                <p:cTn id="30" presetID="10" presetClass="entr" presetSubtype="0" fill="hold" nodeType="afterEffect">
                                  <p:stCondLst>
                                    <p:cond delay="0"/>
                                  </p:stCondLst>
                                  <p:childTnLst>
                                    <p:set>
                                      <p:cBhvr>
                                        <p:cTn id="31" dur="1" fill="hold">
                                          <p:stCondLst>
                                            <p:cond delay="0"/>
                                          </p:stCondLst>
                                        </p:cTn>
                                        <p:tgtEl>
                                          <p:spTgt spid="359"/>
                                        </p:tgtEl>
                                        <p:attrNameLst>
                                          <p:attrName>style.visibility</p:attrName>
                                        </p:attrNameLst>
                                      </p:cBhvr>
                                      <p:to>
                                        <p:strVal val="visible"/>
                                      </p:to>
                                    </p:set>
                                    <p:animEffect transition="in" filter="fade">
                                      <p:cBhvr>
                                        <p:cTn id="32" dur="1000"/>
                                        <p:tgtEl>
                                          <p:spTgt spid="359"/>
                                        </p:tgtEl>
                                      </p:cBhvr>
                                    </p:animEffect>
                                  </p:childTnLst>
                                </p:cTn>
                              </p:par>
                            </p:childTnLst>
                          </p:cTn>
                        </p:par>
                        <p:par>
                          <p:cTn id="33" fill="hold">
                            <p:stCondLst>
                              <p:cond delay="6000"/>
                            </p:stCondLst>
                            <p:childTnLst>
                              <p:par>
                                <p:cTn id="34" presetID="10" presetClass="entr" presetSubtype="0" fill="hold" nodeType="afterEffect">
                                  <p:stCondLst>
                                    <p:cond delay="0"/>
                                  </p:stCondLst>
                                  <p:childTnLst>
                                    <p:set>
                                      <p:cBhvr>
                                        <p:cTn id="35" dur="1" fill="hold">
                                          <p:stCondLst>
                                            <p:cond delay="0"/>
                                          </p:stCondLst>
                                        </p:cTn>
                                        <p:tgtEl>
                                          <p:spTgt spid="363"/>
                                        </p:tgtEl>
                                        <p:attrNameLst>
                                          <p:attrName>style.visibility</p:attrName>
                                        </p:attrNameLst>
                                      </p:cBhvr>
                                      <p:to>
                                        <p:strVal val="visible"/>
                                      </p:to>
                                    </p:set>
                                    <p:animEffect transition="in" filter="fade">
                                      <p:cBhvr>
                                        <p:cTn id="36" dur="1500"/>
                                        <p:tgtEl>
                                          <p:spTgt spid="36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65"/>
                                        </p:tgtEl>
                                        <p:attrNameLst>
                                          <p:attrName>style.visibility</p:attrName>
                                        </p:attrNameLst>
                                      </p:cBhvr>
                                      <p:to>
                                        <p:strVal val="visible"/>
                                      </p:to>
                                    </p:set>
                                    <p:animEffect transition="in" filter="fade">
                                      <p:cBhvr>
                                        <p:cTn id="41" dur="1000"/>
                                        <p:tgtEl>
                                          <p:spTgt spid="365"/>
                                        </p:tgtEl>
                                      </p:cBhvr>
                                    </p:animEffect>
                                  </p:childTnLst>
                                </p:cTn>
                              </p:par>
                              <p:par>
                                <p:cTn id="42" presetID="10" presetClass="entr" presetSubtype="0" fill="hold" nodeType="withEffect">
                                  <p:stCondLst>
                                    <p:cond delay="0"/>
                                  </p:stCondLst>
                                  <p:childTnLst>
                                    <p:set>
                                      <p:cBhvr>
                                        <p:cTn id="43" dur="1" fill="hold">
                                          <p:stCondLst>
                                            <p:cond delay="0"/>
                                          </p:stCondLst>
                                        </p:cTn>
                                        <p:tgtEl>
                                          <p:spTgt spid="368"/>
                                        </p:tgtEl>
                                        <p:attrNameLst>
                                          <p:attrName>style.visibility</p:attrName>
                                        </p:attrNameLst>
                                      </p:cBhvr>
                                      <p:to>
                                        <p:strVal val="visible"/>
                                      </p:to>
                                    </p:set>
                                    <p:animEffect transition="in" filter="fade">
                                      <p:cBhvr>
                                        <p:cTn id="44" dur="1000"/>
                                        <p:tgtEl>
                                          <p:spTgt spid="36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69"/>
                                        </p:tgtEl>
                                        <p:attrNameLst>
                                          <p:attrName>style.visibility</p:attrName>
                                        </p:attrNameLst>
                                      </p:cBhvr>
                                      <p:to>
                                        <p:strVal val="visible"/>
                                      </p:to>
                                    </p:set>
                                    <p:animEffect transition="in" filter="fade">
                                      <p:cBhvr>
                                        <p:cTn id="49" dur="500"/>
                                        <p:tgtEl>
                                          <p:spTgt spid="369"/>
                                        </p:tgtEl>
                                      </p:cBhvr>
                                    </p:animEffect>
                                  </p:childTnLst>
                                </p:cTn>
                              </p:par>
                              <p:par>
                                <p:cTn id="50" presetID="10" presetClass="entr" presetSubtype="0" fill="hold" nodeType="withEffect">
                                  <p:stCondLst>
                                    <p:cond delay="0"/>
                                  </p:stCondLst>
                                  <p:childTnLst>
                                    <p:set>
                                      <p:cBhvr>
                                        <p:cTn id="51" dur="1" fill="hold">
                                          <p:stCondLst>
                                            <p:cond delay="0"/>
                                          </p:stCondLst>
                                        </p:cTn>
                                        <p:tgtEl>
                                          <p:spTgt spid="370"/>
                                        </p:tgtEl>
                                        <p:attrNameLst>
                                          <p:attrName>style.visibility</p:attrName>
                                        </p:attrNameLst>
                                      </p:cBhvr>
                                      <p:to>
                                        <p:strVal val="visible"/>
                                      </p:to>
                                    </p:set>
                                    <p:animEffect transition="in" filter="fade">
                                      <p:cBhvr>
                                        <p:cTn id="52" dur="1000"/>
                                        <p:tgtEl>
                                          <p:spTgt spid="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3"/>
          <p:cNvSpPr/>
          <p:nvPr/>
        </p:nvSpPr>
        <p:spPr>
          <a:xfrm>
            <a:off x="503239" y="2930434"/>
            <a:ext cx="8137524" cy="3414803"/>
          </a:xfrm>
          <a:prstGeom prst="roundRect">
            <a:avLst>
              <a:gd name="adj" fmla="val 6409"/>
            </a:avLst>
          </a:prstGeom>
          <a:solidFill>
            <a:srgbClr val="FFF9E7"/>
          </a:solidFill>
          <a:ln w="25400" cap="rnd" cmpd="sng">
            <a:solidFill>
              <a:srgbClr val="FEFBD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a:solidFill>
                  <a:schemeClr val="lt1"/>
                </a:solidFill>
                <a:latin typeface="Arial"/>
                <a:ea typeface="Arial"/>
                <a:cs typeface="Arial"/>
                <a:sym typeface="Arial"/>
              </a:rPr>
              <a:t> </a:t>
            </a:r>
            <a:endParaRPr/>
          </a:p>
        </p:txBody>
      </p:sp>
      <p:sp>
        <p:nvSpPr>
          <p:cNvPr id="378" name="Google Shape;378;p23"/>
          <p:cNvSpPr/>
          <p:nvPr/>
        </p:nvSpPr>
        <p:spPr>
          <a:xfrm>
            <a:off x="503239" y="512763"/>
            <a:ext cx="8137524" cy="2193019"/>
          </a:xfrm>
          <a:prstGeom prst="roundRect">
            <a:avLst>
              <a:gd name="adj" fmla="val 6409"/>
            </a:avLst>
          </a:prstGeom>
          <a:solidFill>
            <a:srgbClr val="FFF9E7"/>
          </a:solidFill>
          <a:ln w="25400" cap="rnd" cmpd="sng">
            <a:solidFill>
              <a:srgbClr val="FEFBD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a:solidFill>
                  <a:schemeClr val="lt1"/>
                </a:solidFill>
                <a:latin typeface="Arial"/>
                <a:ea typeface="Arial"/>
                <a:cs typeface="Arial"/>
                <a:sym typeface="Arial"/>
              </a:rPr>
              <a:t> </a:t>
            </a:r>
            <a:endParaRPr/>
          </a:p>
        </p:txBody>
      </p:sp>
      <p:sp>
        <p:nvSpPr>
          <p:cNvPr id="379" name="Google Shape;379;p23"/>
          <p:cNvSpPr txBox="1"/>
          <p:nvPr/>
        </p:nvSpPr>
        <p:spPr>
          <a:xfrm>
            <a:off x="628650" y="3071286"/>
            <a:ext cx="7886700" cy="540000"/>
          </a:xfrm>
          <a:prstGeom prst="rect">
            <a:avLst/>
          </a:prstGeom>
          <a:noFill/>
          <a:ln>
            <a:noFill/>
          </a:ln>
        </p:spPr>
        <p:txBody>
          <a:bodyPr spcFirstLastPara="1" wrap="square" lIns="0" tIns="0" rIns="0" bIns="0" anchor="ctr" anchorCtr="1">
            <a:noAutofit/>
          </a:bodyPr>
          <a:lstStyle/>
          <a:p>
            <a:pPr marL="0" marR="0" lvl="0" indent="0" algn="l" rtl="0">
              <a:lnSpc>
                <a:spcPct val="90000"/>
              </a:lnSpc>
              <a:spcBef>
                <a:spcPts val="0"/>
              </a:spcBef>
              <a:spcAft>
                <a:spcPts val="0"/>
              </a:spcAft>
              <a:buClr>
                <a:schemeClr val="dk1"/>
              </a:buClr>
              <a:buSzPts val="3600"/>
              <a:buFont typeface="Arial"/>
              <a:buNone/>
            </a:pPr>
            <a:r>
              <a:rPr lang="en-GB" sz="3600" b="1">
                <a:solidFill>
                  <a:schemeClr val="dk1"/>
                </a:solidFill>
                <a:latin typeface="Arial"/>
                <a:ea typeface="Arial"/>
                <a:cs typeface="Arial"/>
                <a:sym typeface="Arial"/>
              </a:rPr>
              <a:t>Success Criteria</a:t>
            </a:r>
            <a:endParaRPr/>
          </a:p>
        </p:txBody>
      </p:sp>
      <p:sp>
        <p:nvSpPr>
          <p:cNvPr id="380" name="Google Shape;380;p23"/>
          <p:cNvSpPr txBox="1"/>
          <p:nvPr/>
        </p:nvSpPr>
        <p:spPr>
          <a:xfrm>
            <a:off x="628648" y="734785"/>
            <a:ext cx="7886700" cy="540000"/>
          </a:xfrm>
          <a:prstGeom prst="rect">
            <a:avLst/>
          </a:prstGeom>
          <a:noFill/>
          <a:ln>
            <a:noFill/>
          </a:ln>
        </p:spPr>
        <p:txBody>
          <a:bodyPr spcFirstLastPara="1" wrap="square" lIns="0" tIns="0" rIns="0" bIns="0" anchor="ctr" anchorCtr="1">
            <a:noAutofit/>
          </a:bodyPr>
          <a:lstStyle/>
          <a:p>
            <a:pPr marL="0" marR="0" lvl="0" indent="0" algn="l" rtl="0">
              <a:lnSpc>
                <a:spcPct val="90000"/>
              </a:lnSpc>
              <a:spcBef>
                <a:spcPts val="0"/>
              </a:spcBef>
              <a:spcAft>
                <a:spcPts val="0"/>
              </a:spcAft>
              <a:buClr>
                <a:schemeClr val="dk1"/>
              </a:buClr>
              <a:buSzPts val="3600"/>
              <a:buFont typeface="Arial"/>
              <a:buNone/>
            </a:pPr>
            <a:r>
              <a:rPr lang="en-GB" sz="3600" b="1">
                <a:solidFill>
                  <a:schemeClr val="dk1"/>
                </a:solidFill>
                <a:latin typeface="Arial"/>
                <a:ea typeface="Arial"/>
                <a:cs typeface="Arial"/>
                <a:sym typeface="Arial"/>
              </a:rPr>
              <a:t>Aim</a:t>
            </a:r>
            <a:endParaRPr/>
          </a:p>
        </p:txBody>
      </p:sp>
      <p:sp>
        <p:nvSpPr>
          <p:cNvPr id="381" name="Google Shape;381;p23"/>
          <p:cNvSpPr>
            <a:spLocks noGrp="1"/>
          </p:cNvSpPr>
          <p:nvPr>
            <p:ph type="body" idx="1"/>
          </p:nvPr>
        </p:nvSpPr>
        <p:spPr>
          <a:xfrm>
            <a:off x="628650" y="1127760"/>
            <a:ext cx="7886700" cy="1409700"/>
          </a:xfrm>
          <a:prstGeom prst="roundRect">
            <a:avLst>
              <a:gd name="adj" fmla="val 2585"/>
            </a:avLst>
          </a:prstGeom>
          <a:noFill/>
          <a:ln>
            <a:noFill/>
          </a:ln>
        </p:spPr>
        <p:txBody>
          <a:bodyPr spcFirstLastPara="1" wrap="square" lIns="252000" tIns="252000" rIns="252000" bIns="252000" anchor="t" anchorCtr="0">
            <a:normAutofit/>
          </a:bodyPr>
          <a:lstStyle/>
          <a:p>
            <a:pPr marL="228600" lvl="0" indent="-228600" algn="l" rtl="0">
              <a:lnSpc>
                <a:spcPct val="90000"/>
              </a:lnSpc>
              <a:spcBef>
                <a:spcPts val="0"/>
              </a:spcBef>
              <a:spcAft>
                <a:spcPts val="0"/>
              </a:spcAft>
              <a:buClr>
                <a:srgbClr val="1C1C1C"/>
              </a:buClr>
              <a:buSzPts val="1800"/>
              <a:buChar char="•"/>
            </a:pPr>
            <a:r>
              <a:rPr lang="en-GB">
                <a:latin typeface="Arial"/>
                <a:ea typeface="Arial"/>
                <a:cs typeface="Arial"/>
                <a:sym typeface="Arial"/>
              </a:rPr>
              <a:t>I can explain what bullying is and explore the impact of kind words and actions.</a:t>
            </a:r>
            <a:endParaRPr/>
          </a:p>
        </p:txBody>
      </p:sp>
      <p:sp>
        <p:nvSpPr>
          <p:cNvPr id="382" name="Google Shape;382;p23"/>
          <p:cNvSpPr txBox="1"/>
          <p:nvPr/>
        </p:nvSpPr>
        <p:spPr>
          <a:xfrm>
            <a:off x="628650" y="3466802"/>
            <a:ext cx="7886700" cy="2410469"/>
          </a:xfrm>
          <a:prstGeom prst="rect">
            <a:avLst/>
          </a:prstGeom>
          <a:noFill/>
          <a:ln>
            <a:noFill/>
          </a:ln>
        </p:spPr>
        <p:txBody>
          <a:bodyPr spcFirstLastPara="1" wrap="square" lIns="180000" tIns="252000" rIns="252000" bIns="180000" anchor="t" anchorCtr="0">
            <a:normAutofit/>
          </a:bodyPr>
          <a:lstStyle/>
          <a:p>
            <a:pPr marL="228600" marR="0" lvl="0" indent="-228600" algn="l" rtl="0">
              <a:lnSpc>
                <a:spcPct val="90000"/>
              </a:lnSpc>
              <a:spcBef>
                <a:spcPts val="0"/>
              </a:spcBef>
              <a:spcAft>
                <a:spcPts val="0"/>
              </a:spcAft>
              <a:buClr>
                <a:srgbClr val="1C1C1C"/>
              </a:buClr>
              <a:buSzPts val="1800"/>
              <a:buFont typeface="Arial"/>
              <a:buChar char="•"/>
            </a:pPr>
            <a:r>
              <a:rPr lang="en-GB" sz="1800">
                <a:solidFill>
                  <a:srgbClr val="1C1C1C"/>
                </a:solidFill>
                <a:latin typeface="Arial"/>
                <a:ea typeface="Arial"/>
                <a:cs typeface="Arial"/>
                <a:sym typeface="Arial"/>
              </a:rPr>
              <a:t>I can recognise different types of bullying.</a:t>
            </a:r>
            <a:endParaRPr/>
          </a:p>
          <a:p>
            <a:pPr marL="228600" marR="0" lvl="0" indent="-228600" algn="l" rtl="0">
              <a:lnSpc>
                <a:spcPct val="90000"/>
              </a:lnSpc>
              <a:spcBef>
                <a:spcPts val="1000"/>
              </a:spcBef>
              <a:spcAft>
                <a:spcPts val="0"/>
              </a:spcAft>
              <a:buClr>
                <a:srgbClr val="1C1C1C"/>
              </a:buClr>
              <a:buSzPts val="1800"/>
              <a:buFont typeface="Arial"/>
              <a:buChar char="•"/>
            </a:pPr>
            <a:r>
              <a:rPr lang="en-GB" sz="1800">
                <a:solidFill>
                  <a:srgbClr val="1C1C1C"/>
                </a:solidFill>
                <a:latin typeface="Arial"/>
                <a:ea typeface="Arial"/>
                <a:cs typeface="Arial"/>
                <a:sym typeface="Arial"/>
              </a:rPr>
              <a:t>I can discuss how bullying can affect people.</a:t>
            </a:r>
            <a:endParaRPr/>
          </a:p>
          <a:p>
            <a:pPr marL="228600" marR="0" lvl="0" indent="-228600" algn="l" rtl="0">
              <a:lnSpc>
                <a:spcPct val="90000"/>
              </a:lnSpc>
              <a:spcBef>
                <a:spcPts val="1000"/>
              </a:spcBef>
              <a:spcAft>
                <a:spcPts val="0"/>
              </a:spcAft>
              <a:buClr>
                <a:srgbClr val="1C1C1C"/>
              </a:buClr>
              <a:buSzPts val="1800"/>
              <a:buFont typeface="Arial"/>
              <a:buChar char="•"/>
            </a:pPr>
            <a:r>
              <a:rPr lang="en-GB" sz="1800">
                <a:solidFill>
                  <a:srgbClr val="1C1C1C"/>
                </a:solidFill>
                <a:latin typeface="Arial"/>
                <a:ea typeface="Arial"/>
                <a:cs typeface="Arial"/>
                <a:sym typeface="Arial"/>
              </a:rPr>
              <a:t>I can talk about the impact of kindness on our own and others’ emotional wellbeing.</a:t>
            </a:r>
            <a:endParaRPr/>
          </a:p>
          <a:p>
            <a:pPr marL="228600" marR="0" lvl="0" indent="-228600" algn="l" rtl="0">
              <a:lnSpc>
                <a:spcPct val="90000"/>
              </a:lnSpc>
              <a:spcBef>
                <a:spcPts val="1000"/>
              </a:spcBef>
              <a:spcAft>
                <a:spcPts val="0"/>
              </a:spcAft>
              <a:buClr>
                <a:srgbClr val="1C1C1C"/>
              </a:buClr>
              <a:buSzPts val="1800"/>
              <a:buFont typeface="Arial"/>
              <a:buChar char="•"/>
            </a:pPr>
            <a:r>
              <a:rPr lang="en-GB" sz="1800">
                <a:solidFill>
                  <a:srgbClr val="1C1C1C"/>
                </a:solidFill>
                <a:latin typeface="Arial"/>
                <a:ea typeface="Arial"/>
                <a:cs typeface="Arial"/>
                <a:sym typeface="Arial"/>
              </a:rPr>
              <a:t>I can suggest ways we can show kindness to ourselves and to others.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24"/>
          <p:cNvSpPr/>
          <p:nvPr/>
        </p:nvSpPr>
        <p:spPr>
          <a:xfrm>
            <a:off x="4730044" y="765176"/>
            <a:ext cx="3658306" cy="5327650"/>
          </a:xfrm>
          <a:prstGeom prst="roundRect">
            <a:avLst>
              <a:gd name="adj" fmla="val 3373"/>
            </a:avLst>
          </a:prstGeom>
          <a:solidFill>
            <a:schemeClr val="lt1"/>
          </a:solidFill>
          <a:ln w="28575" cap="flat" cmpd="sng">
            <a:solidFill>
              <a:srgbClr val="1B1464"/>
            </a:solidFill>
            <a:prstDash val="solid"/>
            <a:miter lim="800000"/>
            <a:headEnd type="none" w="sm" len="sm"/>
            <a:tailEnd type="none" w="sm" len="sm"/>
          </a:ln>
        </p:spPr>
        <p:txBody>
          <a:bodyPr spcFirstLastPara="1" wrap="square" lIns="108000" tIns="108000" rIns="108000" bIns="108000" anchor="b" anchorCtr="0">
            <a:noAutofit/>
          </a:bodyPr>
          <a:lstStyle/>
          <a:p>
            <a:pPr marL="0" marR="0" lvl="0" indent="0" algn="l" rtl="0">
              <a:spcBef>
                <a:spcPts val="0"/>
              </a:spcBef>
              <a:spcAft>
                <a:spcPts val="0"/>
              </a:spcAft>
              <a:buNone/>
            </a:pPr>
            <a:r>
              <a:rPr lang="en-GB" sz="1600" u="sng">
                <a:solidFill>
                  <a:srgbClr val="1B1464"/>
                </a:solidFill>
                <a:latin typeface="Arial"/>
                <a:ea typeface="Arial"/>
                <a:cs typeface="Arial"/>
                <a:sym typeface="Arial"/>
                <a:hlinkClick r:id="rId3">
                  <a:extLst>
                    <a:ext uri="{A12FA001-AC4F-418D-AE19-62706E023703}">
                      <ahyp:hlinkClr xmlns:ahyp="http://schemas.microsoft.com/office/drawing/2018/hyperlinkcolor" val="tx"/>
                    </a:ext>
                  </a:extLst>
                </a:hlinkClick>
              </a:rPr>
              <a:t>Natterhub</a:t>
            </a:r>
            <a:r>
              <a:rPr lang="en-GB" sz="1600">
                <a:solidFill>
                  <a:srgbClr val="1B1464"/>
                </a:solidFill>
                <a:latin typeface="Arial"/>
                <a:ea typeface="Arial"/>
                <a:cs typeface="Arial"/>
                <a:sym typeface="Arial"/>
              </a:rPr>
              <a:t> is an interactive online safety platform for primary schools.</a:t>
            </a:r>
            <a:endParaRPr/>
          </a:p>
          <a:p>
            <a:pPr marL="0" marR="0" lvl="0" indent="0" algn="l" rtl="0">
              <a:spcBef>
                <a:spcPts val="0"/>
              </a:spcBef>
              <a:spcAft>
                <a:spcPts val="0"/>
              </a:spcAft>
              <a:buNone/>
            </a:pPr>
            <a:endParaRPr sz="1600">
              <a:solidFill>
                <a:srgbClr val="1B1464"/>
              </a:solidFill>
              <a:latin typeface="Arial"/>
              <a:ea typeface="Arial"/>
              <a:cs typeface="Arial"/>
              <a:sym typeface="Arial"/>
            </a:endParaRPr>
          </a:p>
          <a:p>
            <a:pPr marL="0" marR="0" lvl="0" indent="0" algn="l" rtl="0">
              <a:spcBef>
                <a:spcPts val="0"/>
              </a:spcBef>
              <a:spcAft>
                <a:spcPts val="0"/>
              </a:spcAft>
              <a:buNone/>
            </a:pPr>
            <a:r>
              <a:rPr lang="en-GB" sz="1600">
                <a:solidFill>
                  <a:srgbClr val="1B1464"/>
                </a:solidFill>
                <a:latin typeface="Arial"/>
                <a:ea typeface="Arial"/>
                <a:cs typeface="Arial"/>
                <a:sym typeface="Arial"/>
              </a:rPr>
              <a:t>With over 300 interactive lessons, quizzes, activities, all aligned to the curriculum, assessed and tracked for teachers, it’s a one stop online safety hub! There’s even a safe space to practise online safety skills so Natterhub can prepare children to be safe and savvy internet users.</a:t>
            </a:r>
            <a:endParaRPr/>
          </a:p>
          <a:p>
            <a:pPr marL="0" marR="0" lvl="0" indent="0" algn="l" rtl="0">
              <a:spcBef>
                <a:spcPts val="0"/>
              </a:spcBef>
              <a:spcAft>
                <a:spcPts val="0"/>
              </a:spcAft>
              <a:buNone/>
            </a:pPr>
            <a:endParaRPr sz="1600">
              <a:solidFill>
                <a:srgbClr val="1B1464"/>
              </a:solidFill>
              <a:latin typeface="Arial"/>
              <a:ea typeface="Arial"/>
              <a:cs typeface="Arial"/>
              <a:sym typeface="Arial"/>
            </a:endParaRPr>
          </a:p>
          <a:p>
            <a:pPr marL="0" marR="0" lvl="0" indent="0" algn="l" rtl="0">
              <a:spcBef>
                <a:spcPts val="0"/>
              </a:spcBef>
              <a:spcAft>
                <a:spcPts val="0"/>
              </a:spcAft>
              <a:buNone/>
            </a:pPr>
            <a:r>
              <a:rPr lang="en-GB" sz="1600">
                <a:solidFill>
                  <a:srgbClr val="1B1464"/>
                </a:solidFill>
                <a:latin typeface="Arial"/>
                <a:ea typeface="Arial"/>
                <a:cs typeface="Arial"/>
                <a:sym typeface="Arial"/>
              </a:rPr>
              <a:t>Think of Natterhub as your whole school online safeguarding, media literacy and digital wellbeing solution. </a:t>
            </a:r>
            <a:endParaRPr/>
          </a:p>
        </p:txBody>
      </p:sp>
      <p:sp>
        <p:nvSpPr>
          <p:cNvPr id="388" name="Google Shape;388;p24"/>
          <p:cNvSpPr/>
          <p:nvPr/>
        </p:nvSpPr>
        <p:spPr>
          <a:xfrm>
            <a:off x="755650" y="765176"/>
            <a:ext cx="3658306" cy="5327650"/>
          </a:xfrm>
          <a:prstGeom prst="roundRect">
            <a:avLst>
              <a:gd name="adj" fmla="val 3373"/>
            </a:avLst>
          </a:prstGeom>
          <a:solidFill>
            <a:schemeClr val="lt1"/>
          </a:solidFill>
          <a:ln w="28575" cap="flat" cmpd="sng">
            <a:solidFill>
              <a:srgbClr val="1B1464"/>
            </a:solidFill>
            <a:prstDash val="solid"/>
            <a:miter lim="800000"/>
            <a:headEnd type="none" w="sm" len="sm"/>
            <a:tailEnd type="none" w="sm" len="sm"/>
          </a:ln>
        </p:spPr>
        <p:txBody>
          <a:bodyPr spcFirstLastPara="1" wrap="square" lIns="108000" tIns="108000" rIns="108000" bIns="108000" anchor="b" anchorCtr="0">
            <a:noAutofit/>
          </a:bodyPr>
          <a:lstStyle/>
          <a:p>
            <a:pPr marL="0" marR="0" lvl="0" indent="0" algn="l" rtl="0">
              <a:spcBef>
                <a:spcPts val="0"/>
              </a:spcBef>
              <a:spcAft>
                <a:spcPts val="0"/>
              </a:spcAft>
              <a:buNone/>
            </a:pPr>
            <a:r>
              <a:rPr lang="en-GB" sz="1510" u="sng">
                <a:solidFill>
                  <a:srgbClr val="1B1464"/>
                </a:solidFill>
                <a:latin typeface="Arial"/>
                <a:ea typeface="Arial"/>
                <a:cs typeface="Arial"/>
                <a:sym typeface="Arial"/>
                <a:hlinkClick r:id="rId4">
                  <a:extLst>
                    <a:ext uri="{A12FA001-AC4F-418D-AE19-62706E023703}">
                      <ahyp:hlinkClr xmlns:ahyp="http://schemas.microsoft.com/office/drawing/2018/hyperlinkcolor" val="tx"/>
                    </a:ext>
                  </a:extLst>
                </a:hlinkClick>
              </a:rPr>
              <a:t>BBC Own It</a:t>
            </a:r>
            <a:r>
              <a:rPr lang="en-GB" sz="1510">
                <a:solidFill>
                  <a:srgbClr val="1B1464"/>
                </a:solidFill>
                <a:latin typeface="Arial"/>
                <a:ea typeface="Arial"/>
                <a:cs typeface="Arial"/>
                <a:sym typeface="Arial"/>
              </a:rPr>
              <a:t> is there to help you be the boss of your online life. There’s help and advice for any problems you might face online and tips and inspiration to make the most of your digital world.</a:t>
            </a:r>
            <a:endParaRPr/>
          </a:p>
          <a:p>
            <a:pPr marL="0" marR="0" lvl="0" indent="0" algn="l" rtl="0">
              <a:spcBef>
                <a:spcPts val="0"/>
              </a:spcBef>
              <a:spcAft>
                <a:spcPts val="0"/>
              </a:spcAft>
              <a:buNone/>
            </a:pPr>
            <a:r>
              <a:rPr lang="en-GB" sz="1510">
                <a:solidFill>
                  <a:srgbClr val="1B1464"/>
                </a:solidFill>
                <a:latin typeface="Arial"/>
                <a:ea typeface="Arial"/>
                <a:cs typeface="Arial"/>
                <a:sym typeface="Arial"/>
              </a:rPr>
              <a:t> </a:t>
            </a:r>
            <a:endParaRPr/>
          </a:p>
          <a:p>
            <a:pPr marL="0" marR="0" lvl="0" indent="0" algn="l" rtl="0">
              <a:spcBef>
                <a:spcPts val="0"/>
              </a:spcBef>
              <a:spcAft>
                <a:spcPts val="0"/>
              </a:spcAft>
              <a:buNone/>
            </a:pPr>
            <a:r>
              <a:rPr lang="en-GB" sz="1510">
                <a:solidFill>
                  <a:srgbClr val="1B1464"/>
                </a:solidFill>
                <a:latin typeface="Arial"/>
                <a:ea typeface="Arial"/>
                <a:cs typeface="Arial"/>
                <a:sym typeface="Arial"/>
              </a:rPr>
              <a:t>The website is full of videos, articles and quizzes, covering everything from your relationships online, to</a:t>
            </a:r>
            <a:endParaRPr/>
          </a:p>
          <a:p>
            <a:pPr marL="0" marR="0" lvl="0" indent="0" algn="l" rtl="0">
              <a:spcBef>
                <a:spcPts val="0"/>
              </a:spcBef>
              <a:spcAft>
                <a:spcPts val="0"/>
              </a:spcAft>
              <a:buNone/>
            </a:pPr>
            <a:r>
              <a:rPr lang="en-GB" sz="1510">
                <a:solidFill>
                  <a:srgbClr val="1B1464"/>
                </a:solidFill>
                <a:latin typeface="Arial"/>
                <a:ea typeface="Arial"/>
                <a:cs typeface="Arial"/>
                <a:sym typeface="Arial"/>
              </a:rPr>
              <a:t>self-esteem, to all the things you’re passionate about like vlogging and gaming.  Meanwhile, the Own It keyboard and app is on hand with advice whenever you type, and allows you to track your feelings and find help whenever you need it most.</a:t>
            </a:r>
            <a:endParaRPr/>
          </a:p>
        </p:txBody>
      </p:sp>
      <p:pic>
        <p:nvPicPr>
          <p:cNvPr id="389" name="Google Shape;389;p2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265382" y="913834"/>
            <a:ext cx="2638842" cy="962362"/>
          </a:xfrm>
          <a:prstGeom prst="rect">
            <a:avLst/>
          </a:prstGeom>
          <a:noFill/>
          <a:ln>
            <a:noFill/>
          </a:ln>
        </p:spPr>
      </p:pic>
      <p:pic>
        <p:nvPicPr>
          <p:cNvPr id="390" name="Google Shape;390;p2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915606" y="815966"/>
            <a:ext cx="3287182" cy="123861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4"/>
          <p:cNvPicPr preferRelativeResize="0"/>
          <p:nvPr/>
        </p:nvPicPr>
        <p:blipFill rotWithShape="1">
          <a:blip r:embed="rId3">
            <a:alphaModFix/>
          </a:blip>
          <a:srcRect/>
          <a:stretch/>
        </p:blipFill>
        <p:spPr>
          <a:xfrm>
            <a:off x="539552" y="2924944"/>
            <a:ext cx="8064896" cy="3384376"/>
          </a:xfrm>
          <a:prstGeom prst="rect">
            <a:avLst/>
          </a:prstGeom>
          <a:noFill/>
          <a:ln>
            <a:noFill/>
          </a:ln>
        </p:spPr>
      </p:pic>
      <p:pic>
        <p:nvPicPr>
          <p:cNvPr id="60" name="Google Shape;60;p4"/>
          <p:cNvPicPr preferRelativeResize="0"/>
          <p:nvPr/>
        </p:nvPicPr>
        <p:blipFill rotWithShape="1">
          <a:blip r:embed="rId4">
            <a:alphaModFix/>
          </a:blip>
          <a:srcRect/>
          <a:stretch/>
        </p:blipFill>
        <p:spPr>
          <a:xfrm>
            <a:off x="1942707" y="3071039"/>
            <a:ext cx="5008079" cy="3238281"/>
          </a:xfrm>
          <a:prstGeom prst="rect">
            <a:avLst/>
          </a:prstGeom>
          <a:noFill/>
          <a:ln w="28575" cap="flat" cmpd="sng">
            <a:solidFill>
              <a:srgbClr val="2E303D"/>
            </a:solidFill>
            <a:prstDash val="solid"/>
            <a:round/>
            <a:headEnd type="none" w="sm" len="sm"/>
            <a:tailEnd type="none" w="sm" len="sm"/>
          </a:ln>
          <a:effectLst>
            <a:outerShdw blurRad="50800" dist="38100" dir="8100000" algn="tr" rotWithShape="0">
              <a:srgbClr val="000000">
                <a:alpha val="40000"/>
              </a:srgbClr>
            </a:outerShdw>
          </a:effectLst>
        </p:spPr>
      </p:pic>
      <p:sp>
        <p:nvSpPr>
          <p:cNvPr id="61" name="Google Shape;61;p4"/>
          <p:cNvSpPr/>
          <p:nvPr/>
        </p:nvSpPr>
        <p:spPr>
          <a:xfrm>
            <a:off x="539750" y="1700808"/>
            <a:ext cx="4104258" cy="1011017"/>
          </a:xfrm>
          <a:prstGeom prst="rect">
            <a:avLst/>
          </a:prstGeom>
          <a:solidFill>
            <a:srgbClr val="C6C8D4"/>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2" name="Google Shape;62;p4"/>
          <p:cNvSpPr>
            <a:spLocks noGrp="1"/>
          </p:cNvSpPr>
          <p:nvPr>
            <p:ph type="title"/>
          </p:nvPr>
        </p:nvSpPr>
        <p:spPr>
          <a:xfrm>
            <a:off x="461962" y="476672"/>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2E303D"/>
              </a:buClr>
              <a:buSzPts val="3600"/>
              <a:buFont typeface="Arial"/>
              <a:buNone/>
            </a:pPr>
            <a:r>
              <a:rPr lang="en-GB" sz="3600">
                <a:solidFill>
                  <a:srgbClr val="2E303D"/>
                </a:solidFill>
                <a:latin typeface="Arial"/>
                <a:ea typeface="Arial"/>
                <a:cs typeface="Arial"/>
                <a:sym typeface="Arial"/>
              </a:rPr>
              <a:t>What Is Bullying?</a:t>
            </a:r>
            <a:endParaRPr/>
          </a:p>
        </p:txBody>
      </p:sp>
      <p:sp>
        <p:nvSpPr>
          <p:cNvPr id="63" name="Google Shape;63;p4"/>
          <p:cNvSpPr txBox="1"/>
          <p:nvPr/>
        </p:nvSpPr>
        <p:spPr>
          <a:xfrm>
            <a:off x="788110" y="2046702"/>
            <a:ext cx="3782897" cy="49244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600" b="0" i="0" u="none" strike="noStrike" cap="none">
                <a:solidFill>
                  <a:srgbClr val="1C1C1C"/>
                </a:solidFill>
                <a:latin typeface="Arial"/>
                <a:ea typeface="Arial"/>
                <a:cs typeface="Arial"/>
                <a:sym typeface="Arial"/>
              </a:rPr>
              <a:t>One in three children report having been bullied at some point in their lives.</a:t>
            </a:r>
            <a:endParaRPr/>
          </a:p>
        </p:txBody>
      </p:sp>
      <p:sp>
        <p:nvSpPr>
          <p:cNvPr id="64" name="Google Shape;64;p4"/>
          <p:cNvSpPr txBox="1"/>
          <p:nvPr/>
        </p:nvSpPr>
        <p:spPr>
          <a:xfrm>
            <a:off x="461962" y="1470978"/>
            <a:ext cx="2093814" cy="464331"/>
          </a:xfrm>
          <a:prstGeom prst="rect">
            <a:avLst/>
          </a:prstGeom>
          <a:solidFill>
            <a:srgbClr val="2E303D"/>
          </a:solidFill>
          <a:ln w="12700" cap="flat" cmpd="sng">
            <a:solidFill>
              <a:schemeClr val="lt1"/>
            </a:solidFill>
            <a:prstDash val="solid"/>
            <a:round/>
            <a:headEnd type="none" w="sm" len="sm"/>
            <a:tailEnd type="none" w="sm" len="sm"/>
          </a:ln>
        </p:spPr>
        <p:txBody>
          <a:bodyPr spcFirstLastPara="1" wrap="square" lIns="288000" tIns="108000" rIns="108000" bIns="108000" anchor="t" anchorCtr="0">
            <a:spAutoFit/>
          </a:bodyPr>
          <a:lstStyle/>
          <a:p>
            <a:pPr marL="0" marR="0" lvl="0" indent="0" algn="l" rtl="0">
              <a:spcBef>
                <a:spcPts val="0"/>
              </a:spcBef>
              <a:spcAft>
                <a:spcPts val="0"/>
              </a:spcAft>
              <a:buNone/>
            </a:pPr>
            <a:r>
              <a:rPr lang="en-GB" sz="1600" b="1">
                <a:solidFill>
                  <a:schemeClr val="lt1"/>
                </a:solidFill>
                <a:latin typeface="Arial"/>
                <a:ea typeface="Arial"/>
                <a:cs typeface="Arial"/>
                <a:sym typeface="Arial"/>
              </a:rPr>
              <a:t>Did You Know…?</a:t>
            </a:r>
            <a:endParaRPr/>
          </a:p>
        </p:txBody>
      </p:sp>
      <p:sp>
        <p:nvSpPr>
          <p:cNvPr id="65" name="Google Shape;65;p4"/>
          <p:cNvSpPr/>
          <p:nvPr/>
        </p:nvSpPr>
        <p:spPr>
          <a:xfrm>
            <a:off x="4857981" y="1790817"/>
            <a:ext cx="338430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a:solidFill>
                  <a:schemeClr val="dk1"/>
                </a:solidFill>
                <a:latin typeface="Arial"/>
                <a:ea typeface="Arial"/>
                <a:cs typeface="Arial"/>
                <a:sym typeface="Arial"/>
              </a:rPr>
              <a:t>Write down everything you know about bullying on your </a:t>
            </a:r>
            <a:r>
              <a:rPr lang="en-GB" sz="1600" b="1">
                <a:solidFill>
                  <a:srgbClr val="00A8E9"/>
                </a:solidFill>
                <a:latin typeface="Arial"/>
                <a:ea typeface="Arial"/>
                <a:cs typeface="Arial"/>
                <a:sym typeface="Arial"/>
              </a:rPr>
              <a:t>Bullying Mind Map</a:t>
            </a:r>
            <a:r>
              <a:rPr lang="en-GB" sz="1600">
                <a:solidFill>
                  <a:schemeClr val="dk1"/>
                </a:solidFill>
                <a:latin typeface="Arial"/>
                <a:ea typeface="Arial"/>
                <a:cs typeface="Arial"/>
                <a:sym typeface="Arial"/>
              </a:rPr>
              <a:t>. </a:t>
            </a:r>
            <a:endParaRPr sz="1600">
              <a:solidFill>
                <a:schemeClr val="dk1"/>
              </a:solidFill>
              <a:latin typeface="Arial"/>
              <a:ea typeface="Arial"/>
              <a:cs typeface="Arial"/>
              <a:sym typeface="Arial"/>
            </a:endParaRPr>
          </a:p>
        </p:txBody>
      </p:sp>
      <p:pic>
        <p:nvPicPr>
          <p:cNvPr id="66" name="Google Shape;66;p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569144" y="4395404"/>
            <a:ext cx="3238712" cy="589126"/>
          </a:xfrm>
          <a:prstGeom prst="rect">
            <a:avLst/>
          </a:prstGeom>
          <a:noFill/>
          <a:ln>
            <a:noFill/>
          </a:ln>
        </p:spPr>
      </p:pic>
      <p:sp>
        <p:nvSpPr>
          <p:cNvPr id="67" name="Google Shape;67;p4"/>
          <p:cNvSpPr/>
          <p:nvPr/>
        </p:nvSpPr>
        <p:spPr>
          <a:xfrm>
            <a:off x="4819367" y="1711684"/>
            <a:ext cx="3568983" cy="1017533"/>
          </a:xfrm>
          <a:prstGeom prst="rect">
            <a:avLst/>
          </a:prstGeom>
          <a:solidFill>
            <a:srgbClr val="FBFBFB"/>
          </a:solidFill>
          <a:ln w="19050" cap="flat" cmpd="sng">
            <a:solidFill>
              <a:srgbClr val="2E30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rgbClr val="2E303D"/>
                </a:solidFill>
                <a:latin typeface="Arial"/>
                <a:ea typeface="Arial"/>
                <a:cs typeface="Arial"/>
                <a:sym typeface="Arial"/>
              </a:rPr>
              <a:t>Can you complete this sentence?</a:t>
            </a:r>
            <a:endParaRPr/>
          </a:p>
          <a:p>
            <a:pPr marL="0" marR="0" lvl="0" indent="0" algn="ctr" rtl="0">
              <a:spcBef>
                <a:spcPts val="0"/>
              </a:spcBef>
              <a:spcAft>
                <a:spcPts val="0"/>
              </a:spcAft>
              <a:buNone/>
            </a:pPr>
            <a:endParaRPr sz="1600">
              <a:solidFill>
                <a:schemeClr val="lt1"/>
              </a:solidFill>
              <a:latin typeface="Arial"/>
              <a:ea typeface="Arial"/>
              <a:cs typeface="Arial"/>
              <a:sym typeface="Arial"/>
            </a:endParaRPr>
          </a:p>
          <a:p>
            <a:pPr marL="0" marR="0" lvl="0" indent="0" algn="ctr" rtl="0">
              <a:spcBef>
                <a:spcPts val="0"/>
              </a:spcBef>
              <a:spcAft>
                <a:spcPts val="0"/>
              </a:spcAft>
              <a:buNone/>
            </a:pPr>
            <a:r>
              <a:rPr lang="en-GB" sz="1800" b="1">
                <a:solidFill>
                  <a:srgbClr val="2E303D"/>
                </a:solidFill>
                <a:latin typeface="Arial"/>
                <a:ea typeface="Arial"/>
                <a:cs typeface="Arial"/>
                <a:sym typeface="Arial"/>
              </a:rPr>
              <a:t>Bullying is…. </a:t>
            </a:r>
            <a:endParaRPr/>
          </a:p>
        </p:txBody>
      </p:sp>
      <p:pic>
        <p:nvPicPr>
          <p:cNvPr id="68" name="Google Shape;68;p4"/>
          <p:cNvPicPr preferRelativeResize="0"/>
          <p:nvPr/>
        </p:nvPicPr>
        <p:blipFill rotWithShape="1">
          <a:blip r:embed="rId6">
            <a:alphaModFix/>
          </a:blip>
          <a:srcRect/>
          <a:stretch/>
        </p:blipFill>
        <p:spPr>
          <a:xfrm rot="3492170">
            <a:off x="2229105" y="2946633"/>
            <a:ext cx="172050" cy="3486668"/>
          </a:xfrm>
          <a:prstGeom prst="rect">
            <a:avLst/>
          </a:prstGeom>
          <a:noFill/>
          <a:ln>
            <a:noFill/>
          </a:ln>
        </p:spPr>
      </p:pic>
      <p:pic>
        <p:nvPicPr>
          <p:cNvPr id="69" name="Google Shape;69;p4"/>
          <p:cNvPicPr preferRelativeResize="0"/>
          <p:nvPr/>
        </p:nvPicPr>
        <p:blipFill rotWithShape="1">
          <a:blip r:embed="rId7" cstate="screen">
            <a:alphaModFix/>
            <a:extLst>
              <a:ext uri="{28A0092B-C50C-407E-A947-70E740481C1C}">
                <a14:useLocalDpi xmlns:a14="http://schemas.microsoft.com/office/drawing/2010/main"/>
              </a:ext>
            </a:extLst>
          </a:blip>
          <a:srcRect t="-1958"/>
          <a:stretch/>
        </p:blipFill>
        <p:spPr>
          <a:xfrm>
            <a:off x="7071484" y="2974307"/>
            <a:ext cx="1524376" cy="3169445"/>
          </a:xfrm>
          <a:prstGeom prst="rect">
            <a:avLst/>
          </a:prstGeom>
          <a:noFill/>
          <a:ln>
            <a:noFill/>
          </a:ln>
        </p:spPr>
      </p:pic>
      <p:pic>
        <p:nvPicPr>
          <p:cNvPr id="70" name="Google Shape;70;p4"/>
          <p:cNvPicPr preferRelativeResize="0"/>
          <p:nvPr/>
        </p:nvPicPr>
        <p:blipFill rotWithShape="1">
          <a:blip r:embed="rId8">
            <a:alphaModFix/>
          </a:blip>
          <a:srcRect/>
          <a:stretch/>
        </p:blipFill>
        <p:spPr>
          <a:xfrm rot="1052451">
            <a:off x="6208374" y="2954488"/>
            <a:ext cx="677263" cy="1821849"/>
          </a:xfrm>
          <a:prstGeom prst="rect">
            <a:avLst/>
          </a:prstGeom>
          <a:noFill/>
          <a:ln>
            <a:noFill/>
          </a:ln>
        </p:spPr>
      </p:pic>
      <p:grpSp>
        <p:nvGrpSpPr>
          <p:cNvPr id="71" name="Google Shape;71;p4"/>
          <p:cNvGrpSpPr/>
          <p:nvPr/>
        </p:nvGrpSpPr>
        <p:grpSpPr>
          <a:xfrm>
            <a:off x="5435955" y="3856427"/>
            <a:ext cx="3029661" cy="1820912"/>
            <a:chOff x="4635228" y="3585995"/>
            <a:chExt cx="3753122" cy="2360498"/>
          </a:xfrm>
        </p:grpSpPr>
        <p:sp>
          <p:nvSpPr>
            <p:cNvPr id="72" name="Google Shape;72;p4"/>
            <p:cNvSpPr/>
            <p:nvPr/>
          </p:nvSpPr>
          <p:spPr>
            <a:xfrm>
              <a:off x="4635228" y="3585995"/>
              <a:ext cx="3753122" cy="2360498"/>
            </a:xfrm>
            <a:prstGeom prst="rect">
              <a:avLst/>
            </a:prstGeom>
            <a:solidFill>
              <a:srgbClr val="2E30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 name="Google Shape;73;p4"/>
            <p:cNvSpPr/>
            <p:nvPr/>
          </p:nvSpPr>
          <p:spPr>
            <a:xfrm>
              <a:off x="4724432" y="3686240"/>
              <a:ext cx="3568118" cy="2171657"/>
            </a:xfrm>
            <a:prstGeom prst="rect">
              <a:avLst/>
            </a:prstGeom>
            <a:noFill/>
            <a:ln w="19050" cap="rnd"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74" name="Google Shape;74;p4"/>
          <p:cNvSpPr txBox="1"/>
          <p:nvPr/>
        </p:nvSpPr>
        <p:spPr>
          <a:xfrm>
            <a:off x="5701609" y="4135077"/>
            <a:ext cx="2512206" cy="123110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We’ll be adding to this sheet throughout the lesson as we share our thoughts and learn </a:t>
            </a:r>
            <a:br>
              <a:rPr lang="en-GB" sz="1600">
                <a:solidFill>
                  <a:schemeClr val="lt1"/>
                </a:solidFill>
                <a:latin typeface="Arial"/>
                <a:ea typeface="Arial"/>
                <a:cs typeface="Arial"/>
                <a:sym typeface="Arial"/>
              </a:rPr>
            </a:br>
            <a:r>
              <a:rPr lang="en-GB" sz="1600">
                <a:solidFill>
                  <a:schemeClr val="lt1"/>
                </a:solidFill>
                <a:latin typeface="Arial"/>
                <a:ea typeface="Arial"/>
                <a:cs typeface="Arial"/>
                <a:sym typeface="Arial"/>
              </a:rPr>
              <a:t>more information.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1000"/>
                                        <p:tgtEl>
                                          <p:spTgt spid="61"/>
                                        </p:tgtEl>
                                      </p:cBhvr>
                                    </p:animEffect>
                                  </p:childTnLst>
                                </p:cTn>
                              </p:par>
                              <p:par>
                                <p:cTn id="12" presetID="10" presetClass="entr" presetSubtype="0" fill="hold" nodeType="withEffect">
                                  <p:stCondLst>
                                    <p:cond delay="0"/>
                                  </p:stCondLst>
                                  <p:childTnLst>
                                    <p:set>
                                      <p:cBhvr>
                                        <p:cTn id="13" dur="1" fill="hold">
                                          <p:stCondLst>
                                            <p:cond delay="0"/>
                                          </p:stCondLst>
                                        </p:cTn>
                                        <p:tgtEl>
                                          <p:spTgt spid="63"/>
                                        </p:tgtEl>
                                        <p:attrNameLst>
                                          <p:attrName>style.visibility</p:attrName>
                                        </p:attrNameLst>
                                      </p:cBhvr>
                                      <p:to>
                                        <p:strVal val="visible"/>
                                      </p:to>
                                    </p:set>
                                    <p:animEffect transition="in" filter="fade">
                                      <p:cBhvr>
                                        <p:cTn id="14" dur="1000"/>
                                        <p:tgtEl>
                                          <p:spTgt spid="6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000"/>
                                        <p:tgtEl>
                                          <p:spTgt spid="59"/>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1000"/>
                                        <p:tgtEl>
                                          <p:spTgt spid="66"/>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1000"/>
                                        <p:tgtEl>
                                          <p:spTgt spid="6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fade">
                                      <p:cBhvr>
                                        <p:cTn id="31" dur="1000"/>
                                        <p:tgtEl>
                                          <p:spTgt spid="70"/>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1000"/>
                                        <p:tgtEl>
                                          <p:spTgt spid="69"/>
                                        </p:tgtEl>
                                      </p:cBhvr>
                                    </p:animEffect>
                                  </p:childTnLst>
                                </p:cTn>
                              </p:par>
                            </p:childTnLst>
                          </p:cTn>
                        </p:par>
                        <p:par>
                          <p:cTn id="36" fill="hold">
                            <p:stCondLst>
                              <p:cond delay="5000"/>
                            </p:stCondLst>
                            <p:childTnLst>
                              <p:par>
                                <p:cTn id="37" presetID="10" presetClass="entr" presetSubtype="0" fill="hold"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1500"/>
                                        <p:tgtEl>
                                          <p:spTgt spid="60"/>
                                        </p:tgtEl>
                                      </p:cBhvr>
                                    </p:animEffect>
                                  </p:childTnLst>
                                </p:cTn>
                              </p:par>
                            </p:childTnLst>
                          </p:cTn>
                        </p:par>
                        <p:par>
                          <p:cTn id="40" fill="hold">
                            <p:stCondLst>
                              <p:cond delay="6500"/>
                            </p:stCondLst>
                            <p:childTnLst>
                              <p:par>
                                <p:cTn id="41" presetID="10" presetClass="entr" presetSubtype="0" fill="hold" nodeType="after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1000"/>
                                        <p:tgtEl>
                                          <p:spTgt spid="6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1"/>
                                        </p:tgtEl>
                                        <p:attrNameLst>
                                          <p:attrName>style.visibility</p:attrName>
                                        </p:attrNameLst>
                                      </p:cBhvr>
                                      <p:to>
                                        <p:strVal val="visible"/>
                                      </p:to>
                                    </p:set>
                                    <p:animEffect transition="in" filter="fade">
                                      <p:cBhvr>
                                        <p:cTn id="48" dur="1000"/>
                                        <p:tgtEl>
                                          <p:spTgt spid="71"/>
                                        </p:tgtEl>
                                      </p:cBhvr>
                                    </p:animEffect>
                                  </p:childTnLst>
                                </p:cTn>
                              </p:par>
                              <p:par>
                                <p:cTn id="49" presetID="10" presetClass="entr" presetSubtype="0"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fade">
                                      <p:cBhvr>
                                        <p:cTn id="51" dur="1000"/>
                                        <p:tgtEl>
                                          <p:spTgt spid="74"/>
                                        </p:tgtEl>
                                      </p:cBhvr>
                                    </p:animEffect>
                                  </p:childTnLst>
                                </p:cTn>
                              </p:par>
                            </p:childTnLst>
                          </p:cTn>
                        </p:par>
                        <p:par>
                          <p:cTn id="52" fill="hold">
                            <p:stCondLst>
                              <p:cond delay="1000"/>
                            </p:stCondLst>
                            <p:childTnLst>
                              <p:par>
                                <p:cTn id="53" presetID="10" presetClass="exit" presetSubtype="0" fill="hold" nodeType="afterEffect">
                                  <p:stCondLst>
                                    <p:cond delay="0"/>
                                  </p:stCondLst>
                                  <p:childTnLst>
                                    <p:animEffect transition="out" filter="fade">
                                      <p:cBhvr>
                                        <p:cTn id="54" dur="1000"/>
                                        <p:tgtEl>
                                          <p:spTgt spid="71"/>
                                        </p:tgtEl>
                                      </p:cBhvr>
                                    </p:animEffect>
                                    <p:set>
                                      <p:cBhvr>
                                        <p:cTn id="55" dur="1" fill="hold">
                                          <p:stCondLst>
                                            <p:cond delay="1000"/>
                                          </p:stCondLst>
                                        </p:cTn>
                                        <p:tgtEl>
                                          <p:spTgt spid="7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1000"/>
                                        <p:tgtEl>
                                          <p:spTgt spid="74"/>
                                        </p:tgtEl>
                                      </p:cBhvr>
                                    </p:animEffect>
                                    <p:set>
                                      <p:cBhvr>
                                        <p:cTn id="58" dur="1" fill="hold">
                                          <p:stCondLst>
                                            <p:cond delay="1000"/>
                                          </p:stCondLst>
                                        </p:cTn>
                                        <p:tgtEl>
                                          <p:spTgt spid="74"/>
                                        </p:tgtEl>
                                        <p:attrNameLst>
                                          <p:attrName>style.visibility</p:attrName>
                                        </p:attrNameLst>
                                      </p:cBhvr>
                                      <p:to>
                                        <p:strVal val="hidden"/>
                                      </p:to>
                                    </p:set>
                                  </p:childTnLst>
                                </p:cTn>
                              </p:par>
                            </p:childTnLst>
                          </p:cTn>
                        </p:par>
                        <p:par>
                          <p:cTn id="59" fill="hold">
                            <p:stCondLst>
                              <p:cond delay="2000"/>
                            </p:stCondLst>
                            <p:childTnLst>
                              <p:par>
                                <p:cTn id="60" presetID="10" presetClass="entr" presetSubtype="0" fill="hold" nodeType="after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fade">
                                      <p:cBhvr>
                                        <p:cTn id="62" dur="1000"/>
                                        <p:tgtEl>
                                          <p:spTgt spid="67"/>
                                        </p:tgtEl>
                                      </p:cBhvr>
                                    </p:animEffect>
                                  </p:childTnLst>
                                </p:cTn>
                              </p:par>
                              <p:par>
                                <p:cTn id="63" presetID="1" presetClass="exit" presetSubtype="0" fill="hold" nodeType="withEffect">
                                  <p:stCondLst>
                                    <p:cond delay="0"/>
                                  </p:stCondLst>
                                  <p:childTnLst>
                                    <p:set>
                                      <p:cBhvr>
                                        <p:cTn id="64" dur="1" fill="hold">
                                          <p:stCondLst>
                                            <p:cond delay="1"/>
                                          </p:stCondLst>
                                        </p:cTn>
                                        <p:tgtEl>
                                          <p:spTgt spid="65"/>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67">
                                            <p:txEl>
                                              <p:pRg st="0" end="0"/>
                                            </p:txEl>
                                          </p:spTgt>
                                        </p:tgtEl>
                                        <p:attrNameLst>
                                          <p:attrName>style.visibility</p:attrName>
                                        </p:attrNameLst>
                                      </p:cBhvr>
                                      <p:to>
                                        <p:strVal val="visible"/>
                                      </p:to>
                                    </p:set>
                                    <p:animEffect transition="in" filter="fade">
                                      <p:cBhvr>
                                        <p:cTn id="67" dur="1250"/>
                                        <p:tgtEl>
                                          <p:spTgt spid="67">
                                            <p:txEl>
                                              <p:pRg st="0" end="0"/>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67">
                                            <p:txEl>
                                              <p:pRg st="1" end="1"/>
                                            </p:txEl>
                                          </p:spTgt>
                                        </p:tgtEl>
                                        <p:attrNameLst>
                                          <p:attrName>style.visibility</p:attrName>
                                        </p:attrNameLst>
                                      </p:cBhvr>
                                      <p:to>
                                        <p:strVal val="visible"/>
                                      </p:to>
                                    </p:set>
                                    <p:animEffect transition="in" filter="fade">
                                      <p:cBhvr>
                                        <p:cTn id="70" dur="1250"/>
                                        <p:tgtEl>
                                          <p:spTgt spid="67">
                                            <p:txEl>
                                              <p:pRg st="1" end="1"/>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67">
                                            <p:txEl>
                                              <p:pRg st="2" end="2"/>
                                            </p:txEl>
                                          </p:spTgt>
                                        </p:tgtEl>
                                        <p:attrNameLst>
                                          <p:attrName>style.visibility</p:attrName>
                                        </p:attrNameLst>
                                      </p:cBhvr>
                                      <p:to>
                                        <p:strVal val="visible"/>
                                      </p:to>
                                    </p:set>
                                    <p:animEffect transition="in" filter="fade">
                                      <p:cBhvr>
                                        <p:cTn id="73" dur="1250"/>
                                        <p:tgtEl>
                                          <p:spTgt spid="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5"/>
          <p:cNvSpPr/>
          <p:nvPr/>
        </p:nvSpPr>
        <p:spPr>
          <a:xfrm>
            <a:off x="899592" y="3214174"/>
            <a:ext cx="7200800" cy="2303058"/>
          </a:xfrm>
          <a:prstGeom prst="arc">
            <a:avLst>
              <a:gd name="adj1" fmla="val 10754960"/>
              <a:gd name="adj2" fmla="val 9856769"/>
            </a:avLst>
          </a:prstGeom>
          <a:noFill/>
          <a:ln w="19050" cap="flat" cmpd="sng">
            <a:solidFill>
              <a:srgbClr val="01407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80" name="Google Shape;80;p5"/>
          <p:cNvSpPr>
            <a:spLocks noGrp="1"/>
          </p:cNvSpPr>
          <p:nvPr>
            <p:ph type="title"/>
          </p:nvPr>
        </p:nvSpPr>
        <p:spPr>
          <a:xfrm>
            <a:off x="461962" y="476672"/>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2E303D"/>
              </a:buClr>
              <a:buSzPts val="3600"/>
              <a:buFont typeface="Arial"/>
              <a:buNone/>
            </a:pPr>
            <a:r>
              <a:rPr lang="en-GB" sz="3600">
                <a:solidFill>
                  <a:srgbClr val="2E303D"/>
                </a:solidFill>
                <a:latin typeface="Arial"/>
                <a:ea typeface="Arial"/>
                <a:cs typeface="Arial"/>
                <a:sym typeface="Arial"/>
              </a:rPr>
              <a:t>What Is Bullying?</a:t>
            </a:r>
            <a:endParaRPr/>
          </a:p>
        </p:txBody>
      </p:sp>
      <p:sp>
        <p:nvSpPr>
          <p:cNvPr id="81" name="Google Shape;81;p5"/>
          <p:cNvSpPr/>
          <p:nvPr/>
        </p:nvSpPr>
        <p:spPr>
          <a:xfrm>
            <a:off x="755650" y="1360682"/>
            <a:ext cx="748663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a:solidFill>
                  <a:schemeClr val="dk1"/>
                </a:solidFill>
                <a:latin typeface="Arial"/>
                <a:ea typeface="Arial"/>
                <a:cs typeface="Arial"/>
                <a:sym typeface="Arial"/>
              </a:rPr>
              <a:t>In your groups, share your ideas about what bullying can be.</a:t>
            </a:r>
            <a:endParaRPr/>
          </a:p>
          <a:p>
            <a:pPr marL="0" marR="0" lvl="0" indent="0" algn="l" rtl="0">
              <a:spcBef>
                <a:spcPts val="0"/>
              </a:spcBef>
              <a:spcAft>
                <a:spcPts val="0"/>
              </a:spcAft>
              <a:buNone/>
            </a:pPr>
            <a:r>
              <a:rPr lang="en-GB" sz="1600">
                <a:solidFill>
                  <a:schemeClr val="dk1"/>
                </a:solidFill>
                <a:latin typeface="Arial"/>
                <a:ea typeface="Arial"/>
                <a:cs typeface="Arial"/>
                <a:sym typeface="Arial"/>
              </a:rPr>
              <a:t>You might find these pictures useful to prompt some ideas. </a:t>
            </a:r>
            <a:endParaRPr sz="1600">
              <a:solidFill>
                <a:schemeClr val="dk1"/>
              </a:solidFill>
              <a:latin typeface="Arial"/>
              <a:ea typeface="Arial"/>
              <a:cs typeface="Arial"/>
              <a:sym typeface="Arial"/>
            </a:endParaRPr>
          </a:p>
        </p:txBody>
      </p:sp>
      <p:sp>
        <p:nvSpPr>
          <p:cNvPr id="82" name="Google Shape;82;p5"/>
          <p:cNvSpPr/>
          <p:nvPr/>
        </p:nvSpPr>
        <p:spPr>
          <a:xfrm>
            <a:off x="1124000" y="2823568"/>
            <a:ext cx="7128792" cy="3053703"/>
          </a:xfrm>
          <a:prstGeom prst="arc">
            <a:avLst>
              <a:gd name="adj1" fmla="val 18427457"/>
              <a:gd name="adj2" fmla="val 17601107"/>
            </a:avLst>
          </a:prstGeom>
          <a:noFill/>
          <a:ln w="19050" cap="flat" cmpd="sng">
            <a:solidFill>
              <a:srgbClr val="ED6C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83" name="Google Shape;83;p5"/>
          <p:cNvPicPr preferRelativeResize="0"/>
          <p:nvPr/>
        </p:nvPicPr>
        <p:blipFill rotWithShape="1">
          <a:blip r:embed="rId3">
            <a:alphaModFix/>
          </a:blip>
          <a:srcRect/>
          <a:stretch/>
        </p:blipFill>
        <p:spPr>
          <a:xfrm>
            <a:off x="6749884" y="4141936"/>
            <a:ext cx="1469998" cy="2096479"/>
          </a:xfrm>
          <a:prstGeom prst="rect">
            <a:avLst/>
          </a:prstGeom>
          <a:noFill/>
          <a:ln>
            <a:noFill/>
          </a:ln>
        </p:spPr>
      </p:pic>
      <p:pic>
        <p:nvPicPr>
          <p:cNvPr id="84" name="Google Shape;84;p5"/>
          <p:cNvPicPr preferRelativeResize="0"/>
          <p:nvPr/>
        </p:nvPicPr>
        <p:blipFill rotWithShape="1">
          <a:blip r:embed="rId4">
            <a:alphaModFix/>
          </a:blip>
          <a:srcRect/>
          <a:stretch/>
        </p:blipFill>
        <p:spPr>
          <a:xfrm>
            <a:off x="711560" y="2190268"/>
            <a:ext cx="1632568" cy="1814795"/>
          </a:xfrm>
          <a:prstGeom prst="rect">
            <a:avLst/>
          </a:prstGeom>
          <a:noFill/>
          <a:ln>
            <a:noFill/>
          </a:ln>
        </p:spPr>
      </p:pic>
      <p:pic>
        <p:nvPicPr>
          <p:cNvPr id="85" name="Google Shape;85;p5"/>
          <p:cNvPicPr preferRelativeResize="0"/>
          <p:nvPr/>
        </p:nvPicPr>
        <p:blipFill rotWithShape="1">
          <a:blip r:embed="rId5">
            <a:alphaModFix/>
          </a:blip>
          <a:srcRect/>
          <a:stretch/>
        </p:blipFill>
        <p:spPr>
          <a:xfrm>
            <a:off x="2452358" y="4470100"/>
            <a:ext cx="1923504" cy="1688409"/>
          </a:xfrm>
          <a:prstGeom prst="rect">
            <a:avLst/>
          </a:prstGeom>
          <a:noFill/>
          <a:ln>
            <a:noFill/>
          </a:ln>
        </p:spPr>
      </p:pic>
      <p:pic>
        <p:nvPicPr>
          <p:cNvPr id="86" name="Google Shape;86;p5"/>
          <p:cNvPicPr preferRelativeResize="0"/>
          <p:nvPr/>
        </p:nvPicPr>
        <p:blipFill rotWithShape="1">
          <a:blip r:embed="rId6">
            <a:alphaModFix/>
          </a:blip>
          <a:srcRect/>
          <a:stretch/>
        </p:blipFill>
        <p:spPr>
          <a:xfrm>
            <a:off x="4671816" y="4571913"/>
            <a:ext cx="1833541" cy="1484784"/>
          </a:xfrm>
          <a:prstGeom prst="rect">
            <a:avLst/>
          </a:prstGeom>
          <a:noFill/>
          <a:ln>
            <a:noFill/>
          </a:ln>
        </p:spPr>
      </p:pic>
      <p:pic>
        <p:nvPicPr>
          <p:cNvPr id="87" name="Google Shape;87;p5"/>
          <p:cNvPicPr preferRelativeResize="0"/>
          <p:nvPr/>
        </p:nvPicPr>
        <p:blipFill rotWithShape="1">
          <a:blip r:embed="rId7">
            <a:alphaModFix/>
          </a:blip>
          <a:srcRect/>
          <a:stretch/>
        </p:blipFill>
        <p:spPr>
          <a:xfrm>
            <a:off x="711560" y="4319885"/>
            <a:ext cx="1412723" cy="1988840"/>
          </a:xfrm>
          <a:prstGeom prst="rect">
            <a:avLst/>
          </a:prstGeom>
          <a:noFill/>
          <a:ln>
            <a:noFill/>
          </a:ln>
        </p:spPr>
      </p:pic>
      <p:pic>
        <p:nvPicPr>
          <p:cNvPr id="88" name="Google Shape;88;p5"/>
          <p:cNvPicPr preferRelativeResize="0"/>
          <p:nvPr/>
        </p:nvPicPr>
        <p:blipFill rotWithShape="1">
          <a:blip r:embed="rId8">
            <a:alphaModFix/>
          </a:blip>
          <a:srcRect/>
          <a:stretch/>
        </p:blipFill>
        <p:spPr>
          <a:xfrm>
            <a:off x="2657334" y="2219754"/>
            <a:ext cx="1748699" cy="1988840"/>
          </a:xfrm>
          <a:prstGeom prst="rect">
            <a:avLst/>
          </a:prstGeom>
          <a:noFill/>
          <a:ln>
            <a:noFill/>
          </a:ln>
        </p:spPr>
      </p:pic>
      <p:pic>
        <p:nvPicPr>
          <p:cNvPr id="89" name="Google Shape;89;p5"/>
          <p:cNvPicPr preferRelativeResize="0"/>
          <p:nvPr/>
        </p:nvPicPr>
        <p:blipFill rotWithShape="1">
          <a:blip r:embed="rId9">
            <a:alphaModFix/>
          </a:blip>
          <a:srcRect/>
          <a:stretch/>
        </p:blipFill>
        <p:spPr>
          <a:xfrm>
            <a:off x="6671577" y="2219754"/>
            <a:ext cx="1685891" cy="1628800"/>
          </a:xfrm>
          <a:prstGeom prst="rect">
            <a:avLst/>
          </a:prstGeom>
          <a:noFill/>
          <a:ln>
            <a:noFill/>
          </a:ln>
        </p:spPr>
      </p:pic>
      <p:pic>
        <p:nvPicPr>
          <p:cNvPr id="90" name="Google Shape;90;p5"/>
          <p:cNvPicPr preferRelativeResize="0"/>
          <p:nvPr/>
        </p:nvPicPr>
        <p:blipFill rotWithShape="1">
          <a:blip r:embed="rId10">
            <a:alphaModFix/>
          </a:blip>
          <a:srcRect/>
          <a:stretch/>
        </p:blipFill>
        <p:spPr>
          <a:xfrm>
            <a:off x="4671816" y="2219754"/>
            <a:ext cx="1686555" cy="16509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fade">
                                      <p:cBhvr>
                                        <p:cTn id="11" dur="1000"/>
                                        <p:tgtEl>
                                          <p:spTgt spid="90"/>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fade">
                                      <p:cBhvr>
                                        <p:cTn id="15" dur="1000"/>
                                        <p:tgtEl>
                                          <p:spTgt spid="85"/>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1000"/>
                                        <p:tgtEl>
                                          <p:spTgt spid="84"/>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fade">
                                      <p:cBhvr>
                                        <p:cTn id="23" dur="1000"/>
                                        <p:tgtEl>
                                          <p:spTgt spid="86"/>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fade">
                                      <p:cBhvr>
                                        <p:cTn id="27" dur="1000"/>
                                        <p:tgtEl>
                                          <p:spTgt spid="89"/>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fade">
                                      <p:cBhvr>
                                        <p:cTn id="31" dur="1000"/>
                                        <p:tgtEl>
                                          <p:spTgt spid="83"/>
                                        </p:tgtEl>
                                      </p:cBhvr>
                                    </p:animEffect>
                                  </p:childTnLst>
                                </p:cTn>
                              </p:par>
                            </p:childTnLst>
                          </p:cTn>
                        </p:par>
                        <p:par>
                          <p:cTn id="32" fill="hold">
                            <p:stCondLst>
                              <p:cond delay="6500"/>
                            </p:stCondLst>
                            <p:childTnLst>
                              <p:par>
                                <p:cTn id="33" presetID="10" presetClass="entr" presetSubtype="0" fill="hold" nodeType="afterEffect">
                                  <p:stCondLst>
                                    <p:cond delay="0"/>
                                  </p:stCondLst>
                                  <p:childTnLst>
                                    <p:set>
                                      <p:cBhvr>
                                        <p:cTn id="34" dur="1" fill="hold">
                                          <p:stCondLst>
                                            <p:cond delay="0"/>
                                          </p:stCondLst>
                                        </p:cTn>
                                        <p:tgtEl>
                                          <p:spTgt spid="88"/>
                                        </p:tgtEl>
                                        <p:attrNameLst>
                                          <p:attrName>style.visibility</p:attrName>
                                        </p:attrNameLst>
                                      </p:cBhvr>
                                      <p:to>
                                        <p:strVal val="visible"/>
                                      </p:to>
                                    </p:set>
                                    <p:animEffect transition="in" filter="fade">
                                      <p:cBhvr>
                                        <p:cTn id="35" dur="1000"/>
                                        <p:tgtEl>
                                          <p:spTgt spid="88"/>
                                        </p:tgtEl>
                                      </p:cBhvr>
                                    </p:animEffect>
                                  </p:childTnLst>
                                </p:cTn>
                              </p:par>
                            </p:childTnLst>
                          </p:cTn>
                        </p:par>
                        <p:par>
                          <p:cTn id="36" fill="hold">
                            <p:stCondLst>
                              <p:cond delay="7500"/>
                            </p:stCondLst>
                            <p:childTnLst>
                              <p:par>
                                <p:cTn id="37" presetID="10" presetClass="entr" presetSubtype="0" fill="hold" nodeType="after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fade">
                                      <p:cBhvr>
                                        <p:cTn id="39" dur="1000"/>
                                        <p:tgtEl>
                                          <p:spTgt spid="87"/>
                                        </p:tgtEl>
                                      </p:cBhvr>
                                    </p:animEffect>
                                  </p:childTnLst>
                                </p:cTn>
                              </p:par>
                            </p:childTnLst>
                          </p:cTn>
                        </p:par>
                        <p:par>
                          <p:cTn id="40" fill="hold">
                            <p:stCondLst>
                              <p:cond delay="8500"/>
                            </p:stCondLst>
                            <p:childTnLst>
                              <p:par>
                                <p:cTn id="41" presetID="10" presetClass="entr" presetSubtype="0" fill="hold" nodeType="afterEffect">
                                  <p:stCondLst>
                                    <p:cond delay="0"/>
                                  </p:stCondLst>
                                  <p:childTnLst>
                                    <p:set>
                                      <p:cBhvr>
                                        <p:cTn id="42" dur="1" fill="hold">
                                          <p:stCondLst>
                                            <p:cond delay="0"/>
                                          </p:stCondLst>
                                        </p:cTn>
                                        <p:tgtEl>
                                          <p:spTgt spid="82"/>
                                        </p:tgtEl>
                                        <p:attrNameLst>
                                          <p:attrName>style.visibility</p:attrName>
                                        </p:attrNameLst>
                                      </p:cBhvr>
                                      <p:to>
                                        <p:strVal val="visible"/>
                                      </p:to>
                                    </p:set>
                                    <p:animEffect transition="in" filter="fade">
                                      <p:cBhvr>
                                        <p:cTn id="43" dur="1750"/>
                                        <p:tgtEl>
                                          <p:spTgt spid="82"/>
                                        </p:tgtEl>
                                      </p:cBhvr>
                                    </p:animEffect>
                                  </p:childTnLst>
                                </p:cTn>
                              </p:par>
                              <p:par>
                                <p:cTn id="44" presetID="10" presetClass="entr" presetSubtype="0" fill="hold" nodeType="withEffect">
                                  <p:stCondLst>
                                    <p:cond delay="0"/>
                                  </p:stCondLst>
                                  <p:childTnLst>
                                    <p:set>
                                      <p:cBhvr>
                                        <p:cTn id="45" dur="1" fill="hold">
                                          <p:stCondLst>
                                            <p:cond delay="0"/>
                                          </p:stCondLst>
                                        </p:cTn>
                                        <p:tgtEl>
                                          <p:spTgt spid="79"/>
                                        </p:tgtEl>
                                        <p:attrNameLst>
                                          <p:attrName>style.visibility</p:attrName>
                                        </p:attrNameLst>
                                      </p:cBhvr>
                                      <p:to>
                                        <p:strVal val="visible"/>
                                      </p:to>
                                    </p:set>
                                    <p:animEffect transition="in" filter="fade">
                                      <p:cBhvr>
                                        <p:cTn id="46" dur="1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6"/>
          <p:cNvSpPr>
            <a:spLocks noGrp="1"/>
          </p:cNvSpPr>
          <p:nvPr>
            <p:ph type="title"/>
          </p:nvPr>
        </p:nvSpPr>
        <p:spPr>
          <a:xfrm>
            <a:off x="461962" y="476672"/>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2E303D"/>
              </a:buClr>
              <a:buSzPts val="3600"/>
              <a:buFont typeface="Arial"/>
              <a:buNone/>
            </a:pPr>
            <a:r>
              <a:rPr lang="en-GB" sz="3600">
                <a:solidFill>
                  <a:srgbClr val="2E303D"/>
                </a:solidFill>
                <a:latin typeface="Arial"/>
                <a:ea typeface="Arial"/>
                <a:cs typeface="Arial"/>
                <a:sym typeface="Arial"/>
              </a:rPr>
              <a:t>What Is Bullying?</a:t>
            </a:r>
            <a:endParaRPr/>
          </a:p>
        </p:txBody>
      </p:sp>
      <p:sp>
        <p:nvSpPr>
          <p:cNvPr id="96" name="Google Shape;96;p6"/>
          <p:cNvSpPr/>
          <p:nvPr/>
        </p:nvSpPr>
        <p:spPr>
          <a:xfrm>
            <a:off x="539750" y="1369080"/>
            <a:ext cx="8064500" cy="722489"/>
          </a:xfrm>
          <a:prstGeom prst="rect">
            <a:avLst/>
          </a:prstGeom>
          <a:solidFill>
            <a:srgbClr val="2E303D"/>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7" name="Google Shape;97;p6"/>
          <p:cNvSpPr txBox="1"/>
          <p:nvPr/>
        </p:nvSpPr>
        <p:spPr>
          <a:xfrm>
            <a:off x="755650" y="1483994"/>
            <a:ext cx="7632700" cy="49244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600">
                <a:solidFill>
                  <a:schemeClr val="lt1"/>
                </a:solidFill>
                <a:latin typeface="Arial"/>
                <a:ea typeface="Arial"/>
                <a:cs typeface="Arial"/>
                <a:sym typeface="Arial"/>
              </a:rPr>
              <a:t>Bullying can happen in lots of different ways. It can happen to anyone and often involves someone thinking they are more powerful than someone else. Bullying:</a:t>
            </a:r>
            <a:endParaRPr/>
          </a:p>
        </p:txBody>
      </p:sp>
      <p:sp>
        <p:nvSpPr>
          <p:cNvPr id="98" name="Google Shape;98;p6"/>
          <p:cNvSpPr txBox="1"/>
          <p:nvPr/>
        </p:nvSpPr>
        <p:spPr>
          <a:xfrm>
            <a:off x="3779912" y="2321880"/>
            <a:ext cx="4680446" cy="3939540"/>
          </a:xfrm>
          <a:prstGeom prst="rect">
            <a:avLst/>
          </a:prstGeom>
          <a:noFill/>
          <a:ln>
            <a:noFill/>
          </a:ln>
        </p:spPr>
        <p:txBody>
          <a:bodyPr spcFirstLastPara="1" wrap="square" lIns="0" tIns="0" rIns="0" bIns="0" anchor="t" anchorCtr="0">
            <a:spAutoFit/>
          </a:bodyPr>
          <a:lstStyle/>
          <a:p>
            <a:pPr marL="285750" marR="0" lvl="0" indent="-285750" algn="l" rtl="0">
              <a:spcBef>
                <a:spcPts val="0"/>
              </a:spcBef>
              <a:spcAft>
                <a:spcPts val="0"/>
              </a:spcAft>
              <a:buClr>
                <a:srgbClr val="1C1C1C"/>
              </a:buClr>
              <a:buSzPts val="1600"/>
              <a:buFont typeface="Arial"/>
              <a:buChar char="•"/>
            </a:pPr>
            <a:r>
              <a:rPr lang="en-GB" sz="1600">
                <a:solidFill>
                  <a:srgbClr val="1C1C1C"/>
                </a:solidFill>
                <a:latin typeface="Arial"/>
                <a:ea typeface="Arial"/>
                <a:cs typeface="Arial"/>
                <a:sym typeface="Arial"/>
              </a:rPr>
              <a:t>is when someone intentionally hurts someone else with their actions or their words;</a:t>
            </a:r>
            <a:br>
              <a:rPr lang="en-GB" sz="1600">
                <a:solidFill>
                  <a:srgbClr val="1C1C1C"/>
                </a:solidFill>
                <a:latin typeface="Arial"/>
                <a:ea typeface="Arial"/>
                <a:cs typeface="Arial"/>
                <a:sym typeface="Arial"/>
              </a:rPr>
            </a:br>
            <a:endParaRPr sz="1600">
              <a:solidFill>
                <a:srgbClr val="1C1C1C"/>
              </a:solidFill>
              <a:latin typeface="Arial"/>
              <a:ea typeface="Arial"/>
              <a:cs typeface="Arial"/>
              <a:sym typeface="Arial"/>
            </a:endParaRPr>
          </a:p>
          <a:p>
            <a:pPr marL="285750" marR="0" lvl="0" indent="-285750" algn="l" rtl="0">
              <a:spcBef>
                <a:spcPts val="0"/>
              </a:spcBef>
              <a:spcAft>
                <a:spcPts val="0"/>
              </a:spcAft>
              <a:buClr>
                <a:srgbClr val="1C1C1C"/>
              </a:buClr>
              <a:buSzPts val="1600"/>
              <a:buFont typeface="Arial"/>
              <a:buChar char="•"/>
            </a:pPr>
            <a:r>
              <a:rPr lang="en-GB" sz="1600">
                <a:solidFill>
                  <a:srgbClr val="1C1C1C"/>
                </a:solidFill>
                <a:latin typeface="Arial"/>
                <a:ea typeface="Arial"/>
                <a:cs typeface="Arial"/>
                <a:sym typeface="Arial"/>
              </a:rPr>
              <a:t>can hurt people’s feelings, body or mind;</a:t>
            </a:r>
            <a:br>
              <a:rPr lang="en-GB" sz="1600">
                <a:solidFill>
                  <a:srgbClr val="1C1C1C"/>
                </a:solidFill>
                <a:latin typeface="Arial"/>
                <a:ea typeface="Arial"/>
                <a:cs typeface="Arial"/>
                <a:sym typeface="Arial"/>
              </a:rPr>
            </a:br>
            <a:endParaRPr sz="1600">
              <a:solidFill>
                <a:srgbClr val="1C1C1C"/>
              </a:solidFill>
              <a:latin typeface="Arial"/>
              <a:ea typeface="Arial"/>
              <a:cs typeface="Arial"/>
              <a:sym typeface="Arial"/>
            </a:endParaRPr>
          </a:p>
          <a:p>
            <a:pPr marL="285750" marR="0" lvl="0" indent="-285750" algn="l" rtl="0">
              <a:spcBef>
                <a:spcPts val="0"/>
              </a:spcBef>
              <a:spcAft>
                <a:spcPts val="0"/>
              </a:spcAft>
              <a:buClr>
                <a:srgbClr val="1C1C1C"/>
              </a:buClr>
              <a:buSzPts val="1600"/>
              <a:buFont typeface="Arial"/>
              <a:buChar char="•"/>
            </a:pPr>
            <a:r>
              <a:rPr lang="en-GB" sz="1600">
                <a:solidFill>
                  <a:srgbClr val="1C1C1C"/>
                </a:solidFill>
                <a:latin typeface="Arial"/>
                <a:ea typeface="Arial"/>
                <a:cs typeface="Arial"/>
                <a:sym typeface="Arial"/>
              </a:rPr>
              <a:t>can happen in a group or individually;</a:t>
            </a:r>
            <a:br>
              <a:rPr lang="en-GB" sz="1600">
                <a:solidFill>
                  <a:srgbClr val="1C1C1C"/>
                </a:solidFill>
                <a:latin typeface="Arial"/>
                <a:ea typeface="Arial"/>
                <a:cs typeface="Arial"/>
                <a:sym typeface="Arial"/>
              </a:rPr>
            </a:br>
            <a:endParaRPr sz="1600">
              <a:solidFill>
                <a:srgbClr val="1C1C1C"/>
              </a:solidFill>
              <a:latin typeface="Arial"/>
              <a:ea typeface="Arial"/>
              <a:cs typeface="Arial"/>
              <a:sym typeface="Arial"/>
            </a:endParaRPr>
          </a:p>
          <a:p>
            <a:pPr marL="285750" marR="0" lvl="0" indent="-285750" algn="l" rtl="0">
              <a:spcBef>
                <a:spcPts val="0"/>
              </a:spcBef>
              <a:spcAft>
                <a:spcPts val="0"/>
              </a:spcAft>
              <a:buClr>
                <a:srgbClr val="1C1C1C"/>
              </a:buClr>
              <a:buSzPts val="1600"/>
              <a:buFont typeface="Arial"/>
              <a:buChar char="•"/>
            </a:pPr>
            <a:r>
              <a:rPr lang="en-GB" sz="1600">
                <a:solidFill>
                  <a:srgbClr val="1C1C1C"/>
                </a:solidFill>
                <a:latin typeface="Arial"/>
                <a:ea typeface="Arial"/>
                <a:cs typeface="Arial"/>
                <a:sym typeface="Arial"/>
              </a:rPr>
              <a:t>involves someone feeling they are more important than someone else;</a:t>
            </a:r>
            <a:br>
              <a:rPr lang="en-GB" sz="1600">
                <a:solidFill>
                  <a:srgbClr val="1C1C1C"/>
                </a:solidFill>
                <a:latin typeface="Arial"/>
                <a:ea typeface="Arial"/>
                <a:cs typeface="Arial"/>
                <a:sym typeface="Arial"/>
              </a:rPr>
            </a:br>
            <a:endParaRPr sz="1600">
              <a:solidFill>
                <a:srgbClr val="1C1C1C"/>
              </a:solidFill>
              <a:latin typeface="Arial"/>
              <a:ea typeface="Arial"/>
              <a:cs typeface="Arial"/>
              <a:sym typeface="Arial"/>
            </a:endParaRPr>
          </a:p>
          <a:p>
            <a:pPr marL="285750" marR="0" lvl="0" indent="-285750" algn="l" rtl="0">
              <a:spcBef>
                <a:spcPts val="0"/>
              </a:spcBef>
              <a:spcAft>
                <a:spcPts val="0"/>
              </a:spcAft>
              <a:buClr>
                <a:srgbClr val="1C1C1C"/>
              </a:buClr>
              <a:buSzPts val="1600"/>
              <a:buFont typeface="Arial"/>
              <a:buChar char="•"/>
            </a:pPr>
            <a:r>
              <a:rPr lang="en-GB" sz="1600">
                <a:solidFill>
                  <a:srgbClr val="1C1C1C"/>
                </a:solidFill>
                <a:latin typeface="Arial"/>
                <a:ea typeface="Arial"/>
                <a:cs typeface="Arial"/>
                <a:sym typeface="Arial"/>
              </a:rPr>
              <a:t>can be in person or online;</a:t>
            </a:r>
            <a:br>
              <a:rPr lang="en-GB" sz="1600">
                <a:solidFill>
                  <a:srgbClr val="1C1C1C"/>
                </a:solidFill>
                <a:latin typeface="Arial"/>
                <a:ea typeface="Arial"/>
                <a:cs typeface="Arial"/>
                <a:sym typeface="Arial"/>
              </a:rPr>
            </a:br>
            <a:endParaRPr sz="1600">
              <a:solidFill>
                <a:srgbClr val="1C1C1C"/>
              </a:solidFill>
              <a:latin typeface="Arial"/>
              <a:ea typeface="Arial"/>
              <a:cs typeface="Arial"/>
              <a:sym typeface="Arial"/>
            </a:endParaRPr>
          </a:p>
          <a:p>
            <a:pPr marL="285750" marR="0" lvl="0" indent="-285750" algn="l" rtl="0">
              <a:spcBef>
                <a:spcPts val="0"/>
              </a:spcBef>
              <a:spcAft>
                <a:spcPts val="0"/>
              </a:spcAft>
              <a:buClr>
                <a:srgbClr val="1C1C1C"/>
              </a:buClr>
              <a:buSzPts val="1600"/>
              <a:buFont typeface="Arial"/>
              <a:buChar char="•"/>
            </a:pPr>
            <a:r>
              <a:rPr lang="en-GB" sz="1600">
                <a:solidFill>
                  <a:srgbClr val="1C1C1C"/>
                </a:solidFill>
                <a:latin typeface="Arial"/>
                <a:ea typeface="Arial"/>
                <a:cs typeface="Arial"/>
                <a:sym typeface="Arial"/>
              </a:rPr>
              <a:t>often happens repeatedly but may happen </a:t>
            </a:r>
            <a:br>
              <a:rPr lang="en-GB" sz="1600">
                <a:solidFill>
                  <a:srgbClr val="1C1C1C"/>
                </a:solidFill>
                <a:latin typeface="Arial"/>
                <a:ea typeface="Arial"/>
                <a:cs typeface="Arial"/>
                <a:sym typeface="Arial"/>
              </a:rPr>
            </a:br>
            <a:r>
              <a:rPr lang="en-GB" sz="1600">
                <a:solidFill>
                  <a:srgbClr val="1C1C1C"/>
                </a:solidFill>
                <a:latin typeface="Arial"/>
                <a:ea typeface="Arial"/>
                <a:cs typeface="Arial"/>
                <a:sym typeface="Arial"/>
              </a:rPr>
              <a:t>just once;</a:t>
            </a:r>
            <a:br>
              <a:rPr lang="en-GB" sz="1600">
                <a:solidFill>
                  <a:srgbClr val="1C1C1C"/>
                </a:solidFill>
                <a:latin typeface="Arial"/>
                <a:ea typeface="Arial"/>
                <a:cs typeface="Arial"/>
                <a:sym typeface="Arial"/>
              </a:rPr>
            </a:br>
            <a:endParaRPr sz="1600">
              <a:solidFill>
                <a:srgbClr val="1C1C1C"/>
              </a:solidFill>
              <a:latin typeface="Arial"/>
              <a:ea typeface="Arial"/>
              <a:cs typeface="Arial"/>
              <a:sym typeface="Arial"/>
            </a:endParaRPr>
          </a:p>
          <a:p>
            <a:pPr marL="285750" marR="0" lvl="0" indent="-285750" algn="l" rtl="0">
              <a:spcBef>
                <a:spcPts val="0"/>
              </a:spcBef>
              <a:spcAft>
                <a:spcPts val="0"/>
              </a:spcAft>
              <a:buClr>
                <a:srgbClr val="1C1C1C"/>
              </a:buClr>
              <a:buSzPts val="1600"/>
              <a:buFont typeface="Arial"/>
              <a:buChar char="•"/>
            </a:pPr>
            <a:r>
              <a:rPr lang="en-GB" sz="1600" b="1">
                <a:solidFill>
                  <a:srgbClr val="1C1C1C"/>
                </a:solidFill>
                <a:latin typeface="Arial"/>
                <a:ea typeface="Arial"/>
                <a:cs typeface="Arial"/>
                <a:sym typeface="Arial"/>
              </a:rPr>
              <a:t>is not OK!</a:t>
            </a:r>
            <a:endParaRPr/>
          </a:p>
        </p:txBody>
      </p:sp>
      <p:pic>
        <p:nvPicPr>
          <p:cNvPr id="99" name="Google Shape;99;p6"/>
          <p:cNvPicPr preferRelativeResize="0"/>
          <p:nvPr/>
        </p:nvPicPr>
        <p:blipFill rotWithShape="1">
          <a:blip r:embed="rId3">
            <a:alphaModFix/>
          </a:blip>
          <a:srcRect/>
          <a:stretch/>
        </p:blipFill>
        <p:spPr>
          <a:xfrm>
            <a:off x="553492" y="2201850"/>
            <a:ext cx="3096345" cy="4059570"/>
          </a:xfrm>
          <a:prstGeom prst="rect">
            <a:avLst/>
          </a:prstGeom>
          <a:solidFill>
            <a:srgbClr val="01407D"/>
          </a:solidFill>
          <a:ln w="19050" cap="flat" cmpd="sng">
            <a:solidFill>
              <a:srgbClr val="086AA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9"/>
                                        </p:tgtEl>
                                        <p:attrNameLst>
                                          <p:attrName>style.visibility</p:attrName>
                                        </p:attrNameLst>
                                      </p:cBhvr>
                                      <p:to>
                                        <p:strVal val="visible"/>
                                      </p:to>
                                    </p:set>
                                    <p:animEffect transition="in" filter="fade">
                                      <p:cBhvr>
                                        <p:cTn id="11" dur="1000"/>
                                        <p:tgtEl>
                                          <p:spTgt spid="9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8">
                                            <p:txEl>
                                              <p:pRg st="0" end="0"/>
                                            </p:txEl>
                                          </p:spTgt>
                                        </p:tgtEl>
                                        <p:attrNameLst>
                                          <p:attrName>style.visibility</p:attrName>
                                        </p:attrNameLst>
                                      </p:cBhvr>
                                      <p:to>
                                        <p:strVal val="visible"/>
                                      </p:to>
                                    </p:set>
                                    <p:animEffect transition="in" filter="fade">
                                      <p:cBhvr>
                                        <p:cTn id="15" dur="1000"/>
                                        <p:tgtEl>
                                          <p:spTgt spid="98">
                                            <p:txEl>
                                              <p:pRg st="0" end="0"/>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8">
                                            <p:txEl>
                                              <p:pRg st="1" end="1"/>
                                            </p:txEl>
                                          </p:spTgt>
                                        </p:tgtEl>
                                        <p:attrNameLst>
                                          <p:attrName>style.visibility</p:attrName>
                                        </p:attrNameLst>
                                      </p:cBhvr>
                                      <p:to>
                                        <p:strVal val="visible"/>
                                      </p:to>
                                    </p:set>
                                    <p:animEffect transition="in" filter="fade">
                                      <p:cBhvr>
                                        <p:cTn id="19" dur="1000"/>
                                        <p:tgtEl>
                                          <p:spTgt spid="98">
                                            <p:txEl>
                                              <p:pRg st="1" end="1"/>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98">
                                            <p:txEl>
                                              <p:pRg st="2" end="2"/>
                                            </p:txEl>
                                          </p:spTgt>
                                        </p:tgtEl>
                                        <p:attrNameLst>
                                          <p:attrName>style.visibility</p:attrName>
                                        </p:attrNameLst>
                                      </p:cBhvr>
                                      <p:to>
                                        <p:strVal val="visible"/>
                                      </p:to>
                                    </p:set>
                                    <p:animEffect transition="in" filter="fade">
                                      <p:cBhvr>
                                        <p:cTn id="23" dur="1000"/>
                                        <p:tgtEl>
                                          <p:spTgt spid="98">
                                            <p:txEl>
                                              <p:pRg st="2" end="2"/>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98">
                                            <p:txEl>
                                              <p:pRg st="3" end="3"/>
                                            </p:txEl>
                                          </p:spTgt>
                                        </p:tgtEl>
                                        <p:attrNameLst>
                                          <p:attrName>style.visibility</p:attrName>
                                        </p:attrNameLst>
                                      </p:cBhvr>
                                      <p:to>
                                        <p:strVal val="visible"/>
                                      </p:to>
                                    </p:set>
                                    <p:animEffect transition="in" filter="fade">
                                      <p:cBhvr>
                                        <p:cTn id="27" dur="1000"/>
                                        <p:tgtEl>
                                          <p:spTgt spid="98">
                                            <p:txEl>
                                              <p:pRg st="3" end="3"/>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98">
                                            <p:txEl>
                                              <p:pRg st="4" end="4"/>
                                            </p:txEl>
                                          </p:spTgt>
                                        </p:tgtEl>
                                        <p:attrNameLst>
                                          <p:attrName>style.visibility</p:attrName>
                                        </p:attrNameLst>
                                      </p:cBhvr>
                                      <p:to>
                                        <p:strVal val="visible"/>
                                      </p:to>
                                    </p:set>
                                    <p:animEffect transition="in" filter="fade">
                                      <p:cBhvr>
                                        <p:cTn id="31" dur="1000"/>
                                        <p:tgtEl>
                                          <p:spTgt spid="98">
                                            <p:txEl>
                                              <p:pRg st="4" end="4"/>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98">
                                            <p:txEl>
                                              <p:pRg st="5" end="5"/>
                                            </p:txEl>
                                          </p:spTgt>
                                        </p:tgtEl>
                                        <p:attrNameLst>
                                          <p:attrName>style.visibility</p:attrName>
                                        </p:attrNameLst>
                                      </p:cBhvr>
                                      <p:to>
                                        <p:strVal val="visible"/>
                                      </p:to>
                                    </p:set>
                                    <p:animEffect transition="in" filter="fade">
                                      <p:cBhvr>
                                        <p:cTn id="35" dur="1000"/>
                                        <p:tgtEl>
                                          <p:spTgt spid="98">
                                            <p:txEl>
                                              <p:pRg st="5" end="5"/>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98">
                                            <p:txEl>
                                              <p:pRg st="6" end="6"/>
                                            </p:txEl>
                                          </p:spTgt>
                                        </p:tgtEl>
                                        <p:attrNameLst>
                                          <p:attrName>style.visibility</p:attrName>
                                        </p:attrNameLst>
                                      </p:cBhvr>
                                      <p:to>
                                        <p:strVal val="visible"/>
                                      </p:to>
                                    </p:set>
                                    <p:animEffect transition="in" filter="fade">
                                      <p:cBhvr>
                                        <p:cTn id="39" dur="1000"/>
                                        <p:tgtEl>
                                          <p:spTgt spid="9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7"/>
          <p:cNvSpPr>
            <a:spLocks noGrp="1"/>
          </p:cNvSpPr>
          <p:nvPr>
            <p:ph type="title"/>
          </p:nvPr>
        </p:nvSpPr>
        <p:spPr>
          <a:xfrm>
            <a:off x="461962" y="476672"/>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2E303D"/>
              </a:buClr>
              <a:buSzPts val="3600"/>
              <a:buFont typeface="Arial"/>
              <a:buNone/>
            </a:pPr>
            <a:r>
              <a:rPr lang="en-GB" sz="3600">
                <a:solidFill>
                  <a:srgbClr val="2E303D"/>
                </a:solidFill>
                <a:latin typeface="Arial"/>
                <a:ea typeface="Arial"/>
                <a:cs typeface="Arial"/>
                <a:sym typeface="Arial"/>
              </a:rPr>
              <a:t>What Is Bullying?</a:t>
            </a:r>
            <a:endParaRPr/>
          </a:p>
        </p:txBody>
      </p:sp>
      <p:sp>
        <p:nvSpPr>
          <p:cNvPr id="105" name="Google Shape;105;p7"/>
          <p:cNvSpPr txBox="1"/>
          <p:nvPr/>
        </p:nvSpPr>
        <p:spPr>
          <a:xfrm>
            <a:off x="755650" y="1479361"/>
            <a:ext cx="7632700" cy="24622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600">
                <a:solidFill>
                  <a:srgbClr val="1C1C1C"/>
                </a:solidFill>
                <a:latin typeface="Arial"/>
                <a:ea typeface="Arial"/>
                <a:cs typeface="Arial"/>
                <a:sym typeface="Arial"/>
              </a:rPr>
              <a:t>Let’s look at some different forms of bullying.</a:t>
            </a:r>
            <a:endParaRPr/>
          </a:p>
        </p:txBody>
      </p:sp>
      <p:grpSp>
        <p:nvGrpSpPr>
          <p:cNvPr id="106" name="Google Shape;106;p7"/>
          <p:cNvGrpSpPr/>
          <p:nvPr/>
        </p:nvGrpSpPr>
        <p:grpSpPr>
          <a:xfrm>
            <a:off x="539750" y="1904938"/>
            <a:ext cx="8064500" cy="1016759"/>
            <a:chOff x="539750" y="1904938"/>
            <a:chExt cx="8064500" cy="1016759"/>
          </a:xfrm>
        </p:grpSpPr>
        <p:sp>
          <p:nvSpPr>
            <p:cNvPr id="107" name="Google Shape;107;p7"/>
            <p:cNvSpPr/>
            <p:nvPr/>
          </p:nvSpPr>
          <p:spPr>
            <a:xfrm>
              <a:off x="539750" y="1904938"/>
              <a:ext cx="8064500" cy="1016759"/>
            </a:xfrm>
            <a:prstGeom prst="rect">
              <a:avLst/>
            </a:prstGeom>
            <a:solidFill>
              <a:srgbClr val="CFE09B"/>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8" name="Google Shape;108;p7"/>
            <p:cNvSpPr txBox="1"/>
            <p:nvPr/>
          </p:nvSpPr>
          <p:spPr>
            <a:xfrm>
              <a:off x="755650" y="2019852"/>
              <a:ext cx="5544542" cy="73866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600">
                  <a:solidFill>
                    <a:srgbClr val="1C1C1C"/>
                  </a:solidFill>
                  <a:latin typeface="Arial"/>
                  <a:ea typeface="Arial"/>
                  <a:cs typeface="Arial"/>
                  <a:sym typeface="Arial"/>
                </a:rPr>
                <a:t>Physical bullying is when someone uses their body to hurt someone else. This may include hitting, kicking, punching, pushing and damaging property.</a:t>
              </a:r>
              <a:endParaRPr/>
            </a:p>
          </p:txBody>
        </p:sp>
      </p:grpSp>
      <p:grpSp>
        <p:nvGrpSpPr>
          <p:cNvPr id="109" name="Google Shape;109;p7"/>
          <p:cNvGrpSpPr/>
          <p:nvPr/>
        </p:nvGrpSpPr>
        <p:grpSpPr>
          <a:xfrm>
            <a:off x="539750" y="3094519"/>
            <a:ext cx="8064500" cy="722489"/>
            <a:chOff x="539750" y="3094519"/>
            <a:chExt cx="8064500" cy="722489"/>
          </a:xfrm>
        </p:grpSpPr>
        <p:sp>
          <p:nvSpPr>
            <p:cNvPr id="110" name="Google Shape;110;p7"/>
            <p:cNvSpPr/>
            <p:nvPr/>
          </p:nvSpPr>
          <p:spPr>
            <a:xfrm>
              <a:off x="539750" y="3094519"/>
              <a:ext cx="8064500" cy="722489"/>
            </a:xfrm>
            <a:prstGeom prst="rect">
              <a:avLst/>
            </a:prstGeom>
            <a:solidFill>
              <a:srgbClr val="F8BD9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7"/>
            <p:cNvSpPr txBox="1"/>
            <p:nvPr/>
          </p:nvSpPr>
          <p:spPr>
            <a:xfrm>
              <a:off x="755650" y="3209433"/>
              <a:ext cx="5544542" cy="49244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600">
                  <a:solidFill>
                    <a:srgbClr val="1C1C1C"/>
                  </a:solidFill>
                  <a:latin typeface="Arial"/>
                  <a:ea typeface="Arial"/>
                  <a:cs typeface="Arial"/>
                  <a:sym typeface="Arial"/>
                </a:rPr>
                <a:t>Verbal bullying is when someone uses their words to hurt someone else. This may include name-calling and teasing. </a:t>
              </a:r>
              <a:endParaRPr/>
            </a:p>
          </p:txBody>
        </p:sp>
      </p:grpSp>
      <p:grpSp>
        <p:nvGrpSpPr>
          <p:cNvPr id="112" name="Google Shape;112;p7"/>
          <p:cNvGrpSpPr/>
          <p:nvPr/>
        </p:nvGrpSpPr>
        <p:grpSpPr>
          <a:xfrm>
            <a:off x="539750" y="3989831"/>
            <a:ext cx="8064500" cy="936104"/>
            <a:chOff x="539750" y="3989831"/>
            <a:chExt cx="8064500" cy="936104"/>
          </a:xfrm>
        </p:grpSpPr>
        <p:sp>
          <p:nvSpPr>
            <p:cNvPr id="113" name="Google Shape;113;p7"/>
            <p:cNvSpPr/>
            <p:nvPr/>
          </p:nvSpPr>
          <p:spPr>
            <a:xfrm>
              <a:off x="539750" y="3989831"/>
              <a:ext cx="8064500" cy="936104"/>
            </a:xfrm>
            <a:prstGeom prst="rect">
              <a:avLst/>
            </a:prstGeom>
            <a:solidFill>
              <a:srgbClr val="AFDEF9"/>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 name="Google Shape;114;p7"/>
            <p:cNvSpPr txBox="1"/>
            <p:nvPr/>
          </p:nvSpPr>
          <p:spPr>
            <a:xfrm>
              <a:off x="755650" y="4104745"/>
              <a:ext cx="5544542" cy="73866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600">
                  <a:solidFill>
                    <a:srgbClr val="1C1C1C"/>
                  </a:solidFill>
                  <a:latin typeface="Arial"/>
                  <a:ea typeface="Arial"/>
                  <a:cs typeface="Arial"/>
                  <a:sym typeface="Arial"/>
                </a:rPr>
                <a:t>Social bullying is when someone tries to make others think badly of someone on purpose. This may include excluding them, spreading rumours or telling lies about someone.</a:t>
              </a:r>
              <a:endParaRPr/>
            </a:p>
          </p:txBody>
        </p:sp>
      </p:grpSp>
      <p:grpSp>
        <p:nvGrpSpPr>
          <p:cNvPr id="115" name="Google Shape;115;p7"/>
          <p:cNvGrpSpPr/>
          <p:nvPr/>
        </p:nvGrpSpPr>
        <p:grpSpPr>
          <a:xfrm>
            <a:off x="539749" y="5126331"/>
            <a:ext cx="8064501" cy="1158488"/>
            <a:chOff x="539749" y="5126331"/>
            <a:chExt cx="8064501" cy="1158488"/>
          </a:xfrm>
        </p:grpSpPr>
        <p:sp>
          <p:nvSpPr>
            <p:cNvPr id="116" name="Google Shape;116;p7"/>
            <p:cNvSpPr/>
            <p:nvPr/>
          </p:nvSpPr>
          <p:spPr>
            <a:xfrm>
              <a:off x="539749" y="5126331"/>
              <a:ext cx="8064501" cy="1158488"/>
            </a:xfrm>
            <a:prstGeom prst="rect">
              <a:avLst/>
            </a:prstGeom>
            <a:solidFill>
              <a:srgbClr val="8ACBC0"/>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7" name="Google Shape;117;p7"/>
            <p:cNvSpPr txBox="1"/>
            <p:nvPr/>
          </p:nvSpPr>
          <p:spPr>
            <a:xfrm>
              <a:off x="755650" y="5241245"/>
              <a:ext cx="5544542"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600">
                  <a:solidFill>
                    <a:srgbClr val="1C1C1C"/>
                  </a:solidFill>
                  <a:latin typeface="Arial"/>
                  <a:ea typeface="Arial"/>
                  <a:cs typeface="Arial"/>
                  <a:sym typeface="Arial"/>
                </a:rPr>
                <a:t>Cyberbullying is when someone is bullied using technology such as a computer, laptop, tablet or mobile phone. This may include sending hurtful images, texts, social media posts or emails. </a:t>
              </a:r>
              <a:endParaRPr/>
            </a:p>
          </p:txBody>
        </p:sp>
      </p:grpSp>
      <p:pic>
        <p:nvPicPr>
          <p:cNvPr id="118" name="Google Shape;118;p7"/>
          <p:cNvPicPr preferRelativeResize="0"/>
          <p:nvPr/>
        </p:nvPicPr>
        <p:blipFill rotWithShape="1">
          <a:blip r:embed="rId3">
            <a:alphaModFix/>
          </a:blip>
          <a:srcRect/>
          <a:stretch/>
        </p:blipFill>
        <p:spPr>
          <a:xfrm>
            <a:off x="7090514" y="1695959"/>
            <a:ext cx="1009878" cy="1228985"/>
          </a:xfrm>
          <a:prstGeom prst="rect">
            <a:avLst/>
          </a:prstGeom>
          <a:noFill/>
          <a:ln>
            <a:noFill/>
          </a:ln>
        </p:spPr>
      </p:pic>
      <p:pic>
        <p:nvPicPr>
          <p:cNvPr id="119" name="Google Shape;119;p7"/>
          <p:cNvPicPr preferRelativeResize="0"/>
          <p:nvPr/>
        </p:nvPicPr>
        <p:blipFill rotWithShape="1">
          <a:blip r:embed="rId4">
            <a:alphaModFix/>
          </a:blip>
          <a:srcRect/>
          <a:stretch/>
        </p:blipFill>
        <p:spPr>
          <a:xfrm>
            <a:off x="6961756" y="3599876"/>
            <a:ext cx="1354660" cy="1326060"/>
          </a:xfrm>
          <a:prstGeom prst="rect">
            <a:avLst/>
          </a:prstGeom>
          <a:noFill/>
          <a:ln>
            <a:noFill/>
          </a:ln>
        </p:spPr>
      </p:pic>
      <p:pic>
        <p:nvPicPr>
          <p:cNvPr id="120" name="Google Shape;120;p7"/>
          <p:cNvPicPr preferRelativeResize="0"/>
          <p:nvPr/>
        </p:nvPicPr>
        <p:blipFill rotWithShape="1">
          <a:blip r:embed="rId5">
            <a:alphaModFix/>
          </a:blip>
          <a:srcRect/>
          <a:stretch/>
        </p:blipFill>
        <p:spPr>
          <a:xfrm>
            <a:off x="6724821" y="5288869"/>
            <a:ext cx="1663529" cy="1019185"/>
          </a:xfrm>
          <a:prstGeom prst="rect">
            <a:avLst/>
          </a:prstGeom>
          <a:noFill/>
          <a:ln>
            <a:noFill/>
          </a:ln>
        </p:spPr>
      </p:pic>
      <p:grpSp>
        <p:nvGrpSpPr>
          <p:cNvPr id="121" name="Google Shape;121;p7"/>
          <p:cNvGrpSpPr/>
          <p:nvPr/>
        </p:nvGrpSpPr>
        <p:grpSpPr>
          <a:xfrm>
            <a:off x="6902876" y="2852935"/>
            <a:ext cx="1379976" cy="964072"/>
            <a:chOff x="6902876" y="2852935"/>
            <a:chExt cx="1379976" cy="964072"/>
          </a:xfrm>
        </p:grpSpPr>
        <p:pic>
          <p:nvPicPr>
            <p:cNvPr id="122" name="Google Shape;122;p7"/>
            <p:cNvPicPr preferRelativeResize="0"/>
            <p:nvPr/>
          </p:nvPicPr>
          <p:blipFill rotWithShape="1">
            <a:blip r:embed="rId6">
              <a:alphaModFix/>
            </a:blip>
            <a:srcRect/>
            <a:stretch/>
          </p:blipFill>
          <p:spPr>
            <a:xfrm>
              <a:off x="7668344" y="2852935"/>
              <a:ext cx="614508" cy="964071"/>
            </a:xfrm>
            <a:prstGeom prst="rect">
              <a:avLst/>
            </a:prstGeom>
            <a:noFill/>
            <a:ln>
              <a:noFill/>
            </a:ln>
          </p:spPr>
        </p:pic>
        <p:pic>
          <p:nvPicPr>
            <p:cNvPr id="123" name="Google Shape;123;p7"/>
            <p:cNvPicPr preferRelativeResize="0"/>
            <p:nvPr/>
          </p:nvPicPr>
          <p:blipFill rotWithShape="1">
            <a:blip r:embed="rId7" cstate="screen">
              <a:alphaModFix/>
              <a:extLst>
                <a:ext uri="{28A0092B-C50C-407E-A947-70E740481C1C}">
                  <a14:useLocalDpi xmlns:a14="http://schemas.microsoft.com/office/drawing/2010/main"/>
                </a:ext>
              </a:extLst>
            </a:blip>
            <a:srcRect l="-12673"/>
            <a:stretch/>
          </p:blipFill>
          <p:spPr>
            <a:xfrm>
              <a:off x="6902876" y="3007835"/>
              <a:ext cx="648072" cy="809172"/>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fade">
                                      <p:cBhvr>
                                        <p:cTn id="12" dur="1000"/>
                                        <p:tgtEl>
                                          <p:spTgt spid="10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18"/>
                                        </p:tgtEl>
                                        <p:attrNameLst>
                                          <p:attrName>style.visibility</p:attrName>
                                        </p:attrNameLst>
                                      </p:cBhvr>
                                      <p:to>
                                        <p:strVal val="visible"/>
                                      </p:to>
                                    </p:set>
                                    <p:animEffect transition="in" filter="fade">
                                      <p:cBhvr>
                                        <p:cTn id="16" dur="500"/>
                                        <p:tgtEl>
                                          <p:spTgt spid="1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9"/>
                                        </p:tgtEl>
                                        <p:attrNameLst>
                                          <p:attrName>style.visibility</p:attrName>
                                        </p:attrNameLst>
                                      </p:cBhvr>
                                      <p:to>
                                        <p:strVal val="visible"/>
                                      </p:to>
                                    </p:set>
                                    <p:animEffect transition="in" filter="fade">
                                      <p:cBhvr>
                                        <p:cTn id="21" dur="1000"/>
                                        <p:tgtEl>
                                          <p:spTgt spid="10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21"/>
                                        </p:tgtEl>
                                        <p:attrNameLst>
                                          <p:attrName>style.visibility</p:attrName>
                                        </p:attrNameLst>
                                      </p:cBhvr>
                                      <p:to>
                                        <p:strVal val="visible"/>
                                      </p:to>
                                    </p:set>
                                    <p:animEffect transition="in" filter="fade">
                                      <p:cBhvr>
                                        <p:cTn id="25" dur="500"/>
                                        <p:tgtEl>
                                          <p:spTgt spid="1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2"/>
                                        </p:tgtEl>
                                        <p:attrNameLst>
                                          <p:attrName>style.visibility</p:attrName>
                                        </p:attrNameLst>
                                      </p:cBhvr>
                                      <p:to>
                                        <p:strVal val="visible"/>
                                      </p:to>
                                    </p:set>
                                    <p:animEffect transition="in" filter="fade">
                                      <p:cBhvr>
                                        <p:cTn id="30" dur="1000"/>
                                        <p:tgtEl>
                                          <p:spTgt spid="112"/>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19"/>
                                        </p:tgtEl>
                                        <p:attrNameLst>
                                          <p:attrName>style.visibility</p:attrName>
                                        </p:attrNameLst>
                                      </p:cBhvr>
                                      <p:to>
                                        <p:strVal val="visible"/>
                                      </p:to>
                                    </p:set>
                                    <p:animEffect transition="in" filter="fade">
                                      <p:cBhvr>
                                        <p:cTn id="34" dur="500"/>
                                        <p:tgtEl>
                                          <p:spTgt spid="1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5"/>
                                        </p:tgtEl>
                                        <p:attrNameLst>
                                          <p:attrName>style.visibility</p:attrName>
                                        </p:attrNameLst>
                                      </p:cBhvr>
                                      <p:to>
                                        <p:strVal val="visible"/>
                                      </p:to>
                                    </p:set>
                                    <p:animEffect transition="in" filter="fade">
                                      <p:cBhvr>
                                        <p:cTn id="39" dur="1000"/>
                                        <p:tgtEl>
                                          <p:spTgt spid="115"/>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120"/>
                                        </p:tgtEl>
                                        <p:attrNameLst>
                                          <p:attrName>style.visibility</p:attrName>
                                        </p:attrNameLst>
                                      </p:cBhvr>
                                      <p:to>
                                        <p:strVal val="visible"/>
                                      </p:to>
                                    </p:set>
                                    <p:animEffect transition="in" filter="fade">
                                      <p:cBhvr>
                                        <p:cTn id="43"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8"/>
          <p:cNvPicPr preferRelativeResize="0"/>
          <p:nvPr/>
        </p:nvPicPr>
        <p:blipFill rotWithShape="1">
          <a:blip r:embed="rId3">
            <a:alphaModFix/>
          </a:blip>
          <a:srcRect/>
          <a:stretch/>
        </p:blipFill>
        <p:spPr>
          <a:xfrm>
            <a:off x="755650" y="1916831"/>
            <a:ext cx="7632700" cy="4384203"/>
          </a:xfrm>
          <a:prstGeom prst="rect">
            <a:avLst/>
          </a:prstGeom>
          <a:noFill/>
          <a:ln w="28575" cap="flat" cmpd="sng">
            <a:solidFill>
              <a:srgbClr val="2E303D"/>
            </a:solidFill>
            <a:prstDash val="solid"/>
            <a:round/>
            <a:headEnd type="none" w="sm" len="sm"/>
            <a:tailEnd type="none" w="sm" len="sm"/>
          </a:ln>
        </p:spPr>
      </p:pic>
      <p:sp>
        <p:nvSpPr>
          <p:cNvPr id="129" name="Google Shape;129;p8"/>
          <p:cNvSpPr>
            <a:spLocks noGrp="1"/>
          </p:cNvSpPr>
          <p:nvPr>
            <p:ph type="title"/>
          </p:nvPr>
        </p:nvSpPr>
        <p:spPr>
          <a:xfrm>
            <a:off x="461962" y="476672"/>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2E303D"/>
              </a:buClr>
              <a:buSzPts val="3600"/>
              <a:buFont typeface="Arial"/>
              <a:buNone/>
            </a:pPr>
            <a:r>
              <a:rPr lang="en-GB" sz="3600">
                <a:solidFill>
                  <a:srgbClr val="2E303D"/>
                </a:solidFill>
                <a:latin typeface="Arial"/>
                <a:ea typeface="Arial"/>
                <a:cs typeface="Arial"/>
                <a:sym typeface="Arial"/>
              </a:rPr>
              <a:t>What Is Bullying?</a:t>
            </a:r>
            <a:endParaRPr/>
          </a:p>
        </p:txBody>
      </p:sp>
      <p:sp>
        <p:nvSpPr>
          <p:cNvPr id="130" name="Google Shape;130;p8"/>
          <p:cNvSpPr txBox="1"/>
          <p:nvPr/>
        </p:nvSpPr>
        <p:spPr>
          <a:xfrm>
            <a:off x="755650" y="1384264"/>
            <a:ext cx="7632774" cy="710552"/>
          </a:xfrm>
          <a:prstGeom prst="rect">
            <a:avLst/>
          </a:prstGeom>
          <a:solidFill>
            <a:srgbClr val="2E303D"/>
          </a:solidFill>
          <a:ln w="57150" cap="flat" cmpd="sng">
            <a:solidFill>
              <a:srgbClr val="2E303D"/>
            </a:solidFill>
            <a:prstDash val="solid"/>
            <a:round/>
            <a:headEnd type="none" w="sm" len="sm"/>
            <a:tailEnd type="none" w="sm" len="sm"/>
          </a:ln>
        </p:spPr>
        <p:txBody>
          <a:bodyPr spcFirstLastPara="1" wrap="square" lIns="108000" tIns="108000" rIns="108000" bIns="108000" anchor="t" anchorCtr="0">
            <a:spAutoFit/>
          </a:bodyPr>
          <a:lstStyle/>
          <a:p>
            <a:pPr marL="0" marR="0" lvl="0" indent="0" algn="l" rtl="0">
              <a:spcBef>
                <a:spcPts val="0"/>
              </a:spcBef>
              <a:spcAft>
                <a:spcPts val="0"/>
              </a:spcAft>
              <a:buNone/>
            </a:pPr>
            <a:r>
              <a:rPr lang="en-GB" sz="1600">
                <a:solidFill>
                  <a:schemeClr val="lt1"/>
                </a:solidFill>
                <a:latin typeface="Arial"/>
                <a:ea typeface="Arial"/>
                <a:cs typeface="Arial"/>
                <a:sym typeface="Arial"/>
              </a:rPr>
              <a:t>Chronic bullying means bullying behaviour that has lasted for a long period of time, such as six months or more.</a:t>
            </a:r>
            <a:endParaRPr/>
          </a:p>
        </p:txBody>
      </p:sp>
      <p:grpSp>
        <p:nvGrpSpPr>
          <p:cNvPr id="131" name="Google Shape;131;p8"/>
          <p:cNvGrpSpPr/>
          <p:nvPr/>
        </p:nvGrpSpPr>
        <p:grpSpPr>
          <a:xfrm>
            <a:off x="5174025" y="2656252"/>
            <a:ext cx="3029661" cy="1464734"/>
            <a:chOff x="5174025" y="2656252"/>
            <a:chExt cx="3029661" cy="1464734"/>
          </a:xfrm>
        </p:grpSpPr>
        <p:grpSp>
          <p:nvGrpSpPr>
            <p:cNvPr id="132" name="Google Shape;132;p8"/>
            <p:cNvGrpSpPr/>
            <p:nvPr/>
          </p:nvGrpSpPr>
          <p:grpSpPr>
            <a:xfrm>
              <a:off x="5174025" y="2656252"/>
              <a:ext cx="3029661" cy="1464734"/>
              <a:chOff x="4635228" y="3585995"/>
              <a:chExt cx="3753122" cy="2360498"/>
            </a:xfrm>
          </p:grpSpPr>
          <p:sp>
            <p:nvSpPr>
              <p:cNvPr id="133" name="Google Shape;133;p8"/>
              <p:cNvSpPr/>
              <p:nvPr/>
            </p:nvSpPr>
            <p:spPr>
              <a:xfrm>
                <a:off x="4635228" y="3585995"/>
                <a:ext cx="3753122" cy="2360498"/>
              </a:xfrm>
              <a:prstGeom prst="rect">
                <a:avLst/>
              </a:prstGeom>
              <a:solidFill>
                <a:srgbClr val="2E30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4" name="Google Shape;134;p8"/>
              <p:cNvSpPr/>
              <p:nvPr/>
            </p:nvSpPr>
            <p:spPr>
              <a:xfrm>
                <a:off x="4724432" y="3686240"/>
                <a:ext cx="3568118" cy="2171657"/>
              </a:xfrm>
              <a:prstGeom prst="rect">
                <a:avLst/>
              </a:prstGeom>
              <a:noFill/>
              <a:ln w="19050" cap="rnd"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35" name="Google Shape;135;p8"/>
            <p:cNvSpPr txBox="1"/>
            <p:nvPr/>
          </p:nvSpPr>
          <p:spPr>
            <a:xfrm>
              <a:off x="5439679" y="2905748"/>
              <a:ext cx="2512206" cy="98488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What sort of bullying is more likely to go on for long periods of time and go unnoticed?</a:t>
              </a:r>
              <a:endParaRPr/>
            </a:p>
          </p:txBody>
        </p:sp>
      </p:grpSp>
      <p:grpSp>
        <p:nvGrpSpPr>
          <p:cNvPr id="136" name="Google Shape;136;p8"/>
          <p:cNvGrpSpPr/>
          <p:nvPr/>
        </p:nvGrpSpPr>
        <p:grpSpPr>
          <a:xfrm>
            <a:off x="5176688" y="4503820"/>
            <a:ext cx="3029661" cy="1235777"/>
            <a:chOff x="5176688" y="4503820"/>
            <a:chExt cx="3029661" cy="1235777"/>
          </a:xfrm>
        </p:grpSpPr>
        <p:grpSp>
          <p:nvGrpSpPr>
            <p:cNvPr id="137" name="Google Shape;137;p8"/>
            <p:cNvGrpSpPr/>
            <p:nvPr/>
          </p:nvGrpSpPr>
          <p:grpSpPr>
            <a:xfrm>
              <a:off x="5176688" y="4503820"/>
              <a:ext cx="3029661" cy="1235777"/>
              <a:chOff x="4635228" y="3585995"/>
              <a:chExt cx="3753122" cy="2360498"/>
            </a:xfrm>
          </p:grpSpPr>
          <p:sp>
            <p:nvSpPr>
              <p:cNvPr id="138" name="Google Shape;138;p8"/>
              <p:cNvSpPr/>
              <p:nvPr/>
            </p:nvSpPr>
            <p:spPr>
              <a:xfrm>
                <a:off x="4635228" y="3585995"/>
                <a:ext cx="3753122" cy="2360498"/>
              </a:xfrm>
              <a:prstGeom prst="rect">
                <a:avLst/>
              </a:prstGeom>
              <a:solidFill>
                <a:srgbClr val="2E30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9" name="Google Shape;139;p8"/>
              <p:cNvSpPr/>
              <p:nvPr/>
            </p:nvSpPr>
            <p:spPr>
              <a:xfrm>
                <a:off x="4724432" y="3686240"/>
                <a:ext cx="3568118" cy="2171657"/>
              </a:xfrm>
              <a:prstGeom prst="rect">
                <a:avLst/>
              </a:prstGeom>
              <a:noFill/>
              <a:ln w="19050" cap="rnd"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40" name="Google Shape;140;p8"/>
            <p:cNvSpPr txBox="1"/>
            <p:nvPr/>
          </p:nvSpPr>
          <p:spPr>
            <a:xfrm>
              <a:off x="5442342" y="4753316"/>
              <a:ext cx="2512206" cy="73866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Why might some bullying behaviour go on for </a:t>
              </a:r>
              <a:br>
                <a:rPr lang="en-GB" sz="1600">
                  <a:solidFill>
                    <a:schemeClr val="lt1"/>
                  </a:solidFill>
                  <a:latin typeface="Arial"/>
                  <a:ea typeface="Arial"/>
                  <a:cs typeface="Arial"/>
                  <a:sym typeface="Arial"/>
                </a:rPr>
              </a:br>
              <a:r>
                <a:rPr lang="en-GB" sz="1600">
                  <a:solidFill>
                    <a:schemeClr val="lt1"/>
                  </a:solidFill>
                  <a:latin typeface="Arial"/>
                  <a:ea typeface="Arial"/>
                  <a:cs typeface="Arial"/>
                  <a:sym typeface="Arial"/>
                </a:rPr>
                <a:t>so long?</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1000"/>
                                        <p:tgtEl>
                                          <p:spTgt spid="13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28"/>
                                        </p:tgtEl>
                                        <p:attrNameLst>
                                          <p:attrName>style.visibility</p:attrName>
                                        </p:attrNameLst>
                                      </p:cBhvr>
                                      <p:to>
                                        <p:strVal val="visible"/>
                                      </p:to>
                                    </p:set>
                                    <p:animEffect transition="in" filter="fade">
                                      <p:cBhvr>
                                        <p:cTn id="11" dur="1500"/>
                                        <p:tgtEl>
                                          <p:spTgt spid="1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1"/>
                                        </p:tgtEl>
                                        <p:attrNameLst>
                                          <p:attrName>style.visibility</p:attrName>
                                        </p:attrNameLst>
                                      </p:cBhvr>
                                      <p:to>
                                        <p:strVal val="visible"/>
                                      </p:to>
                                    </p:set>
                                    <p:animEffect transition="in" filter="fade">
                                      <p:cBhvr>
                                        <p:cTn id="16" dur="500"/>
                                        <p:tgtEl>
                                          <p:spTgt spid="1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6"/>
                                        </p:tgtEl>
                                        <p:attrNameLst>
                                          <p:attrName>style.visibility</p:attrName>
                                        </p:attrNameLst>
                                      </p:cBhvr>
                                      <p:to>
                                        <p:strVal val="visible"/>
                                      </p:to>
                                    </p:set>
                                    <p:animEffect transition="in" filter="fade">
                                      <p:cBhvr>
                                        <p:cTn id="21"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9"/>
          <p:cNvPicPr preferRelativeResize="0"/>
          <p:nvPr/>
        </p:nvPicPr>
        <p:blipFill rotWithShape="1">
          <a:blip r:embed="rId3">
            <a:alphaModFix/>
          </a:blip>
          <a:srcRect/>
          <a:stretch/>
        </p:blipFill>
        <p:spPr>
          <a:xfrm>
            <a:off x="542925" y="2119891"/>
            <a:ext cx="8058149" cy="4185659"/>
          </a:xfrm>
          <a:prstGeom prst="rect">
            <a:avLst/>
          </a:prstGeom>
          <a:noFill/>
          <a:ln>
            <a:noFill/>
          </a:ln>
        </p:spPr>
      </p:pic>
      <p:sp>
        <p:nvSpPr>
          <p:cNvPr id="146" name="Google Shape;146;p9"/>
          <p:cNvSpPr>
            <a:spLocks noGrp="1"/>
          </p:cNvSpPr>
          <p:nvPr>
            <p:ph type="title"/>
          </p:nvPr>
        </p:nvSpPr>
        <p:spPr>
          <a:xfrm>
            <a:off x="461962" y="476672"/>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2E303D"/>
              </a:buClr>
              <a:buSzPts val="3600"/>
              <a:buFont typeface="Arial"/>
              <a:buNone/>
            </a:pPr>
            <a:r>
              <a:rPr lang="en-GB" sz="3600">
                <a:solidFill>
                  <a:srgbClr val="2E303D"/>
                </a:solidFill>
                <a:latin typeface="Arial"/>
                <a:ea typeface="Arial"/>
                <a:cs typeface="Arial"/>
                <a:sym typeface="Arial"/>
              </a:rPr>
              <a:t>The Impact of Bullying</a:t>
            </a:r>
            <a:endParaRPr/>
          </a:p>
        </p:txBody>
      </p:sp>
      <p:sp>
        <p:nvSpPr>
          <p:cNvPr id="147" name="Google Shape;147;p9"/>
          <p:cNvSpPr txBox="1"/>
          <p:nvPr/>
        </p:nvSpPr>
        <p:spPr>
          <a:xfrm>
            <a:off x="755650" y="1470978"/>
            <a:ext cx="7632700" cy="49244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600">
                <a:solidFill>
                  <a:schemeClr val="dk1"/>
                </a:solidFill>
                <a:latin typeface="Arial"/>
                <a:ea typeface="Arial"/>
                <a:cs typeface="Arial"/>
                <a:sym typeface="Arial"/>
              </a:rPr>
              <a:t>Bullying can happen in lots of different ways. It can happen to anyone and often involves someone thinking they are more powerful than someone else.</a:t>
            </a:r>
            <a:endParaRPr/>
          </a:p>
        </p:txBody>
      </p:sp>
      <p:sp>
        <p:nvSpPr>
          <p:cNvPr id="148" name="Google Shape;148;p9"/>
          <p:cNvSpPr/>
          <p:nvPr/>
        </p:nvSpPr>
        <p:spPr>
          <a:xfrm>
            <a:off x="869950" y="2853919"/>
            <a:ext cx="6340475" cy="3326186"/>
          </a:xfrm>
          <a:prstGeom prst="snip1Rect">
            <a:avLst>
              <a:gd name="adj" fmla="val 6838"/>
            </a:avLst>
          </a:prstGeom>
          <a:solidFill>
            <a:srgbClr val="FDFDFD">
              <a:alpha val="89803"/>
            </a:srgbClr>
          </a:solidFill>
          <a:ln>
            <a:noFill/>
          </a:ln>
        </p:spPr>
        <p:txBody>
          <a:bodyPr spcFirstLastPara="1" wrap="square" lIns="108000" tIns="108000" rIns="108000" bIns="108000" anchor="t" anchorCtr="0">
            <a:spAutoFit/>
          </a:bodyPr>
          <a:lstStyle/>
          <a:p>
            <a:pPr marL="285750" marR="0" lvl="0" indent="-285750" algn="l" rtl="0">
              <a:lnSpc>
                <a:spcPct val="150000"/>
              </a:lnSpc>
              <a:spcBef>
                <a:spcPts val="0"/>
              </a:spcBef>
              <a:spcAft>
                <a:spcPts val="0"/>
              </a:spcAft>
              <a:buClr>
                <a:srgbClr val="1C1C1C"/>
              </a:buClr>
              <a:buSzPts val="1600"/>
              <a:buFont typeface="Arial"/>
              <a:buChar char="•"/>
            </a:pPr>
            <a:r>
              <a:rPr lang="en-GB" sz="1600">
                <a:solidFill>
                  <a:srgbClr val="1C1C1C"/>
                </a:solidFill>
                <a:latin typeface="Arial"/>
                <a:ea typeface="Arial"/>
                <a:cs typeface="Arial"/>
                <a:sym typeface="Arial"/>
              </a:rPr>
              <a:t>making someone feel worthless;</a:t>
            </a:r>
            <a:endParaRPr/>
          </a:p>
          <a:p>
            <a:pPr marL="285750" marR="0" lvl="0" indent="-285750" algn="l" rtl="0">
              <a:lnSpc>
                <a:spcPct val="150000"/>
              </a:lnSpc>
              <a:spcBef>
                <a:spcPts val="0"/>
              </a:spcBef>
              <a:spcAft>
                <a:spcPts val="0"/>
              </a:spcAft>
              <a:buClr>
                <a:srgbClr val="1C1C1C"/>
              </a:buClr>
              <a:buSzPts val="1600"/>
              <a:buFont typeface="Arial"/>
              <a:buChar char="•"/>
            </a:pPr>
            <a:r>
              <a:rPr lang="en-GB" sz="1600">
                <a:solidFill>
                  <a:srgbClr val="1C1C1C"/>
                </a:solidFill>
                <a:latin typeface="Arial"/>
                <a:ea typeface="Arial"/>
                <a:cs typeface="Arial"/>
                <a:sym typeface="Arial"/>
              </a:rPr>
              <a:t>causing someone to feel frightened or lonely;</a:t>
            </a:r>
            <a:endParaRPr/>
          </a:p>
          <a:p>
            <a:pPr marL="285750" marR="0" lvl="0" indent="-285750" algn="l" rtl="0">
              <a:lnSpc>
                <a:spcPct val="150000"/>
              </a:lnSpc>
              <a:spcBef>
                <a:spcPts val="0"/>
              </a:spcBef>
              <a:spcAft>
                <a:spcPts val="0"/>
              </a:spcAft>
              <a:buClr>
                <a:srgbClr val="1C1C1C"/>
              </a:buClr>
              <a:buSzPts val="1600"/>
              <a:buFont typeface="Arial"/>
              <a:buChar char="•"/>
            </a:pPr>
            <a:r>
              <a:rPr lang="en-GB" sz="1600">
                <a:solidFill>
                  <a:srgbClr val="1C1C1C"/>
                </a:solidFill>
                <a:latin typeface="Arial"/>
                <a:ea typeface="Arial"/>
                <a:cs typeface="Arial"/>
                <a:sym typeface="Arial"/>
              </a:rPr>
              <a:t>affecting a person’s ability to concentrate on learning;</a:t>
            </a:r>
            <a:endParaRPr/>
          </a:p>
          <a:p>
            <a:pPr marL="285750" marR="0" lvl="0" indent="-285750" algn="l" rtl="0">
              <a:lnSpc>
                <a:spcPct val="150000"/>
              </a:lnSpc>
              <a:spcBef>
                <a:spcPts val="0"/>
              </a:spcBef>
              <a:spcAft>
                <a:spcPts val="0"/>
              </a:spcAft>
              <a:buClr>
                <a:srgbClr val="1C1C1C"/>
              </a:buClr>
              <a:buSzPts val="1600"/>
              <a:buFont typeface="Arial"/>
              <a:buChar char="•"/>
            </a:pPr>
            <a:r>
              <a:rPr lang="en-GB" sz="1600">
                <a:solidFill>
                  <a:srgbClr val="1C1C1C"/>
                </a:solidFill>
                <a:latin typeface="Arial"/>
                <a:ea typeface="Arial"/>
                <a:cs typeface="Arial"/>
                <a:sym typeface="Arial"/>
              </a:rPr>
              <a:t>making someone feel angry or upset;</a:t>
            </a:r>
            <a:endParaRPr/>
          </a:p>
          <a:p>
            <a:pPr marL="285750" marR="0" lvl="0" indent="-285750" algn="l" rtl="0">
              <a:lnSpc>
                <a:spcPct val="150000"/>
              </a:lnSpc>
              <a:spcBef>
                <a:spcPts val="0"/>
              </a:spcBef>
              <a:spcAft>
                <a:spcPts val="0"/>
              </a:spcAft>
              <a:buClr>
                <a:srgbClr val="1C1C1C"/>
              </a:buClr>
              <a:buSzPts val="1600"/>
              <a:buFont typeface="Arial"/>
              <a:buChar char="•"/>
            </a:pPr>
            <a:r>
              <a:rPr lang="en-GB" sz="1600">
                <a:solidFill>
                  <a:srgbClr val="1C1C1C"/>
                </a:solidFill>
                <a:latin typeface="Arial"/>
                <a:ea typeface="Arial"/>
                <a:cs typeface="Arial"/>
                <a:sym typeface="Arial"/>
              </a:rPr>
              <a:t>making a person withdraw from people they are close to;</a:t>
            </a:r>
            <a:endParaRPr/>
          </a:p>
          <a:p>
            <a:pPr marL="285750" marR="0" lvl="0" indent="-285750" algn="l" rtl="0">
              <a:lnSpc>
                <a:spcPct val="150000"/>
              </a:lnSpc>
              <a:spcBef>
                <a:spcPts val="0"/>
              </a:spcBef>
              <a:spcAft>
                <a:spcPts val="0"/>
              </a:spcAft>
              <a:buClr>
                <a:srgbClr val="1C1C1C"/>
              </a:buClr>
              <a:buSzPts val="1600"/>
              <a:buFont typeface="Arial"/>
              <a:buChar char="•"/>
            </a:pPr>
            <a:r>
              <a:rPr lang="en-GB" sz="1600">
                <a:solidFill>
                  <a:srgbClr val="1C1C1C"/>
                </a:solidFill>
                <a:latin typeface="Arial"/>
                <a:ea typeface="Arial"/>
                <a:cs typeface="Arial"/>
                <a:sym typeface="Arial"/>
              </a:rPr>
              <a:t>causing someone to avoid coming to school;</a:t>
            </a:r>
            <a:endParaRPr/>
          </a:p>
          <a:p>
            <a:pPr marL="285750" marR="0" lvl="0" indent="-285750" algn="l" rtl="0">
              <a:lnSpc>
                <a:spcPct val="150000"/>
              </a:lnSpc>
              <a:spcBef>
                <a:spcPts val="0"/>
              </a:spcBef>
              <a:spcAft>
                <a:spcPts val="0"/>
              </a:spcAft>
              <a:buClr>
                <a:srgbClr val="1C1C1C"/>
              </a:buClr>
              <a:buSzPts val="1600"/>
              <a:buFont typeface="Arial"/>
              <a:buChar char="•"/>
            </a:pPr>
            <a:r>
              <a:rPr lang="en-GB" sz="1600">
                <a:solidFill>
                  <a:srgbClr val="1C1C1C"/>
                </a:solidFill>
                <a:latin typeface="Arial"/>
                <a:ea typeface="Arial"/>
                <a:cs typeface="Arial"/>
                <a:sym typeface="Arial"/>
              </a:rPr>
              <a:t>affecting a person’s overall confidence; </a:t>
            </a:r>
            <a:endParaRPr/>
          </a:p>
          <a:p>
            <a:pPr marL="285750" marR="0" lvl="0" indent="-285750" algn="l" rtl="0">
              <a:lnSpc>
                <a:spcPct val="150000"/>
              </a:lnSpc>
              <a:spcBef>
                <a:spcPts val="0"/>
              </a:spcBef>
              <a:spcAft>
                <a:spcPts val="0"/>
              </a:spcAft>
              <a:buClr>
                <a:srgbClr val="1C1C1C"/>
              </a:buClr>
              <a:buSzPts val="1600"/>
              <a:buFont typeface="Arial"/>
              <a:buChar char="•"/>
            </a:pPr>
            <a:r>
              <a:rPr lang="en-GB" sz="1600">
                <a:solidFill>
                  <a:srgbClr val="1C1C1C"/>
                </a:solidFill>
                <a:latin typeface="Arial"/>
                <a:ea typeface="Arial"/>
                <a:cs typeface="Arial"/>
                <a:sym typeface="Arial"/>
              </a:rPr>
              <a:t>negatively impacting a person’s mental and physical health.</a:t>
            </a:r>
            <a:endParaRPr/>
          </a:p>
        </p:txBody>
      </p:sp>
      <p:sp>
        <p:nvSpPr>
          <p:cNvPr id="149" name="Google Shape;149;p9"/>
          <p:cNvSpPr txBox="1"/>
          <p:nvPr/>
        </p:nvSpPr>
        <p:spPr>
          <a:xfrm>
            <a:off x="461962" y="2233118"/>
            <a:ext cx="2725738" cy="464331"/>
          </a:xfrm>
          <a:prstGeom prst="rect">
            <a:avLst/>
          </a:prstGeom>
          <a:solidFill>
            <a:srgbClr val="2E303D"/>
          </a:solidFill>
          <a:ln w="12700" cap="flat" cmpd="sng">
            <a:solidFill>
              <a:schemeClr val="lt1"/>
            </a:solidFill>
            <a:prstDash val="solid"/>
            <a:round/>
            <a:headEnd type="none" w="sm" len="sm"/>
            <a:tailEnd type="none" w="sm" len="sm"/>
          </a:ln>
        </p:spPr>
        <p:txBody>
          <a:bodyPr spcFirstLastPara="1" wrap="square" lIns="288000" tIns="108000" rIns="108000" bIns="108000" anchor="t" anchorCtr="0">
            <a:spAutoFit/>
          </a:bodyPr>
          <a:lstStyle/>
          <a:p>
            <a:pPr marL="0" marR="0" lvl="0" indent="0" algn="l" rtl="0">
              <a:spcBef>
                <a:spcPts val="0"/>
              </a:spcBef>
              <a:spcAft>
                <a:spcPts val="0"/>
              </a:spcAft>
              <a:buNone/>
            </a:pPr>
            <a:r>
              <a:rPr lang="en-GB" sz="1600" b="1">
                <a:solidFill>
                  <a:schemeClr val="lt1"/>
                </a:solidFill>
                <a:latin typeface="Arial"/>
                <a:ea typeface="Arial"/>
                <a:cs typeface="Arial"/>
                <a:sym typeface="Arial"/>
              </a:rPr>
              <a:t>Harmful effects include: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500"/>
                                        <p:tgtEl>
                                          <p:spTgt spid="1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9"/>
                                        </p:tgtEl>
                                        <p:attrNameLst>
                                          <p:attrName>style.visibility</p:attrName>
                                        </p:attrNameLst>
                                      </p:cBhvr>
                                      <p:to>
                                        <p:strVal val="visible"/>
                                      </p:to>
                                    </p:set>
                                    <p:animEffect transition="in" filter="fade">
                                      <p:cBhvr>
                                        <p:cTn id="12" dur="1000"/>
                                        <p:tgtEl>
                                          <p:spTgt spid="149"/>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45"/>
                                        </p:tgtEl>
                                        <p:attrNameLst>
                                          <p:attrName>style.visibility</p:attrName>
                                        </p:attrNameLst>
                                      </p:cBhvr>
                                      <p:to>
                                        <p:strVal val="visible"/>
                                      </p:to>
                                    </p:set>
                                    <p:animEffect transition="in" filter="fade">
                                      <p:cBhvr>
                                        <p:cTn id="16" dur="1000"/>
                                        <p:tgtEl>
                                          <p:spTgt spid="14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8"/>
                                        </p:tgtEl>
                                        <p:attrNameLst>
                                          <p:attrName>style.visibility</p:attrName>
                                        </p:attrNameLst>
                                      </p:cBhvr>
                                      <p:to>
                                        <p:strVal val="visible"/>
                                      </p:to>
                                    </p:set>
                                    <p:animEffect transition="in" filter="fade">
                                      <p:cBhvr>
                                        <p:cTn id="21"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10"/>
          <p:cNvPicPr preferRelativeResize="0"/>
          <p:nvPr/>
        </p:nvPicPr>
        <p:blipFill rotWithShape="1">
          <a:blip r:embed="rId3">
            <a:alphaModFix/>
          </a:blip>
          <a:srcRect/>
          <a:stretch/>
        </p:blipFill>
        <p:spPr>
          <a:xfrm flipH="1">
            <a:off x="552449" y="2057400"/>
            <a:ext cx="8048625" cy="4243634"/>
          </a:xfrm>
          <a:prstGeom prst="rect">
            <a:avLst/>
          </a:prstGeom>
          <a:noFill/>
          <a:ln w="28575" cap="flat" cmpd="sng">
            <a:solidFill>
              <a:srgbClr val="2E303D"/>
            </a:solidFill>
            <a:prstDash val="solid"/>
            <a:round/>
            <a:headEnd type="none" w="sm" len="sm"/>
            <a:tailEnd type="none" w="sm" len="sm"/>
          </a:ln>
        </p:spPr>
      </p:pic>
      <p:sp>
        <p:nvSpPr>
          <p:cNvPr id="155" name="Google Shape;155;p10"/>
          <p:cNvSpPr>
            <a:spLocks noGrp="1"/>
          </p:cNvSpPr>
          <p:nvPr>
            <p:ph type="title"/>
          </p:nvPr>
        </p:nvSpPr>
        <p:spPr>
          <a:xfrm>
            <a:off x="461962" y="476672"/>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2E303D"/>
              </a:buClr>
              <a:buSzPts val="3600"/>
              <a:buFont typeface="Arial"/>
              <a:buNone/>
            </a:pPr>
            <a:r>
              <a:rPr lang="en-GB" sz="3600">
                <a:solidFill>
                  <a:srgbClr val="2E303D"/>
                </a:solidFill>
                <a:latin typeface="Arial"/>
                <a:ea typeface="Arial"/>
                <a:cs typeface="Arial"/>
                <a:sym typeface="Arial"/>
              </a:rPr>
              <a:t>The Impact of Bullying</a:t>
            </a:r>
            <a:endParaRPr/>
          </a:p>
        </p:txBody>
      </p:sp>
      <p:sp>
        <p:nvSpPr>
          <p:cNvPr id="156" name="Google Shape;156;p10"/>
          <p:cNvSpPr txBox="1"/>
          <p:nvPr/>
        </p:nvSpPr>
        <p:spPr>
          <a:xfrm>
            <a:off x="755650" y="1470978"/>
            <a:ext cx="7632700" cy="49244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600">
                <a:solidFill>
                  <a:schemeClr val="dk1"/>
                </a:solidFill>
                <a:latin typeface="Arial"/>
                <a:ea typeface="Arial"/>
                <a:cs typeface="Arial"/>
                <a:sym typeface="Arial"/>
              </a:rPr>
              <a:t>To truly understand the impact bullying can have on a person, we need to </a:t>
            </a:r>
            <a:br>
              <a:rPr lang="en-GB" sz="1600">
                <a:solidFill>
                  <a:schemeClr val="dk1"/>
                </a:solidFill>
                <a:latin typeface="Arial"/>
                <a:ea typeface="Arial"/>
                <a:cs typeface="Arial"/>
                <a:sym typeface="Arial"/>
              </a:rPr>
            </a:br>
            <a:r>
              <a:rPr lang="en-GB" sz="1600">
                <a:solidFill>
                  <a:schemeClr val="dk1"/>
                </a:solidFill>
                <a:latin typeface="Arial"/>
                <a:ea typeface="Arial"/>
                <a:cs typeface="Arial"/>
                <a:sym typeface="Arial"/>
              </a:rPr>
              <a:t>use empathy. </a:t>
            </a:r>
            <a:endParaRPr/>
          </a:p>
        </p:txBody>
      </p:sp>
      <p:sp>
        <p:nvSpPr>
          <p:cNvPr id="157" name="Google Shape;157;p10"/>
          <p:cNvSpPr/>
          <p:nvPr/>
        </p:nvSpPr>
        <p:spPr>
          <a:xfrm>
            <a:off x="650874" y="2150713"/>
            <a:ext cx="3921125" cy="1826612"/>
          </a:xfrm>
          <a:prstGeom prst="snip1Rect">
            <a:avLst>
              <a:gd name="adj" fmla="val 14230"/>
            </a:avLst>
          </a:prstGeom>
          <a:solidFill>
            <a:schemeClr val="lt1">
              <a:alpha val="89803"/>
            </a:schemeClr>
          </a:solidFill>
          <a:ln>
            <a:noFill/>
          </a:ln>
        </p:spPr>
        <p:txBody>
          <a:bodyPr spcFirstLastPara="1" wrap="square" lIns="108000" tIns="108000" rIns="108000" bIns="108000" anchor="t" anchorCtr="0">
            <a:spAutoFit/>
          </a:bodyPr>
          <a:lstStyle/>
          <a:p>
            <a:pPr marL="0" marR="0" lvl="0" indent="0" algn="l" rtl="0">
              <a:spcBef>
                <a:spcPts val="0"/>
              </a:spcBef>
              <a:spcAft>
                <a:spcPts val="0"/>
              </a:spcAft>
              <a:buNone/>
            </a:pPr>
            <a:r>
              <a:rPr lang="en-GB" sz="1600">
                <a:solidFill>
                  <a:schemeClr val="dk1"/>
                </a:solidFill>
                <a:latin typeface="Arial"/>
                <a:ea typeface="Arial"/>
                <a:cs typeface="Arial"/>
                <a:sym typeface="Arial"/>
              </a:rPr>
              <a:t>In the following activity, we will be putting ourselves in someone else’s shoes and considering their emotions and thoughts.</a:t>
            </a:r>
            <a:endParaRPr/>
          </a:p>
          <a:p>
            <a:pPr marL="0" marR="0" lvl="0" indent="0" algn="l" rtl="0">
              <a:spcBef>
                <a:spcPts val="0"/>
              </a:spcBef>
              <a:spcAft>
                <a:spcPts val="0"/>
              </a:spcAft>
              <a:buNone/>
            </a:pPr>
            <a:endParaRPr sz="1600">
              <a:solidFill>
                <a:schemeClr val="dk1"/>
              </a:solidFill>
              <a:latin typeface="Arial"/>
              <a:ea typeface="Arial"/>
              <a:cs typeface="Arial"/>
              <a:sym typeface="Arial"/>
            </a:endParaRPr>
          </a:p>
          <a:p>
            <a:pPr marL="0" marR="0" lvl="0" indent="0" algn="l" rtl="0">
              <a:spcBef>
                <a:spcPts val="0"/>
              </a:spcBef>
              <a:spcAft>
                <a:spcPts val="0"/>
              </a:spcAft>
              <a:buNone/>
            </a:pPr>
            <a:r>
              <a:rPr lang="en-GB" sz="1600" b="1">
                <a:solidFill>
                  <a:schemeClr val="dk1"/>
                </a:solidFill>
                <a:latin typeface="Arial"/>
                <a:ea typeface="Arial"/>
                <a:cs typeface="Arial"/>
                <a:sym typeface="Arial"/>
              </a:rPr>
              <a:t>This activity is called hot seating.</a:t>
            </a:r>
            <a:endParaRPr sz="1600" b="1">
              <a:solidFill>
                <a:schemeClr val="lt1"/>
              </a:solidFill>
              <a:latin typeface="Arial"/>
              <a:ea typeface="Arial"/>
              <a:cs typeface="Arial"/>
              <a:sym typeface="Arial"/>
            </a:endParaRPr>
          </a:p>
        </p:txBody>
      </p:sp>
      <p:grpSp>
        <p:nvGrpSpPr>
          <p:cNvPr id="158" name="Google Shape;158;p10"/>
          <p:cNvGrpSpPr/>
          <p:nvPr/>
        </p:nvGrpSpPr>
        <p:grpSpPr>
          <a:xfrm>
            <a:off x="1088591" y="4489116"/>
            <a:ext cx="3029661" cy="1464734"/>
            <a:chOff x="1088591" y="4489116"/>
            <a:chExt cx="3029661" cy="1464734"/>
          </a:xfrm>
        </p:grpSpPr>
        <p:grpSp>
          <p:nvGrpSpPr>
            <p:cNvPr id="159" name="Google Shape;159;p10"/>
            <p:cNvGrpSpPr/>
            <p:nvPr/>
          </p:nvGrpSpPr>
          <p:grpSpPr>
            <a:xfrm>
              <a:off x="1088591" y="4489116"/>
              <a:ext cx="3029661" cy="1464734"/>
              <a:chOff x="4635228" y="3585995"/>
              <a:chExt cx="3753122" cy="2360498"/>
            </a:xfrm>
          </p:grpSpPr>
          <p:sp>
            <p:nvSpPr>
              <p:cNvPr id="160" name="Google Shape;160;p10"/>
              <p:cNvSpPr/>
              <p:nvPr/>
            </p:nvSpPr>
            <p:spPr>
              <a:xfrm>
                <a:off x="4635228" y="3585995"/>
                <a:ext cx="3753122" cy="2360498"/>
              </a:xfrm>
              <a:prstGeom prst="rect">
                <a:avLst/>
              </a:prstGeom>
              <a:solidFill>
                <a:srgbClr val="ED6C76"/>
              </a:solidFill>
              <a:ln w="12700" cap="flat" cmpd="sng">
                <a:solidFill>
                  <a:srgbClr val="FDFDF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1" name="Google Shape;161;p10"/>
              <p:cNvSpPr/>
              <p:nvPr/>
            </p:nvSpPr>
            <p:spPr>
              <a:xfrm>
                <a:off x="4724432" y="3686240"/>
                <a:ext cx="3568118" cy="2171658"/>
              </a:xfrm>
              <a:prstGeom prst="rect">
                <a:avLst/>
              </a:prstGeom>
              <a:solidFill>
                <a:srgbClr val="ED6C76"/>
              </a:solidFill>
              <a:ln w="19050" cap="rnd"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62" name="Google Shape;162;p10"/>
            <p:cNvSpPr txBox="1"/>
            <p:nvPr/>
          </p:nvSpPr>
          <p:spPr>
            <a:xfrm>
              <a:off x="1344656" y="4710077"/>
              <a:ext cx="2512206" cy="98488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We’ll read through some scenarios and you will need to imagine you are the person in the scenario. </a:t>
              </a:r>
              <a:endParaRPr/>
            </a:p>
          </p:txBody>
        </p:sp>
      </p:grpSp>
      <p:grpSp>
        <p:nvGrpSpPr>
          <p:cNvPr id="163" name="Google Shape;163;p10"/>
          <p:cNvGrpSpPr/>
          <p:nvPr/>
        </p:nvGrpSpPr>
        <p:grpSpPr>
          <a:xfrm>
            <a:off x="5023156" y="4489116"/>
            <a:ext cx="3029661" cy="1464734"/>
            <a:chOff x="5023156" y="4489116"/>
            <a:chExt cx="3029661" cy="1464734"/>
          </a:xfrm>
        </p:grpSpPr>
        <p:grpSp>
          <p:nvGrpSpPr>
            <p:cNvPr id="164" name="Google Shape;164;p10"/>
            <p:cNvGrpSpPr/>
            <p:nvPr/>
          </p:nvGrpSpPr>
          <p:grpSpPr>
            <a:xfrm>
              <a:off x="5023156" y="4489116"/>
              <a:ext cx="3029661" cy="1464734"/>
              <a:chOff x="4635228" y="3585995"/>
              <a:chExt cx="3753122" cy="2360498"/>
            </a:xfrm>
          </p:grpSpPr>
          <p:sp>
            <p:nvSpPr>
              <p:cNvPr id="165" name="Google Shape;165;p10"/>
              <p:cNvSpPr/>
              <p:nvPr/>
            </p:nvSpPr>
            <p:spPr>
              <a:xfrm>
                <a:off x="4635228" y="3585995"/>
                <a:ext cx="3753122" cy="2360498"/>
              </a:xfrm>
              <a:prstGeom prst="rect">
                <a:avLst/>
              </a:prstGeom>
              <a:solidFill>
                <a:srgbClr val="ED6C76"/>
              </a:solidFill>
              <a:ln w="12700" cap="flat" cmpd="sng">
                <a:solidFill>
                  <a:srgbClr val="FDFDF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6" name="Google Shape;166;p10"/>
              <p:cNvSpPr/>
              <p:nvPr/>
            </p:nvSpPr>
            <p:spPr>
              <a:xfrm>
                <a:off x="4724432" y="3686240"/>
                <a:ext cx="3568118" cy="2171658"/>
              </a:xfrm>
              <a:prstGeom prst="rect">
                <a:avLst/>
              </a:prstGeom>
              <a:solidFill>
                <a:srgbClr val="ED6C76"/>
              </a:solidFill>
              <a:ln w="19050" cap="rnd"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67" name="Google Shape;167;p10"/>
            <p:cNvSpPr txBox="1"/>
            <p:nvPr/>
          </p:nvSpPr>
          <p:spPr>
            <a:xfrm>
              <a:off x="5220101" y="4710077"/>
              <a:ext cx="2630447" cy="98488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If you’re chosen to be in the ‘hot seat’, we’ll ask you how your character is feeling and what they're thinking.</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500"/>
                                        <p:tgtEl>
                                          <p:spTgt spid="15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4"/>
                                        </p:tgtEl>
                                        <p:attrNameLst>
                                          <p:attrName>style.visibility</p:attrName>
                                        </p:attrNameLst>
                                      </p:cBhvr>
                                      <p:to>
                                        <p:strVal val="visible"/>
                                      </p:to>
                                    </p:set>
                                    <p:animEffect transition="in" filter="fade">
                                      <p:cBhvr>
                                        <p:cTn id="11" dur="1000"/>
                                        <p:tgtEl>
                                          <p:spTgt spid="15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7"/>
                                        </p:tgtEl>
                                        <p:attrNameLst>
                                          <p:attrName>style.visibility</p:attrName>
                                        </p:attrNameLst>
                                      </p:cBhvr>
                                      <p:to>
                                        <p:strVal val="visible"/>
                                      </p:to>
                                    </p:set>
                                    <p:animEffect transition="in" filter="fade">
                                      <p:cBhvr>
                                        <p:cTn id="16" dur="1000"/>
                                        <p:tgtEl>
                                          <p:spTgt spid="15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8"/>
                                        </p:tgtEl>
                                        <p:attrNameLst>
                                          <p:attrName>style.visibility</p:attrName>
                                        </p:attrNameLst>
                                      </p:cBhvr>
                                      <p:to>
                                        <p:strVal val="visible"/>
                                      </p:to>
                                    </p:set>
                                    <p:animEffect transition="in" filter="fade">
                                      <p:cBhvr>
                                        <p:cTn id="21" dur="500"/>
                                        <p:tgtEl>
                                          <p:spTgt spid="15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3"/>
                                        </p:tgtEl>
                                        <p:attrNameLst>
                                          <p:attrName>style.visibility</p:attrName>
                                        </p:attrNameLst>
                                      </p:cBhvr>
                                      <p:to>
                                        <p:strVal val="visible"/>
                                      </p:to>
                                    </p:set>
                                    <p:animEffect transition="in" filter="fade">
                                      <p:cBhvr>
                                        <p:cTn id="26"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7">
      <a:dk1>
        <a:srgbClr val="1C1C1C"/>
      </a:dk1>
      <a:lt1>
        <a:srgbClr val="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1B1464"/>
      </a:hlink>
      <a:folHlink>
        <a:srgbClr val="1B14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2024</Words>
  <Application>Microsoft Macintosh PowerPoint</Application>
  <PresentationFormat>On-screen Show (4:3)</PresentationFormat>
  <Paragraphs>180</Paragraphs>
  <Slides>24</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Roboto</vt:lpstr>
      <vt:lpstr>Office Theme</vt:lpstr>
      <vt:lpstr>PowerPoint Presentation</vt:lpstr>
      <vt:lpstr>PowerPoint Presentation</vt:lpstr>
      <vt:lpstr>What Is Bullying?</vt:lpstr>
      <vt:lpstr>What Is Bullying?</vt:lpstr>
      <vt:lpstr>What Is Bullying?</vt:lpstr>
      <vt:lpstr>What Is Bullying?</vt:lpstr>
      <vt:lpstr>What Is Bullying?</vt:lpstr>
      <vt:lpstr>The Impact of Bullying</vt:lpstr>
      <vt:lpstr>The Impact of Bullying</vt:lpstr>
      <vt:lpstr>The Impact of Bullying</vt:lpstr>
      <vt:lpstr>The Impact of Bullying</vt:lpstr>
      <vt:lpstr>The Impact of Bullying</vt:lpstr>
      <vt:lpstr>The Impact of Bullying</vt:lpstr>
      <vt:lpstr>The Impact of Bullying</vt:lpstr>
      <vt:lpstr>How Should We Respond?</vt:lpstr>
      <vt:lpstr>Creating a Kinder World</vt:lpstr>
      <vt:lpstr>Creating a Kinder World</vt:lpstr>
      <vt:lpstr>Showing Kindness and Respect</vt:lpstr>
      <vt:lpstr>Showing Kindness and Respect</vt:lpstr>
      <vt:lpstr>Showing Kindness and Respect</vt:lpstr>
      <vt:lpstr>One Kind Word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Hayward</dc:creator>
  <cp:lastModifiedBy>Joanne Wozencroft</cp:lastModifiedBy>
  <cp:revision>1</cp:revision>
  <dcterms:created xsi:type="dcterms:W3CDTF">2021-10-26T11:32:49Z</dcterms:created>
  <dcterms:modified xsi:type="dcterms:W3CDTF">2021-11-09T11:42:11Z</dcterms:modified>
</cp:coreProperties>
</file>