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1"/>
  </p:notesMasterIdLst>
  <p:handoutMasterIdLst>
    <p:handoutMasterId r:id="rId22"/>
  </p:handoutMasterIdLst>
  <p:sldIdLst>
    <p:sldId id="258" r:id="rId2"/>
    <p:sldId id="264" r:id="rId3"/>
    <p:sldId id="282" r:id="rId4"/>
    <p:sldId id="283" r:id="rId5"/>
    <p:sldId id="284"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67" r:id="rId20"/>
  </p:sldIdLst>
  <p:sldSz cx="9144000" cy="6858000" type="screen4x3"/>
  <p:notesSz cx="6858000" cy="9144000"/>
  <p:embeddedFontLst>
    <p:embeddedFont>
      <p:font typeface="Corporative Bold" panose="00000900000000000000" pitchFamily="50" charset="0"/>
      <p:bold r:id="rId23"/>
    </p:embeddedFont>
    <p:embeddedFont>
      <p:font typeface="Twinkl" pitchFamily="2" charset="0"/>
      <p:regular r:id="rId24"/>
      <p:bold r:id="rId25"/>
    </p:embeddedFont>
    <p:embeddedFont>
      <p:font typeface="Calibri" panose="020F0502020204030204" pitchFamily="34" charset="0"/>
      <p:regular r:id="rId26"/>
      <p:bold r:id="rId27"/>
      <p:italic r:id="rId28"/>
      <p:boldItalic r:id="rId29"/>
    </p:embeddedFont>
    <p:embeddedFont>
      <p:font typeface="Corporative Black" panose="00000A00000000000000" pitchFamily="50" charset="0"/>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by Cunningham" initials="RC" lastIdx="1" clrIdx="0">
    <p:extLst>
      <p:ext uri="{19B8F6BF-5375-455C-9EA6-DF929625EA0E}">
        <p15:presenceInfo xmlns:p15="http://schemas.microsoft.com/office/powerpoint/2012/main" userId="Ruby Cunningh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F21"/>
    <a:srgbClr val="1C1C1C"/>
    <a:srgbClr val="4DB1E3"/>
    <a:srgbClr val="DE1E5A"/>
    <a:srgbClr val="98C85B"/>
    <a:srgbClr val="F0686E"/>
    <a:srgbClr val="ED9803"/>
    <a:srgbClr val="5BB7B5"/>
    <a:srgbClr val="FFFFFF"/>
    <a:srgbClr val="18A0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4" autoAdjust="0"/>
    <p:restoredTop sz="94660"/>
  </p:normalViewPr>
  <p:slideViewPr>
    <p:cSldViewPr snapToGrid="0" showGuides="1">
      <p:cViewPr varScale="1">
        <p:scale>
          <a:sx n="114" d="100"/>
          <a:sy n="114" d="100"/>
        </p:scale>
        <p:origin x="1278" y="10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30/10/2019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30/10/2019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tiff"/><Relationship Id="rId7" Type="http://schemas.openxmlformats.org/officeDocument/2006/relationships/image" Target="../media/image41.png"/><Relationship Id="rId2" Type="http://schemas.openxmlformats.org/officeDocument/2006/relationships/image" Target="../media/image36.tiff"/><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tiff"/><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5.xml"/><Relationship Id="rId3" Type="http://schemas.openxmlformats.org/officeDocument/2006/relationships/slide" Target="slide16.xml"/><Relationship Id="rId7" Type="http://schemas.openxmlformats.org/officeDocument/2006/relationships/slide" Target="slide11.xml"/><Relationship Id="rId12" Type="http://schemas.openxmlformats.org/officeDocument/2006/relationships/slide" Target="slide14.xml"/><Relationship Id="rId2" Type="http://schemas.openxmlformats.org/officeDocument/2006/relationships/image" Target="../media/image31.png"/><Relationship Id="rId16"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slide" Target="slide12.xml"/><Relationship Id="rId11" Type="http://schemas.openxmlformats.org/officeDocument/2006/relationships/image" Target="../media/image23.png"/><Relationship Id="rId5" Type="http://schemas.openxmlformats.org/officeDocument/2006/relationships/slide" Target="slide13.xml"/><Relationship Id="rId15" Type="http://schemas.openxmlformats.org/officeDocument/2006/relationships/image" Target="../media/image32.png"/><Relationship Id="rId10" Type="http://schemas.openxmlformats.org/officeDocument/2006/relationships/slide" Target="slide8.xml"/><Relationship Id="rId4" Type="http://schemas.openxmlformats.org/officeDocument/2006/relationships/slide" Target="slide17.xml"/><Relationship Id="rId9" Type="http://schemas.openxmlformats.org/officeDocument/2006/relationships/slide" Target="slide9.xml"/><Relationship Id="rId14" Type="http://schemas.openxmlformats.org/officeDocument/2006/relationships/slide" Target="slide18.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val 54"/>
          <p:cNvSpPr/>
          <p:nvPr/>
        </p:nvSpPr>
        <p:spPr>
          <a:xfrm flipH="1">
            <a:off x="7890867" y="2639948"/>
            <a:ext cx="721453" cy="721453"/>
          </a:xfrm>
          <a:prstGeom prst="ellipse">
            <a:avLst/>
          </a:prstGeom>
          <a:solidFill>
            <a:srgbClr val="5BB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flipH="1">
            <a:off x="4901162" y="4110720"/>
            <a:ext cx="2056472" cy="2056472"/>
          </a:xfrm>
          <a:prstGeom prst="ellipse">
            <a:avLst/>
          </a:prstGeom>
          <a:solidFill>
            <a:srgbClr val="F06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flipH="1">
            <a:off x="594965" y="1046169"/>
            <a:ext cx="2606966" cy="2606966"/>
          </a:xfrm>
          <a:prstGeom prst="ellipse">
            <a:avLst/>
          </a:prstGeom>
          <a:solidFill>
            <a:srgbClr val="98C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884004" y="1955646"/>
            <a:ext cx="7367590" cy="3694650"/>
          </a:xfrm>
          <a:prstGeom prst="roundRect">
            <a:avLst>
              <a:gd name="adj" fmla="val 4023"/>
            </a:avLst>
          </a:prstGeom>
          <a:solidFill>
            <a:srgbClr val="FF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822325" y="1330326"/>
            <a:ext cx="7483475" cy="4384674"/>
          </a:xfrm>
          <a:prstGeom prst="roundRect">
            <a:avLst>
              <a:gd name="adj" fmla="val 3832"/>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solidFill>
                  <a:srgbClr val="4DB1E3"/>
                </a:solidFill>
                <a:latin typeface="+mn-lt"/>
              </a:rPr>
              <a:t>Clue for Digit 3</a:t>
            </a:r>
          </a:p>
        </p:txBody>
      </p:sp>
      <p:grpSp>
        <p:nvGrpSpPr>
          <p:cNvPr id="8" name="Group 7"/>
          <p:cNvGrpSpPr/>
          <p:nvPr/>
        </p:nvGrpSpPr>
        <p:grpSpPr>
          <a:xfrm>
            <a:off x="744304" y="1387477"/>
            <a:ext cx="7632700" cy="774188"/>
            <a:chOff x="750885" y="1473201"/>
            <a:chExt cx="7632700" cy="892301"/>
          </a:xfrm>
        </p:grpSpPr>
        <p:sp>
          <p:nvSpPr>
            <p:cNvPr id="6" name="Rounded Rectangle 5"/>
            <p:cNvSpPr/>
            <p:nvPr/>
          </p:nvSpPr>
          <p:spPr>
            <a:xfrm>
              <a:off x="890585" y="1473201"/>
              <a:ext cx="7367590" cy="892301"/>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90585" y="1663372"/>
              <a:ext cx="7367590" cy="702130"/>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op Banner 1"/>
            <p:cNvSpPr/>
            <p:nvPr/>
          </p:nvSpPr>
          <p:spPr>
            <a:xfrm>
              <a:off x="750885" y="1474401"/>
              <a:ext cx="7632700" cy="8899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spcBef>
                  <a:spcPct val="0"/>
                </a:spcBef>
                <a:defRPr/>
              </a:pPr>
              <a:r>
                <a:rPr lang="en-GB" altLang="en-US" dirty="0">
                  <a:solidFill>
                    <a:schemeClr val="bg1"/>
                  </a:solidFill>
                </a:rPr>
                <a:t>How many of these words can have the prefix </a:t>
              </a:r>
              <a:r>
                <a:rPr lang="en-GB" altLang="en-US" b="1" dirty="0">
                  <a:solidFill>
                    <a:srgbClr val="FFCF21"/>
                  </a:solidFill>
                </a:rPr>
                <a:t>anti– </a:t>
              </a:r>
              <a:r>
                <a:rPr lang="en-GB" altLang="en-US" dirty="0">
                  <a:solidFill>
                    <a:schemeClr val="bg1"/>
                  </a:solidFill>
                </a:rPr>
                <a:t>added to</a:t>
              </a:r>
              <a:br>
                <a:rPr lang="en-GB" altLang="en-US" dirty="0">
                  <a:solidFill>
                    <a:schemeClr val="bg1"/>
                  </a:solidFill>
                </a:rPr>
              </a:br>
              <a:r>
                <a:rPr lang="en-GB" altLang="en-US" dirty="0">
                  <a:solidFill>
                    <a:schemeClr val="bg1"/>
                  </a:solidFill>
                </a:rPr>
                <a:t>them to form a real word?</a:t>
              </a:r>
            </a:p>
          </p:txBody>
        </p:sp>
      </p:grpSp>
      <p:grpSp>
        <p:nvGrpSpPr>
          <p:cNvPr id="44" name="Group 43"/>
          <p:cNvGrpSpPr/>
          <p:nvPr/>
        </p:nvGrpSpPr>
        <p:grpSpPr>
          <a:xfrm rot="10800000">
            <a:off x="884000" y="4762268"/>
            <a:ext cx="7369665" cy="888025"/>
            <a:chOff x="890585" y="1473201"/>
            <a:chExt cx="7367590" cy="892301"/>
          </a:xfrm>
        </p:grpSpPr>
        <p:sp>
          <p:nvSpPr>
            <p:cNvPr id="45" name="Rounded Rectangle 44"/>
            <p:cNvSpPr/>
            <p:nvPr/>
          </p:nvSpPr>
          <p:spPr>
            <a:xfrm>
              <a:off x="890585" y="1473201"/>
              <a:ext cx="7367590" cy="892301"/>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890585" y="1663372"/>
              <a:ext cx="7367590" cy="702130"/>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 name="Answer Button"/>
          <p:cNvGrpSpPr/>
          <p:nvPr/>
        </p:nvGrpSpPr>
        <p:grpSpPr>
          <a:xfrm>
            <a:off x="6907970" y="4865963"/>
            <a:ext cx="1208015" cy="679508"/>
            <a:chOff x="7386521" y="5617250"/>
            <a:chExt cx="1208015" cy="679508"/>
          </a:xfrm>
        </p:grpSpPr>
        <p:sp>
          <p:nvSpPr>
            <p:cNvPr id="51" name="Rounded Rectangle 50"/>
            <p:cNvSpPr/>
            <p:nvPr/>
          </p:nvSpPr>
          <p:spPr>
            <a:xfrm>
              <a:off x="7421220" y="5655583"/>
              <a:ext cx="1132155" cy="607392"/>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C1C1C"/>
                  </a:solidFill>
                  <a:latin typeface="Corporative Black" panose="00000A00000000000000" pitchFamily="50" charset="0"/>
                </a:rPr>
                <a:t>Answer</a:t>
              </a:r>
            </a:p>
          </p:txBody>
        </p:sp>
        <p:sp>
          <p:nvSpPr>
            <p:cNvPr id="52" name="Rounded Rectangle 51"/>
            <p:cNvSpPr/>
            <p:nvPr/>
          </p:nvSpPr>
          <p:spPr>
            <a:xfrm>
              <a:off x="7386521" y="5617250"/>
              <a:ext cx="1208015" cy="67950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4" name="Top Banner 1"/>
          <p:cNvSpPr/>
          <p:nvPr/>
        </p:nvSpPr>
        <p:spPr>
          <a:xfrm>
            <a:off x="750885" y="4823860"/>
            <a:ext cx="7649370" cy="772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spcBef>
                <a:spcPct val="0"/>
              </a:spcBef>
            </a:pPr>
            <a:r>
              <a:rPr lang="en-GB" altLang="en-US" b="1" dirty="0">
                <a:solidFill>
                  <a:schemeClr val="bg1"/>
                </a:solidFill>
              </a:rPr>
              <a:t>Five</a:t>
            </a:r>
            <a:r>
              <a:rPr lang="en-GB" altLang="en-US" dirty="0">
                <a:solidFill>
                  <a:schemeClr val="bg1"/>
                </a:solidFill>
              </a:rPr>
              <a:t> of these words make real words when the prefix </a:t>
            </a:r>
            <a:r>
              <a:rPr lang="en-GB" altLang="en-US" b="1" dirty="0">
                <a:solidFill>
                  <a:srgbClr val="FFCF21"/>
                </a:solidFill>
              </a:rPr>
              <a:t>anti– </a:t>
            </a:r>
            <a:r>
              <a:rPr lang="en-GB" altLang="en-US" dirty="0">
                <a:solidFill>
                  <a:schemeClr val="bg1"/>
                </a:solidFill>
              </a:rPr>
              <a:t>is added to them. How does the prefix </a:t>
            </a:r>
            <a:r>
              <a:rPr lang="en-GB" altLang="en-US" b="1" dirty="0">
                <a:solidFill>
                  <a:srgbClr val="FFCF21"/>
                </a:solidFill>
              </a:rPr>
              <a:t>anti– </a:t>
            </a:r>
            <a:r>
              <a:rPr lang="en-GB" altLang="en-US" dirty="0">
                <a:solidFill>
                  <a:schemeClr val="bg1"/>
                </a:solidFill>
              </a:rPr>
              <a:t>change the meaning of the words?</a:t>
            </a:r>
          </a:p>
        </p:txBody>
      </p:sp>
      <p:grpSp>
        <p:nvGrpSpPr>
          <p:cNvPr id="20" name="Next Button 3"/>
          <p:cNvGrpSpPr/>
          <p:nvPr/>
        </p:nvGrpSpPr>
        <p:grpSpPr>
          <a:xfrm>
            <a:off x="6907970" y="4869170"/>
            <a:ext cx="1208015" cy="679508"/>
            <a:chOff x="7386521" y="5617250"/>
            <a:chExt cx="1208015" cy="679508"/>
          </a:xfrm>
        </p:grpSpPr>
        <p:sp>
          <p:nvSpPr>
            <p:cNvPr id="22" name="Rounded Rectangle 21"/>
            <p:cNvSpPr/>
            <p:nvPr/>
          </p:nvSpPr>
          <p:spPr>
            <a:xfrm>
              <a:off x="7421220" y="5655583"/>
              <a:ext cx="1132155" cy="607392"/>
            </a:xfrm>
            <a:prstGeom prst="roundRect">
              <a:avLst/>
            </a:prstGeom>
            <a:solidFill>
              <a:srgbClr val="FF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C1C1C"/>
                  </a:solidFill>
                  <a:latin typeface="Corporative Black" panose="00000A00000000000000" pitchFamily="50" charset="0"/>
                </a:rPr>
                <a:t>Next</a:t>
              </a:r>
            </a:p>
          </p:txBody>
        </p:sp>
        <p:sp>
          <p:nvSpPr>
            <p:cNvPr id="23" name="Rounded Rectangle 22"/>
            <p:cNvSpPr/>
            <p:nvPr/>
          </p:nvSpPr>
          <p:spPr>
            <a:xfrm>
              <a:off x="7386521" y="5617250"/>
              <a:ext cx="1208015" cy="67950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4" name="Group 13"/>
          <p:cNvGrpSpPr/>
          <p:nvPr/>
        </p:nvGrpSpPr>
        <p:grpSpPr>
          <a:xfrm>
            <a:off x="7226129" y="5388559"/>
            <a:ext cx="1255938" cy="567862"/>
            <a:chOff x="3130379" y="5799438"/>
            <a:chExt cx="1255938" cy="567862"/>
          </a:xfrm>
        </p:grpSpPr>
        <p:sp>
          <p:nvSpPr>
            <p:cNvPr id="9" name="Rounded Rectangle 8">
              <a:hlinkClick r:id="rId2" action="ppaction://hlinksldjump"/>
            </p:cNvPr>
            <p:cNvSpPr/>
            <p:nvPr/>
          </p:nvSpPr>
          <p:spPr>
            <a:xfrm>
              <a:off x="3463404" y="5858151"/>
              <a:ext cx="922913" cy="452532"/>
            </a:xfrm>
            <a:prstGeom prst="roundRect">
              <a:avLst/>
            </a:prstGeom>
            <a:solidFill>
              <a:schemeClr val="bg1"/>
            </a:solidFill>
            <a:ln w="28575">
              <a:solidFill>
                <a:srgbClr val="1C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ounded Rectangle 38">
              <a:hlinkClick r:id="rId2" action="ppaction://hlinksldjump"/>
            </p:cNvPr>
            <p:cNvSpPr/>
            <p:nvPr/>
          </p:nvSpPr>
          <p:spPr>
            <a:xfrm>
              <a:off x="3575165" y="5898589"/>
              <a:ext cx="770513" cy="377806"/>
            </a:xfrm>
            <a:prstGeom prst="roundRect">
              <a:avLst/>
            </a:prstGeom>
            <a:solidFill>
              <a:srgbClr val="4DB1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orporative Bold" panose="00000900000000000000" pitchFamily="50" charset="0"/>
                </a:rPr>
                <a:t> Next</a:t>
              </a:r>
            </a:p>
          </p:txBody>
        </p:sp>
        <p:grpSp>
          <p:nvGrpSpPr>
            <p:cNvPr id="7" name="Group 6"/>
            <p:cNvGrpSpPr/>
            <p:nvPr/>
          </p:nvGrpSpPr>
          <p:grpSpPr>
            <a:xfrm>
              <a:off x="3130379" y="5799438"/>
              <a:ext cx="567862" cy="567862"/>
              <a:chOff x="4007708" y="5799438"/>
              <a:chExt cx="567862" cy="567862"/>
            </a:xfrm>
          </p:grpSpPr>
          <p:sp>
            <p:nvSpPr>
              <p:cNvPr id="4" name="Oval 3">
                <a:hlinkClick r:id="rId2" action="ppaction://hlinksldjump"/>
              </p:cNvPr>
              <p:cNvSpPr/>
              <p:nvPr/>
            </p:nvSpPr>
            <p:spPr>
              <a:xfrm>
                <a:off x="4007708" y="5799438"/>
                <a:ext cx="567862" cy="567862"/>
              </a:xfrm>
              <a:prstGeom prst="ellipse">
                <a:avLst/>
              </a:prstGeom>
              <a:solidFill>
                <a:schemeClr val="bg1"/>
              </a:solidFill>
              <a:ln w="28575">
                <a:solidFill>
                  <a:srgbClr val="1C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hlinkClick r:id="rId2" action="ppaction://hlinksldjump"/>
              </p:cNvPr>
              <p:cNvSpPr/>
              <p:nvPr/>
            </p:nvSpPr>
            <p:spPr>
              <a:xfrm>
                <a:off x="4058964" y="5852914"/>
                <a:ext cx="465348" cy="465348"/>
              </a:xfrm>
              <a:prstGeom prst="ellipse">
                <a:avLst/>
              </a:prstGeom>
              <a:solidFill>
                <a:srgbClr val="FFCF2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6">
                <a:hlinkClick r:id="rId2" action="ppaction://hlinksldjump"/>
              </p:cNvPr>
              <p:cNvSpPr/>
              <p:nvPr/>
            </p:nvSpPr>
            <p:spPr>
              <a:xfrm rot="21195811">
                <a:off x="4154647" y="5867845"/>
                <a:ext cx="273983" cy="42299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DE1E5A"/>
                    </a:solidFill>
                    <a:latin typeface="Corporative Black" panose="00000A00000000000000" pitchFamily="50" charset="0"/>
                  </a:rPr>
                  <a:t>?</a:t>
                </a:r>
              </a:p>
            </p:txBody>
          </p:sp>
        </p:grpSp>
      </p:grpSp>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2262">
            <a:off x="670991" y="872069"/>
            <a:ext cx="559362" cy="916513"/>
          </a:xfrm>
          <a:prstGeom prst="rect">
            <a:avLst/>
          </a:prstGeom>
        </p:spPr>
      </p:pic>
      <p:sp>
        <p:nvSpPr>
          <p:cNvPr id="60" name="Rounded Rectangle 59"/>
          <p:cNvSpPr/>
          <p:nvPr/>
        </p:nvSpPr>
        <p:spPr>
          <a:xfrm>
            <a:off x="2365769" y="2442769"/>
            <a:ext cx="1302818" cy="4062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venom</a:t>
            </a:r>
          </a:p>
        </p:txBody>
      </p:sp>
      <p:sp>
        <p:nvSpPr>
          <p:cNvPr id="61" name="Rounded Rectangle 60"/>
          <p:cNvSpPr/>
          <p:nvPr/>
        </p:nvSpPr>
        <p:spPr>
          <a:xfrm>
            <a:off x="2365769" y="3001885"/>
            <a:ext cx="1302818" cy="4062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septic</a:t>
            </a:r>
          </a:p>
        </p:txBody>
      </p:sp>
      <p:sp>
        <p:nvSpPr>
          <p:cNvPr id="69" name="Rounded Rectangle 68"/>
          <p:cNvSpPr/>
          <p:nvPr/>
        </p:nvSpPr>
        <p:spPr>
          <a:xfrm>
            <a:off x="2365769" y="3563678"/>
            <a:ext cx="1302818" cy="4062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walk</a:t>
            </a:r>
          </a:p>
        </p:txBody>
      </p:sp>
      <p:sp>
        <p:nvSpPr>
          <p:cNvPr id="70" name="Rounded Rectangle 69"/>
          <p:cNvSpPr/>
          <p:nvPr/>
        </p:nvSpPr>
        <p:spPr>
          <a:xfrm>
            <a:off x="2365769" y="4120441"/>
            <a:ext cx="1302818" cy="4062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clockwise</a:t>
            </a:r>
          </a:p>
        </p:txBody>
      </p:sp>
      <p:sp>
        <p:nvSpPr>
          <p:cNvPr id="71" name="Rounded Rectangle 70"/>
          <p:cNvSpPr/>
          <p:nvPr/>
        </p:nvSpPr>
        <p:spPr>
          <a:xfrm>
            <a:off x="3927662" y="2441393"/>
            <a:ext cx="1302818" cy="4062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pizza</a:t>
            </a:r>
          </a:p>
        </p:txBody>
      </p:sp>
      <p:sp>
        <p:nvSpPr>
          <p:cNvPr id="72" name="Rounded Rectangle 71"/>
          <p:cNvSpPr/>
          <p:nvPr/>
        </p:nvSpPr>
        <p:spPr>
          <a:xfrm>
            <a:off x="3927662" y="3000509"/>
            <a:ext cx="1302818" cy="4062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freeze</a:t>
            </a:r>
          </a:p>
        </p:txBody>
      </p:sp>
      <p:sp>
        <p:nvSpPr>
          <p:cNvPr id="73" name="Rounded Rectangle 72"/>
          <p:cNvSpPr/>
          <p:nvPr/>
        </p:nvSpPr>
        <p:spPr>
          <a:xfrm>
            <a:off x="3927662" y="3562302"/>
            <a:ext cx="1302818" cy="4062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social</a:t>
            </a:r>
          </a:p>
        </p:txBody>
      </p:sp>
      <p:sp>
        <p:nvSpPr>
          <p:cNvPr id="74" name="Rounded Rectangle 73"/>
          <p:cNvSpPr/>
          <p:nvPr/>
        </p:nvSpPr>
        <p:spPr>
          <a:xfrm>
            <a:off x="3927662" y="4119065"/>
            <a:ext cx="1302818" cy="4062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name</a:t>
            </a:r>
          </a:p>
        </p:txBody>
      </p:sp>
      <p:sp>
        <p:nvSpPr>
          <p:cNvPr id="75" name="Rounded Rectangle 74"/>
          <p:cNvSpPr/>
          <p:nvPr/>
        </p:nvSpPr>
        <p:spPr>
          <a:xfrm>
            <a:off x="5454292" y="2444551"/>
            <a:ext cx="1302818" cy="4062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motorway</a:t>
            </a:r>
          </a:p>
        </p:txBody>
      </p:sp>
      <p:sp>
        <p:nvSpPr>
          <p:cNvPr id="76" name="Rounded Rectangle 75"/>
          <p:cNvSpPr/>
          <p:nvPr/>
        </p:nvSpPr>
        <p:spPr>
          <a:xfrm>
            <a:off x="5454292" y="3003667"/>
            <a:ext cx="1302818" cy="4062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ear</a:t>
            </a:r>
          </a:p>
        </p:txBody>
      </p:sp>
      <p:sp>
        <p:nvSpPr>
          <p:cNvPr id="77" name="Rounded Rectangle 76"/>
          <p:cNvSpPr/>
          <p:nvPr/>
        </p:nvSpPr>
        <p:spPr>
          <a:xfrm>
            <a:off x="5454292" y="3565460"/>
            <a:ext cx="1302818" cy="4062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cakes</a:t>
            </a:r>
          </a:p>
        </p:txBody>
      </p:sp>
      <p:sp>
        <p:nvSpPr>
          <p:cNvPr id="78" name="Rounded Rectangle 77"/>
          <p:cNvSpPr/>
          <p:nvPr/>
        </p:nvSpPr>
        <p:spPr>
          <a:xfrm>
            <a:off x="5454292" y="4122223"/>
            <a:ext cx="1302818" cy="4062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cake</a:t>
            </a:r>
          </a:p>
        </p:txBody>
      </p:sp>
    </p:spTree>
    <p:extLst>
      <p:ext uri="{BB962C8B-B14F-4D97-AF65-F5344CB8AC3E}">
        <p14:creationId xmlns:p14="http://schemas.microsoft.com/office/powerpoint/2010/main" val="778447286"/>
      </p:ext>
    </p:extLst>
  </p:cSld>
  <p:clrMapOvr>
    <a:masterClrMapping/>
  </p:clrMapOvr>
  <mc:AlternateContent xmlns:mc="http://schemas.openxmlformats.org/markup-compatibility/2006" xmlns:p14="http://schemas.microsoft.com/office/powerpoint/2010/main">
    <mc:Choice Requires="p14">
      <p:transition p14:dur="150" advClick="0">
        <p:fad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20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0"/>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afterEffect">
                                  <p:stCondLst>
                                    <p:cond delay="0"/>
                                  </p:stCondLst>
                                  <p:childTnLst>
                                    <p:animEffect transition="out" filter="fade">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fade">
                                      <p:cBhvr>
                                        <p:cTn id="34" dur="500"/>
                                        <p:tgtEl>
                                          <p:spTgt spid="60"/>
                                        </p:tgtEl>
                                      </p:cBhvr>
                                    </p:animEffec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fade">
                                      <p:cBhvr>
                                        <p:cTn id="38" dur="500"/>
                                        <p:tgtEl>
                                          <p:spTgt spid="71"/>
                                        </p:tgtEl>
                                      </p:cBhvr>
                                    </p:animEffec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500"/>
                                        <p:tgtEl>
                                          <p:spTgt spid="75"/>
                                        </p:tgtEl>
                                      </p:cBhvr>
                                    </p:animEffec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fade">
                                      <p:cBhvr>
                                        <p:cTn id="46" dur="500"/>
                                        <p:tgtEl>
                                          <p:spTgt spid="61"/>
                                        </p:tgtEl>
                                      </p:cBhvr>
                                    </p:animEffect>
                                  </p:childTnLst>
                                </p:cTn>
                              </p:par>
                            </p:childTnLst>
                          </p:cTn>
                        </p:par>
                        <p:par>
                          <p:cTn id="47" fill="hold">
                            <p:stCondLst>
                              <p:cond delay="3000"/>
                            </p:stCondLst>
                            <p:childTnLst>
                              <p:par>
                                <p:cTn id="48" presetID="10" presetClass="entr" presetSubtype="0" fill="hold" grpId="0" nodeType="afterEffect">
                                  <p:stCondLst>
                                    <p:cond delay="0"/>
                                  </p:stCondLst>
                                  <p:childTnLst>
                                    <p:set>
                                      <p:cBhvr>
                                        <p:cTn id="49" dur="1" fill="hold">
                                          <p:stCondLst>
                                            <p:cond delay="0"/>
                                          </p:stCondLst>
                                        </p:cTn>
                                        <p:tgtEl>
                                          <p:spTgt spid="72"/>
                                        </p:tgtEl>
                                        <p:attrNameLst>
                                          <p:attrName>style.visibility</p:attrName>
                                        </p:attrNameLst>
                                      </p:cBhvr>
                                      <p:to>
                                        <p:strVal val="visible"/>
                                      </p:to>
                                    </p:set>
                                    <p:animEffect transition="in" filter="fade">
                                      <p:cBhvr>
                                        <p:cTn id="50" dur="500"/>
                                        <p:tgtEl>
                                          <p:spTgt spid="72"/>
                                        </p:tgtEl>
                                      </p:cBhvr>
                                    </p:animEffect>
                                  </p:childTnLst>
                                </p:cTn>
                              </p:par>
                            </p:childTnLst>
                          </p:cTn>
                        </p:par>
                        <p:par>
                          <p:cTn id="51" fill="hold">
                            <p:stCondLst>
                              <p:cond delay="3500"/>
                            </p:stCondLst>
                            <p:childTnLst>
                              <p:par>
                                <p:cTn id="52" presetID="10" presetClass="entr" presetSubtype="0" fill="hold" grpId="0" nodeType="after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fade">
                                      <p:cBhvr>
                                        <p:cTn id="54" dur="500"/>
                                        <p:tgtEl>
                                          <p:spTgt spid="76"/>
                                        </p:tgtEl>
                                      </p:cBhvr>
                                    </p:animEffect>
                                  </p:childTnLst>
                                </p:cTn>
                              </p:par>
                            </p:childTnLst>
                          </p:cTn>
                        </p:par>
                        <p:par>
                          <p:cTn id="55" fill="hold">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childTnLst>
                                </p:cTn>
                              </p:par>
                            </p:childTnLst>
                          </p:cTn>
                        </p:par>
                        <p:par>
                          <p:cTn id="59" fill="hold">
                            <p:stCondLst>
                              <p:cond delay="4500"/>
                            </p:stCondLst>
                            <p:childTnLst>
                              <p:par>
                                <p:cTn id="60" presetID="10" presetClass="entr" presetSubtype="0" fill="hold" grpId="0" nodeType="afterEffect">
                                  <p:stCondLst>
                                    <p:cond delay="0"/>
                                  </p:stCondLst>
                                  <p:childTnLst>
                                    <p:set>
                                      <p:cBhvr>
                                        <p:cTn id="61" dur="1" fill="hold">
                                          <p:stCondLst>
                                            <p:cond delay="0"/>
                                          </p:stCondLst>
                                        </p:cTn>
                                        <p:tgtEl>
                                          <p:spTgt spid="73"/>
                                        </p:tgtEl>
                                        <p:attrNameLst>
                                          <p:attrName>style.visibility</p:attrName>
                                        </p:attrNameLst>
                                      </p:cBhvr>
                                      <p:to>
                                        <p:strVal val="visible"/>
                                      </p:to>
                                    </p:set>
                                    <p:animEffect transition="in" filter="fade">
                                      <p:cBhvr>
                                        <p:cTn id="62" dur="500"/>
                                        <p:tgtEl>
                                          <p:spTgt spid="73"/>
                                        </p:tgtEl>
                                      </p:cBhvr>
                                    </p:animEffect>
                                  </p:childTnLst>
                                </p:cTn>
                              </p:par>
                            </p:childTnLst>
                          </p:cTn>
                        </p:par>
                        <p:par>
                          <p:cTn id="63" fill="hold">
                            <p:stCondLst>
                              <p:cond delay="5000"/>
                            </p:stCondLst>
                            <p:childTnLst>
                              <p:par>
                                <p:cTn id="64" presetID="10" presetClass="entr" presetSubtype="0" fill="hold" grpId="0" nodeType="afterEffect">
                                  <p:stCondLst>
                                    <p:cond delay="0"/>
                                  </p:stCondLst>
                                  <p:childTnLst>
                                    <p:set>
                                      <p:cBhvr>
                                        <p:cTn id="65" dur="1" fill="hold">
                                          <p:stCondLst>
                                            <p:cond delay="0"/>
                                          </p:stCondLst>
                                        </p:cTn>
                                        <p:tgtEl>
                                          <p:spTgt spid="77"/>
                                        </p:tgtEl>
                                        <p:attrNameLst>
                                          <p:attrName>style.visibility</p:attrName>
                                        </p:attrNameLst>
                                      </p:cBhvr>
                                      <p:to>
                                        <p:strVal val="visible"/>
                                      </p:to>
                                    </p:set>
                                    <p:animEffect transition="in" filter="fade">
                                      <p:cBhvr>
                                        <p:cTn id="66" dur="500"/>
                                        <p:tgtEl>
                                          <p:spTgt spid="77"/>
                                        </p:tgtEl>
                                      </p:cBhvr>
                                    </p:animEffect>
                                  </p:childTnLst>
                                </p:cTn>
                              </p:par>
                            </p:childTnLst>
                          </p:cTn>
                        </p:par>
                        <p:par>
                          <p:cTn id="67" fill="hold">
                            <p:stCondLst>
                              <p:cond delay="5500"/>
                            </p:stCondLst>
                            <p:childTnLst>
                              <p:par>
                                <p:cTn id="68" presetID="10"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500"/>
                                        <p:tgtEl>
                                          <p:spTgt spid="70"/>
                                        </p:tgtEl>
                                      </p:cBhvr>
                                    </p:animEffect>
                                  </p:childTnLst>
                                </p:cTn>
                              </p:par>
                            </p:childTnLst>
                          </p:cTn>
                        </p:par>
                        <p:par>
                          <p:cTn id="71" fill="hold">
                            <p:stCondLst>
                              <p:cond delay="6000"/>
                            </p:stCondLst>
                            <p:childTnLst>
                              <p:par>
                                <p:cTn id="72" presetID="10" presetClass="entr" presetSubtype="0" fill="hold" grpId="0" nodeType="afterEffect">
                                  <p:stCondLst>
                                    <p:cond delay="0"/>
                                  </p:stCondLst>
                                  <p:childTnLst>
                                    <p:set>
                                      <p:cBhvr>
                                        <p:cTn id="73" dur="1" fill="hold">
                                          <p:stCondLst>
                                            <p:cond delay="0"/>
                                          </p:stCondLst>
                                        </p:cTn>
                                        <p:tgtEl>
                                          <p:spTgt spid="74"/>
                                        </p:tgtEl>
                                        <p:attrNameLst>
                                          <p:attrName>style.visibility</p:attrName>
                                        </p:attrNameLst>
                                      </p:cBhvr>
                                      <p:to>
                                        <p:strVal val="visible"/>
                                      </p:to>
                                    </p:set>
                                    <p:animEffect transition="in" filter="fade">
                                      <p:cBhvr>
                                        <p:cTn id="74" dur="500"/>
                                        <p:tgtEl>
                                          <p:spTgt spid="74"/>
                                        </p:tgtEl>
                                      </p:cBhvr>
                                    </p:animEffect>
                                  </p:childTnLst>
                                </p:cTn>
                              </p:par>
                            </p:childTnLst>
                          </p:cTn>
                        </p:par>
                        <p:par>
                          <p:cTn id="75" fill="hold">
                            <p:stCondLst>
                              <p:cond delay="6500"/>
                            </p:stCondLst>
                            <p:childTnLst>
                              <p:par>
                                <p:cTn id="76" presetID="10" presetClass="entr" presetSubtype="0"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fade">
                                      <p:cBhvr>
                                        <p:cTn id="78" dur="500"/>
                                        <p:tgtEl>
                                          <p:spTgt spid="78"/>
                                        </p:tgtEl>
                                      </p:cBhvr>
                                    </p:animEffect>
                                  </p:childTnLst>
                                </p:cTn>
                              </p:par>
                            </p:childTnLst>
                          </p:cTn>
                        </p:par>
                        <p:par>
                          <p:cTn id="79" fill="hold">
                            <p:stCondLst>
                              <p:cond delay="7000"/>
                            </p:stCondLst>
                            <p:childTnLst>
                              <p:par>
                                <p:cTn id="80" presetID="10" presetClass="entr" presetSubtype="0" fill="hold" nodeType="afterEffect">
                                  <p:stCondLst>
                                    <p:cond delay="2000"/>
                                  </p:stCondLst>
                                  <p:childTnLst>
                                    <p:set>
                                      <p:cBhvr>
                                        <p:cTn id="81" dur="1" fill="hold">
                                          <p:stCondLst>
                                            <p:cond delay="0"/>
                                          </p:stCondLst>
                                        </p:cTn>
                                        <p:tgtEl>
                                          <p:spTgt spid="50"/>
                                        </p:tgtEl>
                                        <p:attrNameLst>
                                          <p:attrName>style.visibility</p:attrName>
                                        </p:attrNameLst>
                                      </p:cBhvr>
                                      <p:to>
                                        <p:strVal val="visible"/>
                                      </p:to>
                                    </p:set>
                                    <p:animEffect transition="in" filter="fade">
                                      <p:cBhvr>
                                        <p:cTn id="82" dur="500"/>
                                        <p:tgtEl>
                                          <p:spTgt spid="50"/>
                                        </p:tgtEl>
                                      </p:cBhvr>
                                    </p:animEffect>
                                  </p:childTnLst>
                                </p:cTn>
                              </p:par>
                            </p:childTnLst>
                          </p:cTn>
                        </p:par>
                      </p:childTnLst>
                    </p:cTn>
                  </p:par>
                </p:childTnLst>
              </p:cTn>
              <p:nextCondLst>
                <p:cond evt="onClick" delay="0">
                  <p:tgtEl>
                    <p:spTgt spid="20"/>
                  </p:tgtEl>
                </p:cond>
              </p:nextCondLst>
            </p:seq>
            <p:seq concurrent="1" nextAc="seek">
              <p:cTn id="83" restart="whenNotActive" fill="hold" evtFilter="cancelBubble" nodeType="interactiveSeq">
                <p:stCondLst>
                  <p:cond evt="onClick" delay="0">
                    <p:tgtEl>
                      <p:spTgt spid="50"/>
                    </p:tgtEl>
                  </p:cond>
                </p:stCondLst>
                <p:endSync evt="end" delay="0">
                  <p:rtn val="all"/>
                </p:endSync>
                <p:childTnLst>
                  <p:par>
                    <p:cTn id="84" fill="hold">
                      <p:stCondLst>
                        <p:cond delay="0"/>
                      </p:stCondLst>
                      <p:childTnLst>
                        <p:par>
                          <p:cTn id="85" fill="hold">
                            <p:stCondLst>
                              <p:cond delay="0"/>
                            </p:stCondLst>
                            <p:childTnLst>
                              <p:par>
                                <p:cTn id="86" presetID="10" presetClass="exit" presetSubtype="0" fill="hold" nodeType="afterEffect">
                                  <p:stCondLst>
                                    <p:cond delay="0"/>
                                  </p:stCondLst>
                                  <p:childTnLst>
                                    <p:animEffect transition="out" filter="fade">
                                      <p:cBhvr>
                                        <p:cTn id="87" dur="500"/>
                                        <p:tgtEl>
                                          <p:spTgt spid="50"/>
                                        </p:tgtEl>
                                      </p:cBhvr>
                                    </p:animEffect>
                                    <p:set>
                                      <p:cBhvr>
                                        <p:cTn id="88" dur="1" fill="hold">
                                          <p:stCondLst>
                                            <p:cond delay="499"/>
                                          </p:stCondLst>
                                        </p:cTn>
                                        <p:tgtEl>
                                          <p:spTgt spid="50"/>
                                        </p:tgtEl>
                                        <p:attrNameLst>
                                          <p:attrName>style.visibility</p:attrName>
                                        </p:attrNameLst>
                                      </p:cBhvr>
                                      <p:to>
                                        <p:strVal val="hidden"/>
                                      </p:to>
                                    </p:set>
                                  </p:childTnLst>
                                </p:cTn>
                              </p:par>
                            </p:childTnLst>
                          </p:cTn>
                        </p:par>
                        <p:par>
                          <p:cTn id="89" fill="hold">
                            <p:stCondLst>
                              <p:cond delay="500"/>
                            </p:stCondLst>
                            <p:childTnLst>
                              <p:par>
                                <p:cTn id="90" presetID="10" presetClass="entr" presetSubtype="0" fill="hold" nodeType="after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500"/>
                                        <p:tgtEl>
                                          <p:spTgt spid="44"/>
                                        </p:tgtEl>
                                      </p:cBhvr>
                                    </p:animEffect>
                                  </p:childTnLst>
                                </p:cTn>
                              </p:par>
                            </p:childTnLst>
                          </p:cTn>
                        </p:par>
                        <p:par>
                          <p:cTn id="93" fill="hold">
                            <p:stCondLst>
                              <p:cond delay="1000"/>
                            </p:stCondLst>
                            <p:childTnLst>
                              <p:par>
                                <p:cTn id="94" presetID="10" presetClass="entr" presetSubtype="0" fill="hold" grpId="0" nodeType="after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500"/>
                                        <p:tgtEl>
                                          <p:spTgt spid="54"/>
                                        </p:tgtEl>
                                      </p:cBhvr>
                                    </p:animEffect>
                                  </p:childTnLst>
                                </p:cTn>
                              </p:par>
                            </p:childTnLst>
                          </p:cTn>
                        </p:par>
                        <p:par>
                          <p:cTn id="97" fill="hold">
                            <p:stCondLst>
                              <p:cond delay="1500"/>
                            </p:stCondLst>
                            <p:childTnLst>
                              <p:par>
                                <p:cTn id="98" presetID="3" presetClass="emph" presetSubtype="2" fill="hold" grpId="1" nodeType="afterEffect">
                                  <p:stCondLst>
                                    <p:cond delay="0"/>
                                  </p:stCondLst>
                                  <p:childTnLst>
                                    <p:animClr clrSpc="rgb" dir="cw">
                                      <p:cBhvr override="childStyle">
                                        <p:cTn id="99" dur="2000" fill="hold"/>
                                        <p:tgtEl>
                                          <p:spTgt spid="60"/>
                                        </p:tgtEl>
                                        <p:attrNameLst>
                                          <p:attrName>style.color</p:attrName>
                                        </p:attrNameLst>
                                      </p:cBhvr>
                                      <p:to>
                                        <a:srgbClr val="FFFFFF"/>
                                      </p:to>
                                    </p:animClr>
                                  </p:childTnLst>
                                </p:cTn>
                              </p:par>
                              <p:par>
                                <p:cTn id="100" presetID="3" presetClass="emph" presetSubtype="2" fill="hold" grpId="1" nodeType="withEffect">
                                  <p:stCondLst>
                                    <p:cond delay="0"/>
                                  </p:stCondLst>
                                  <p:childTnLst>
                                    <p:animClr clrSpc="rgb" dir="cw">
                                      <p:cBhvr override="childStyle">
                                        <p:cTn id="101" dur="2000" fill="hold"/>
                                        <p:tgtEl>
                                          <p:spTgt spid="61"/>
                                        </p:tgtEl>
                                        <p:attrNameLst>
                                          <p:attrName>style.color</p:attrName>
                                        </p:attrNameLst>
                                      </p:cBhvr>
                                      <p:to>
                                        <a:srgbClr val="FFFFFF"/>
                                      </p:to>
                                    </p:animClr>
                                  </p:childTnLst>
                                </p:cTn>
                              </p:par>
                              <p:par>
                                <p:cTn id="102" presetID="3" presetClass="emph" presetSubtype="2" fill="hold" grpId="1" nodeType="withEffect">
                                  <p:stCondLst>
                                    <p:cond delay="0"/>
                                  </p:stCondLst>
                                  <p:childTnLst>
                                    <p:animClr clrSpc="rgb" dir="cw">
                                      <p:cBhvr override="childStyle">
                                        <p:cTn id="103" dur="2000" fill="hold"/>
                                        <p:tgtEl>
                                          <p:spTgt spid="72"/>
                                        </p:tgtEl>
                                        <p:attrNameLst>
                                          <p:attrName>style.color</p:attrName>
                                        </p:attrNameLst>
                                      </p:cBhvr>
                                      <p:to>
                                        <a:srgbClr val="FFFFFF"/>
                                      </p:to>
                                    </p:animClr>
                                  </p:childTnLst>
                                </p:cTn>
                              </p:par>
                              <p:par>
                                <p:cTn id="104" presetID="3" presetClass="emph" presetSubtype="2" fill="hold" grpId="1" nodeType="withEffect">
                                  <p:stCondLst>
                                    <p:cond delay="0"/>
                                  </p:stCondLst>
                                  <p:childTnLst>
                                    <p:animClr clrSpc="rgb" dir="cw">
                                      <p:cBhvr override="childStyle">
                                        <p:cTn id="105" dur="2000" fill="hold"/>
                                        <p:tgtEl>
                                          <p:spTgt spid="73"/>
                                        </p:tgtEl>
                                        <p:attrNameLst>
                                          <p:attrName>style.color</p:attrName>
                                        </p:attrNameLst>
                                      </p:cBhvr>
                                      <p:to>
                                        <a:srgbClr val="FFFFFF"/>
                                      </p:to>
                                    </p:animClr>
                                  </p:childTnLst>
                                </p:cTn>
                              </p:par>
                              <p:par>
                                <p:cTn id="106" presetID="3" presetClass="emph" presetSubtype="2" fill="hold" grpId="1" nodeType="withEffect">
                                  <p:stCondLst>
                                    <p:cond delay="0"/>
                                  </p:stCondLst>
                                  <p:childTnLst>
                                    <p:animClr clrSpc="rgb" dir="cw">
                                      <p:cBhvr override="childStyle">
                                        <p:cTn id="107" dur="2000" fill="hold"/>
                                        <p:tgtEl>
                                          <p:spTgt spid="70"/>
                                        </p:tgtEl>
                                        <p:attrNameLst>
                                          <p:attrName>style.color</p:attrName>
                                        </p:attrNameLst>
                                      </p:cBhvr>
                                      <p:to>
                                        <a:srgbClr val="FFFFFF"/>
                                      </p:to>
                                    </p:animClr>
                                  </p:childTnLst>
                                </p:cTn>
                              </p:par>
                              <p:par>
                                <p:cTn id="108" presetID="1" presetClass="emph" presetSubtype="2" fill="hold" nodeType="withEffect">
                                  <p:stCondLst>
                                    <p:cond delay="0"/>
                                  </p:stCondLst>
                                  <p:childTnLst>
                                    <p:animClr clrSpc="rgb" dir="cw">
                                      <p:cBhvr>
                                        <p:cTn id="109" dur="2000" fill="hold"/>
                                        <p:tgtEl>
                                          <p:spTgt spid="60"/>
                                        </p:tgtEl>
                                        <p:attrNameLst>
                                          <p:attrName>fillcolor</p:attrName>
                                        </p:attrNameLst>
                                      </p:cBhvr>
                                      <p:to>
                                        <a:srgbClr val="4DB1E3"/>
                                      </p:to>
                                    </p:animClr>
                                    <p:set>
                                      <p:cBhvr>
                                        <p:cTn id="110" dur="2000" fill="hold"/>
                                        <p:tgtEl>
                                          <p:spTgt spid="60"/>
                                        </p:tgtEl>
                                        <p:attrNameLst>
                                          <p:attrName>fill.type</p:attrName>
                                        </p:attrNameLst>
                                      </p:cBhvr>
                                      <p:to>
                                        <p:strVal val="solid"/>
                                      </p:to>
                                    </p:set>
                                    <p:set>
                                      <p:cBhvr>
                                        <p:cTn id="111" dur="2000" fill="hold"/>
                                        <p:tgtEl>
                                          <p:spTgt spid="60"/>
                                        </p:tgtEl>
                                        <p:attrNameLst>
                                          <p:attrName>fill.on</p:attrName>
                                        </p:attrNameLst>
                                      </p:cBhvr>
                                      <p:to>
                                        <p:strVal val="true"/>
                                      </p:to>
                                    </p:set>
                                  </p:childTnLst>
                                </p:cTn>
                              </p:par>
                              <p:par>
                                <p:cTn id="112" presetID="1" presetClass="emph" presetSubtype="2" fill="hold" nodeType="withEffect">
                                  <p:stCondLst>
                                    <p:cond delay="0"/>
                                  </p:stCondLst>
                                  <p:childTnLst>
                                    <p:animClr clrSpc="rgb" dir="cw">
                                      <p:cBhvr>
                                        <p:cTn id="113" dur="2000" fill="hold"/>
                                        <p:tgtEl>
                                          <p:spTgt spid="61"/>
                                        </p:tgtEl>
                                        <p:attrNameLst>
                                          <p:attrName>fillcolor</p:attrName>
                                        </p:attrNameLst>
                                      </p:cBhvr>
                                      <p:to>
                                        <a:srgbClr val="4DB1E3"/>
                                      </p:to>
                                    </p:animClr>
                                    <p:set>
                                      <p:cBhvr>
                                        <p:cTn id="114" dur="2000" fill="hold"/>
                                        <p:tgtEl>
                                          <p:spTgt spid="61"/>
                                        </p:tgtEl>
                                        <p:attrNameLst>
                                          <p:attrName>fill.type</p:attrName>
                                        </p:attrNameLst>
                                      </p:cBhvr>
                                      <p:to>
                                        <p:strVal val="solid"/>
                                      </p:to>
                                    </p:set>
                                    <p:set>
                                      <p:cBhvr>
                                        <p:cTn id="115" dur="2000" fill="hold"/>
                                        <p:tgtEl>
                                          <p:spTgt spid="61"/>
                                        </p:tgtEl>
                                        <p:attrNameLst>
                                          <p:attrName>fill.on</p:attrName>
                                        </p:attrNameLst>
                                      </p:cBhvr>
                                      <p:to>
                                        <p:strVal val="true"/>
                                      </p:to>
                                    </p:set>
                                  </p:childTnLst>
                                </p:cTn>
                              </p:par>
                              <p:par>
                                <p:cTn id="116" presetID="1" presetClass="emph" presetSubtype="2" fill="hold" nodeType="withEffect">
                                  <p:stCondLst>
                                    <p:cond delay="0"/>
                                  </p:stCondLst>
                                  <p:childTnLst>
                                    <p:animClr clrSpc="rgb" dir="cw">
                                      <p:cBhvr>
                                        <p:cTn id="117" dur="2000" fill="hold"/>
                                        <p:tgtEl>
                                          <p:spTgt spid="72"/>
                                        </p:tgtEl>
                                        <p:attrNameLst>
                                          <p:attrName>fillcolor</p:attrName>
                                        </p:attrNameLst>
                                      </p:cBhvr>
                                      <p:to>
                                        <a:srgbClr val="4DB1E3"/>
                                      </p:to>
                                    </p:animClr>
                                    <p:set>
                                      <p:cBhvr>
                                        <p:cTn id="118" dur="2000" fill="hold"/>
                                        <p:tgtEl>
                                          <p:spTgt spid="72"/>
                                        </p:tgtEl>
                                        <p:attrNameLst>
                                          <p:attrName>fill.type</p:attrName>
                                        </p:attrNameLst>
                                      </p:cBhvr>
                                      <p:to>
                                        <p:strVal val="solid"/>
                                      </p:to>
                                    </p:set>
                                    <p:set>
                                      <p:cBhvr>
                                        <p:cTn id="119" dur="2000" fill="hold"/>
                                        <p:tgtEl>
                                          <p:spTgt spid="72"/>
                                        </p:tgtEl>
                                        <p:attrNameLst>
                                          <p:attrName>fill.on</p:attrName>
                                        </p:attrNameLst>
                                      </p:cBhvr>
                                      <p:to>
                                        <p:strVal val="true"/>
                                      </p:to>
                                    </p:set>
                                  </p:childTnLst>
                                </p:cTn>
                              </p:par>
                              <p:par>
                                <p:cTn id="120" presetID="1" presetClass="emph" presetSubtype="2" fill="hold" nodeType="withEffect">
                                  <p:stCondLst>
                                    <p:cond delay="0"/>
                                  </p:stCondLst>
                                  <p:childTnLst>
                                    <p:animClr clrSpc="rgb" dir="cw">
                                      <p:cBhvr>
                                        <p:cTn id="121" dur="2000" fill="hold"/>
                                        <p:tgtEl>
                                          <p:spTgt spid="73"/>
                                        </p:tgtEl>
                                        <p:attrNameLst>
                                          <p:attrName>fillcolor</p:attrName>
                                        </p:attrNameLst>
                                      </p:cBhvr>
                                      <p:to>
                                        <a:srgbClr val="4DB1E3"/>
                                      </p:to>
                                    </p:animClr>
                                    <p:set>
                                      <p:cBhvr>
                                        <p:cTn id="122" dur="2000" fill="hold"/>
                                        <p:tgtEl>
                                          <p:spTgt spid="73"/>
                                        </p:tgtEl>
                                        <p:attrNameLst>
                                          <p:attrName>fill.type</p:attrName>
                                        </p:attrNameLst>
                                      </p:cBhvr>
                                      <p:to>
                                        <p:strVal val="solid"/>
                                      </p:to>
                                    </p:set>
                                    <p:set>
                                      <p:cBhvr>
                                        <p:cTn id="123" dur="2000" fill="hold"/>
                                        <p:tgtEl>
                                          <p:spTgt spid="73"/>
                                        </p:tgtEl>
                                        <p:attrNameLst>
                                          <p:attrName>fill.on</p:attrName>
                                        </p:attrNameLst>
                                      </p:cBhvr>
                                      <p:to>
                                        <p:strVal val="true"/>
                                      </p:to>
                                    </p:set>
                                  </p:childTnLst>
                                </p:cTn>
                              </p:par>
                              <p:par>
                                <p:cTn id="124" presetID="1" presetClass="emph" presetSubtype="2" fill="hold" nodeType="withEffect">
                                  <p:stCondLst>
                                    <p:cond delay="0"/>
                                  </p:stCondLst>
                                  <p:childTnLst>
                                    <p:animClr clrSpc="rgb" dir="cw">
                                      <p:cBhvr>
                                        <p:cTn id="125" dur="2000" fill="hold"/>
                                        <p:tgtEl>
                                          <p:spTgt spid="70"/>
                                        </p:tgtEl>
                                        <p:attrNameLst>
                                          <p:attrName>fillcolor</p:attrName>
                                        </p:attrNameLst>
                                      </p:cBhvr>
                                      <p:to>
                                        <a:srgbClr val="4DB1E3"/>
                                      </p:to>
                                    </p:animClr>
                                    <p:set>
                                      <p:cBhvr>
                                        <p:cTn id="126" dur="2000" fill="hold"/>
                                        <p:tgtEl>
                                          <p:spTgt spid="70"/>
                                        </p:tgtEl>
                                        <p:attrNameLst>
                                          <p:attrName>fill.type</p:attrName>
                                        </p:attrNameLst>
                                      </p:cBhvr>
                                      <p:to>
                                        <p:strVal val="solid"/>
                                      </p:to>
                                    </p:set>
                                    <p:set>
                                      <p:cBhvr>
                                        <p:cTn id="127" dur="2000" fill="hold"/>
                                        <p:tgtEl>
                                          <p:spTgt spid="70"/>
                                        </p:tgtEl>
                                        <p:attrNameLst>
                                          <p:attrName>fill.on</p:attrName>
                                        </p:attrNameLst>
                                      </p:cBhvr>
                                      <p:to>
                                        <p:strVal val="true"/>
                                      </p:to>
                                    </p:set>
                                  </p:childTnLst>
                                </p:cTn>
                              </p:par>
                            </p:childTnLst>
                          </p:cTn>
                        </p:par>
                        <p:par>
                          <p:cTn id="128" fill="hold">
                            <p:stCondLst>
                              <p:cond delay="3500"/>
                            </p:stCondLst>
                            <p:childTnLst>
                              <p:par>
                                <p:cTn id="129" presetID="2" presetClass="entr" presetSubtype="2" accel="18000" decel="60000" fill="hold" nodeType="afterEffect">
                                  <p:stCondLst>
                                    <p:cond delay="2000"/>
                                  </p:stCondLst>
                                  <p:childTnLst>
                                    <p:set>
                                      <p:cBhvr>
                                        <p:cTn id="130" dur="1" fill="hold">
                                          <p:stCondLst>
                                            <p:cond delay="0"/>
                                          </p:stCondLst>
                                        </p:cTn>
                                        <p:tgtEl>
                                          <p:spTgt spid="14"/>
                                        </p:tgtEl>
                                        <p:attrNameLst>
                                          <p:attrName>style.visibility</p:attrName>
                                        </p:attrNameLst>
                                      </p:cBhvr>
                                      <p:to>
                                        <p:strVal val="visible"/>
                                      </p:to>
                                    </p:set>
                                    <p:anim calcmode="lin" valueType="num">
                                      <p:cBhvr additive="base">
                                        <p:cTn id="131" dur="500" fill="hold"/>
                                        <p:tgtEl>
                                          <p:spTgt spid="14"/>
                                        </p:tgtEl>
                                        <p:attrNameLst>
                                          <p:attrName>ppt_x</p:attrName>
                                        </p:attrNameLst>
                                      </p:cBhvr>
                                      <p:tavLst>
                                        <p:tav tm="0">
                                          <p:val>
                                            <p:strVal val="1+#ppt_w/2"/>
                                          </p:val>
                                        </p:tav>
                                        <p:tav tm="100000">
                                          <p:val>
                                            <p:strVal val="#ppt_x"/>
                                          </p:val>
                                        </p:tav>
                                      </p:tavLst>
                                    </p:anim>
                                    <p:anim calcmode="lin" valueType="num">
                                      <p:cBhvr additive="base">
                                        <p:cTn id="1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50"/>
                  </p:tgtEl>
                </p:cond>
              </p:nextCondLst>
            </p:seq>
          </p:childTnLst>
        </p:cTn>
      </p:par>
    </p:tnLst>
    <p:bldLst>
      <p:bldP spid="55" grpId="0" animBg="1"/>
      <p:bldP spid="57" grpId="0" animBg="1"/>
      <p:bldP spid="58" grpId="0" animBg="1"/>
      <p:bldP spid="10" grpId="0" animBg="1"/>
      <p:bldP spid="54" grpId="0"/>
      <p:bldP spid="60" grpId="0" animBg="1"/>
      <p:bldP spid="60" grpId="1" animBg="1"/>
      <p:bldP spid="61" grpId="0" animBg="1"/>
      <p:bldP spid="61" grpId="1" animBg="1"/>
      <p:bldP spid="69" grpId="0" animBg="1"/>
      <p:bldP spid="70" grpId="0" animBg="1"/>
      <p:bldP spid="70" grpId="1" animBg="1"/>
      <p:bldP spid="71" grpId="0" animBg="1"/>
      <p:bldP spid="72" grpId="0" animBg="1"/>
      <p:bldP spid="72" grpId="1" animBg="1"/>
      <p:bldP spid="73" grpId="0" animBg="1"/>
      <p:bldP spid="73" grpId="1" animBg="1"/>
      <p:bldP spid="74" grpId="0" animBg="1"/>
      <p:bldP spid="75" grpId="0" animBg="1"/>
      <p:bldP spid="76" grpId="0" animBg="1"/>
      <p:bldP spid="77" grpId="0" animBg="1"/>
      <p:bldP spid="7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Oval 62"/>
          <p:cNvSpPr/>
          <p:nvPr/>
        </p:nvSpPr>
        <p:spPr>
          <a:xfrm flipH="1">
            <a:off x="7845050" y="4453204"/>
            <a:ext cx="721453" cy="721453"/>
          </a:xfrm>
          <a:prstGeom prst="ellipse">
            <a:avLst/>
          </a:prstGeom>
          <a:solidFill>
            <a:srgbClr val="98C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884004" y="1955646"/>
            <a:ext cx="7367590" cy="3694650"/>
          </a:xfrm>
          <a:prstGeom prst="roundRect">
            <a:avLst>
              <a:gd name="adj" fmla="val 4023"/>
            </a:avLst>
          </a:prstGeom>
          <a:solidFill>
            <a:srgbClr val="FF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822325" y="1330326"/>
            <a:ext cx="7483475" cy="4384674"/>
          </a:xfrm>
          <a:prstGeom prst="roundRect">
            <a:avLst>
              <a:gd name="adj" fmla="val 3832"/>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solidFill>
                  <a:srgbClr val="4DB1E3"/>
                </a:solidFill>
                <a:latin typeface="+mn-lt"/>
              </a:rPr>
              <a:t>Clue for Digit 4</a:t>
            </a:r>
          </a:p>
        </p:txBody>
      </p:sp>
      <p:grpSp>
        <p:nvGrpSpPr>
          <p:cNvPr id="8" name="Group 7"/>
          <p:cNvGrpSpPr/>
          <p:nvPr/>
        </p:nvGrpSpPr>
        <p:grpSpPr>
          <a:xfrm>
            <a:off x="744304" y="1387476"/>
            <a:ext cx="7632700" cy="892301"/>
            <a:chOff x="750885" y="1473201"/>
            <a:chExt cx="7632700" cy="892301"/>
          </a:xfrm>
        </p:grpSpPr>
        <p:sp>
          <p:nvSpPr>
            <p:cNvPr id="6" name="Rounded Rectangle 5"/>
            <p:cNvSpPr/>
            <p:nvPr/>
          </p:nvSpPr>
          <p:spPr>
            <a:xfrm>
              <a:off x="890585" y="1473201"/>
              <a:ext cx="7367590" cy="892301"/>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90585" y="1663372"/>
              <a:ext cx="7367590" cy="702130"/>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op Banner 1"/>
            <p:cNvSpPr/>
            <p:nvPr/>
          </p:nvSpPr>
          <p:spPr>
            <a:xfrm>
              <a:off x="750885" y="1533298"/>
              <a:ext cx="7632700" cy="772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spcBef>
                  <a:spcPct val="0"/>
                </a:spcBef>
                <a:defRPr/>
              </a:pPr>
              <a:r>
                <a:rPr lang="en-GB" altLang="en-US" dirty="0">
                  <a:solidFill>
                    <a:schemeClr val="bg1"/>
                  </a:solidFill>
                </a:rPr>
                <a:t>Add the correct </a:t>
              </a:r>
              <a:r>
                <a:rPr lang="en-GB" altLang="en-US" b="1" dirty="0">
                  <a:solidFill>
                    <a:srgbClr val="FFCF21"/>
                  </a:solidFill>
                </a:rPr>
                <a:t>subordinating conjunctions </a:t>
              </a:r>
              <a:r>
                <a:rPr lang="en-GB" altLang="en-US" dirty="0">
                  <a:solidFill>
                    <a:schemeClr val="bg1"/>
                  </a:solidFill>
                </a:rPr>
                <a:t>into the sentences</a:t>
              </a:r>
              <a:br>
                <a:rPr lang="en-GB" altLang="en-US" spc="-40" dirty="0">
                  <a:solidFill>
                    <a:schemeClr val="bg1"/>
                  </a:solidFill>
                </a:rPr>
              </a:br>
              <a:r>
                <a:rPr lang="en-GB" altLang="en-US" spc="-40" dirty="0">
                  <a:solidFill>
                    <a:schemeClr val="bg1"/>
                  </a:solidFill>
                </a:rPr>
                <a:t>below. The letters in each yellow box can be rearranged to spell a number. </a:t>
              </a:r>
            </a:p>
          </p:txBody>
        </p:sp>
      </p:grpSp>
      <p:grpSp>
        <p:nvGrpSpPr>
          <p:cNvPr id="44" name="Group 43"/>
          <p:cNvGrpSpPr/>
          <p:nvPr/>
        </p:nvGrpSpPr>
        <p:grpSpPr>
          <a:xfrm rot="10800000">
            <a:off x="884003" y="4757994"/>
            <a:ext cx="7369665" cy="892301"/>
            <a:chOff x="890585" y="1473201"/>
            <a:chExt cx="7367590" cy="892301"/>
          </a:xfrm>
        </p:grpSpPr>
        <p:sp>
          <p:nvSpPr>
            <p:cNvPr id="45" name="Rounded Rectangle 44"/>
            <p:cNvSpPr/>
            <p:nvPr/>
          </p:nvSpPr>
          <p:spPr>
            <a:xfrm>
              <a:off x="890585" y="1473201"/>
              <a:ext cx="7367590" cy="892301"/>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890585" y="1663372"/>
              <a:ext cx="7367590" cy="702130"/>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 name="Answer Button"/>
          <p:cNvGrpSpPr/>
          <p:nvPr/>
        </p:nvGrpSpPr>
        <p:grpSpPr>
          <a:xfrm>
            <a:off x="6907970" y="4895564"/>
            <a:ext cx="1208015" cy="679508"/>
            <a:chOff x="7386521" y="5617250"/>
            <a:chExt cx="1208015" cy="679508"/>
          </a:xfrm>
        </p:grpSpPr>
        <p:sp>
          <p:nvSpPr>
            <p:cNvPr id="51" name="Rounded Rectangle 50"/>
            <p:cNvSpPr/>
            <p:nvPr/>
          </p:nvSpPr>
          <p:spPr>
            <a:xfrm>
              <a:off x="7421220" y="5655583"/>
              <a:ext cx="1132155" cy="607392"/>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C1C1C"/>
                  </a:solidFill>
                  <a:latin typeface="Corporative Black" panose="00000A00000000000000" pitchFamily="50" charset="0"/>
                </a:rPr>
                <a:t>Answer</a:t>
              </a:r>
            </a:p>
          </p:txBody>
        </p:sp>
        <p:sp>
          <p:nvSpPr>
            <p:cNvPr id="52" name="Rounded Rectangle 51"/>
            <p:cNvSpPr/>
            <p:nvPr/>
          </p:nvSpPr>
          <p:spPr>
            <a:xfrm>
              <a:off x="7386521" y="5617250"/>
              <a:ext cx="1208015" cy="67950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4" name="Top Banner 1"/>
          <p:cNvSpPr/>
          <p:nvPr/>
        </p:nvSpPr>
        <p:spPr>
          <a:xfrm>
            <a:off x="750885" y="4809946"/>
            <a:ext cx="7649370" cy="772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spcBef>
                <a:spcPct val="0"/>
              </a:spcBef>
            </a:pPr>
            <a:r>
              <a:rPr lang="en-GB" altLang="en-US" dirty="0">
                <a:solidFill>
                  <a:schemeClr val="bg1"/>
                </a:solidFill>
              </a:rPr>
              <a:t>The answers are </a:t>
            </a:r>
            <a:r>
              <a:rPr lang="en-GB" altLang="en-US" b="1" dirty="0">
                <a:solidFill>
                  <a:srgbClr val="FFCF21"/>
                </a:solidFill>
              </a:rPr>
              <a:t>before</a:t>
            </a:r>
            <a:r>
              <a:rPr lang="en-GB" altLang="en-US" dirty="0">
                <a:solidFill>
                  <a:schemeClr val="bg1"/>
                </a:solidFill>
              </a:rPr>
              <a:t>, </a:t>
            </a:r>
            <a:r>
              <a:rPr lang="en-GB" altLang="en-US" b="1" dirty="0">
                <a:solidFill>
                  <a:srgbClr val="FFCF21"/>
                </a:solidFill>
              </a:rPr>
              <a:t>when</a:t>
            </a:r>
            <a:r>
              <a:rPr lang="en-GB" altLang="en-US" dirty="0">
                <a:solidFill>
                  <a:schemeClr val="bg1"/>
                </a:solidFill>
              </a:rPr>
              <a:t>, </a:t>
            </a:r>
            <a:r>
              <a:rPr lang="en-GB" altLang="en-US" b="1" dirty="0">
                <a:solidFill>
                  <a:srgbClr val="FFCF21"/>
                </a:solidFill>
              </a:rPr>
              <a:t>until</a:t>
            </a:r>
            <a:r>
              <a:rPr lang="en-GB" altLang="en-US" dirty="0">
                <a:solidFill>
                  <a:schemeClr val="bg1"/>
                </a:solidFill>
              </a:rPr>
              <a:t> and </a:t>
            </a:r>
            <a:r>
              <a:rPr lang="en-GB" altLang="en-US" b="1" dirty="0">
                <a:solidFill>
                  <a:srgbClr val="FFCF21"/>
                </a:solidFill>
              </a:rPr>
              <a:t>if</a:t>
            </a:r>
            <a:r>
              <a:rPr lang="en-GB" altLang="en-US" dirty="0">
                <a:solidFill>
                  <a:schemeClr val="bg1"/>
                </a:solidFill>
              </a:rPr>
              <a:t>. The letters in the yellow boxes spell the number </a:t>
            </a:r>
            <a:r>
              <a:rPr lang="en-GB" altLang="en-US" b="1" dirty="0">
                <a:solidFill>
                  <a:schemeClr val="bg1"/>
                </a:solidFill>
              </a:rPr>
              <a:t>nine</a:t>
            </a:r>
            <a:r>
              <a:rPr lang="en-GB" altLang="en-US" dirty="0">
                <a:solidFill>
                  <a:schemeClr val="bg1"/>
                </a:solidFill>
              </a:rPr>
              <a:t> when rearranged.</a:t>
            </a:r>
          </a:p>
        </p:txBody>
      </p:sp>
      <p:grpSp>
        <p:nvGrpSpPr>
          <p:cNvPr id="20" name="Next Button 3"/>
          <p:cNvGrpSpPr/>
          <p:nvPr/>
        </p:nvGrpSpPr>
        <p:grpSpPr>
          <a:xfrm>
            <a:off x="6907970" y="4898771"/>
            <a:ext cx="1208015" cy="679508"/>
            <a:chOff x="7386521" y="5617250"/>
            <a:chExt cx="1208015" cy="679508"/>
          </a:xfrm>
        </p:grpSpPr>
        <p:sp>
          <p:nvSpPr>
            <p:cNvPr id="22" name="Rounded Rectangle 21"/>
            <p:cNvSpPr/>
            <p:nvPr/>
          </p:nvSpPr>
          <p:spPr>
            <a:xfrm>
              <a:off x="7421220" y="5655583"/>
              <a:ext cx="1132155" cy="607392"/>
            </a:xfrm>
            <a:prstGeom prst="roundRect">
              <a:avLst/>
            </a:prstGeom>
            <a:solidFill>
              <a:srgbClr val="FF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C1C1C"/>
                  </a:solidFill>
                  <a:latin typeface="Corporative Black" panose="00000A00000000000000" pitchFamily="50" charset="0"/>
                </a:rPr>
                <a:t>Next</a:t>
              </a:r>
            </a:p>
          </p:txBody>
        </p:sp>
        <p:sp>
          <p:nvSpPr>
            <p:cNvPr id="23" name="Rounded Rectangle 22"/>
            <p:cNvSpPr/>
            <p:nvPr/>
          </p:nvSpPr>
          <p:spPr>
            <a:xfrm>
              <a:off x="7386521" y="5617250"/>
              <a:ext cx="1208015" cy="67950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4" name="Group 13"/>
          <p:cNvGrpSpPr/>
          <p:nvPr/>
        </p:nvGrpSpPr>
        <p:grpSpPr>
          <a:xfrm>
            <a:off x="7226129" y="5388559"/>
            <a:ext cx="1255938" cy="567862"/>
            <a:chOff x="3130379" y="5799438"/>
            <a:chExt cx="1255938" cy="567862"/>
          </a:xfrm>
        </p:grpSpPr>
        <p:sp>
          <p:nvSpPr>
            <p:cNvPr id="9" name="Rounded Rectangle 8">
              <a:hlinkClick r:id="rId2" action="ppaction://hlinksldjump"/>
            </p:cNvPr>
            <p:cNvSpPr/>
            <p:nvPr/>
          </p:nvSpPr>
          <p:spPr>
            <a:xfrm>
              <a:off x="3463404" y="5858151"/>
              <a:ext cx="922913" cy="452532"/>
            </a:xfrm>
            <a:prstGeom prst="roundRect">
              <a:avLst/>
            </a:prstGeom>
            <a:solidFill>
              <a:schemeClr val="bg1"/>
            </a:solidFill>
            <a:ln w="28575">
              <a:solidFill>
                <a:srgbClr val="1C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ounded Rectangle 38">
              <a:hlinkClick r:id="rId2" action="ppaction://hlinksldjump"/>
            </p:cNvPr>
            <p:cNvSpPr/>
            <p:nvPr/>
          </p:nvSpPr>
          <p:spPr>
            <a:xfrm>
              <a:off x="3575165" y="5898589"/>
              <a:ext cx="770513" cy="377806"/>
            </a:xfrm>
            <a:prstGeom prst="roundRect">
              <a:avLst/>
            </a:prstGeom>
            <a:solidFill>
              <a:srgbClr val="4DB1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orporative Bold" panose="00000900000000000000" pitchFamily="50" charset="0"/>
                </a:rPr>
                <a:t> Next</a:t>
              </a:r>
            </a:p>
          </p:txBody>
        </p:sp>
        <p:grpSp>
          <p:nvGrpSpPr>
            <p:cNvPr id="7" name="Group 6"/>
            <p:cNvGrpSpPr/>
            <p:nvPr/>
          </p:nvGrpSpPr>
          <p:grpSpPr>
            <a:xfrm>
              <a:off x="3130379" y="5799438"/>
              <a:ext cx="567862" cy="567862"/>
              <a:chOff x="4007708" y="5799438"/>
              <a:chExt cx="567862" cy="567862"/>
            </a:xfrm>
          </p:grpSpPr>
          <p:sp>
            <p:nvSpPr>
              <p:cNvPr id="4" name="Oval 3">
                <a:hlinkClick r:id="rId2" action="ppaction://hlinksldjump"/>
              </p:cNvPr>
              <p:cNvSpPr/>
              <p:nvPr/>
            </p:nvSpPr>
            <p:spPr>
              <a:xfrm>
                <a:off x="4007708" y="5799438"/>
                <a:ext cx="567862" cy="567862"/>
              </a:xfrm>
              <a:prstGeom prst="ellipse">
                <a:avLst/>
              </a:prstGeom>
              <a:solidFill>
                <a:schemeClr val="bg1"/>
              </a:solidFill>
              <a:ln w="28575">
                <a:solidFill>
                  <a:srgbClr val="1C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hlinkClick r:id="rId2" action="ppaction://hlinksldjump"/>
              </p:cNvPr>
              <p:cNvSpPr/>
              <p:nvPr/>
            </p:nvSpPr>
            <p:spPr>
              <a:xfrm>
                <a:off x="4058964" y="5852914"/>
                <a:ext cx="465348" cy="465348"/>
              </a:xfrm>
              <a:prstGeom prst="ellipse">
                <a:avLst/>
              </a:prstGeom>
              <a:solidFill>
                <a:srgbClr val="FFCF2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6">
                <a:hlinkClick r:id="rId2" action="ppaction://hlinksldjump"/>
              </p:cNvPr>
              <p:cNvSpPr/>
              <p:nvPr/>
            </p:nvSpPr>
            <p:spPr>
              <a:xfrm rot="21195811">
                <a:off x="4154647" y="5867845"/>
                <a:ext cx="273983" cy="42299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DE1E5A"/>
                    </a:solidFill>
                    <a:latin typeface="Corporative Black" panose="00000A00000000000000" pitchFamily="50" charset="0"/>
                  </a:rPr>
                  <a:t>?</a:t>
                </a:r>
              </a:p>
            </p:txBody>
          </p:sp>
        </p:grpSp>
      </p:grpSp>
      <p:grpSp>
        <p:nvGrpSpPr>
          <p:cNvPr id="3" name="Group 2"/>
          <p:cNvGrpSpPr/>
          <p:nvPr/>
        </p:nvGrpSpPr>
        <p:grpSpPr>
          <a:xfrm>
            <a:off x="974826" y="2345491"/>
            <a:ext cx="7165435" cy="391710"/>
            <a:chOff x="974826" y="2345491"/>
            <a:chExt cx="7165435" cy="391710"/>
          </a:xfrm>
        </p:grpSpPr>
        <p:sp>
          <p:nvSpPr>
            <p:cNvPr id="48" name="Rounded Rectangle 47"/>
            <p:cNvSpPr/>
            <p:nvPr/>
          </p:nvSpPr>
          <p:spPr>
            <a:xfrm>
              <a:off x="974826" y="2345491"/>
              <a:ext cx="7165435" cy="391710"/>
            </a:xfrm>
            <a:prstGeom prst="roundRect">
              <a:avLst>
                <a:gd name="adj" fmla="val 3484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sz="1400" dirty="0">
                  <a:solidFill>
                    <a:schemeClr val="tx1"/>
                  </a:solidFill>
                </a:rPr>
                <a:t>		           going to bed, it is important that you brush your teeth. </a:t>
              </a:r>
            </a:p>
          </p:txBody>
        </p:sp>
        <p:grpSp>
          <p:nvGrpSpPr>
            <p:cNvPr id="2" name="Group 1"/>
            <p:cNvGrpSpPr/>
            <p:nvPr/>
          </p:nvGrpSpPr>
          <p:grpSpPr>
            <a:xfrm>
              <a:off x="1047657" y="2388457"/>
              <a:ext cx="2401175" cy="317191"/>
              <a:chOff x="1047657" y="2388457"/>
              <a:chExt cx="2401175" cy="317191"/>
            </a:xfrm>
          </p:grpSpPr>
          <p:sp>
            <p:nvSpPr>
              <p:cNvPr id="49" name="Rounded Rectangle 48"/>
              <p:cNvSpPr/>
              <p:nvPr/>
            </p:nvSpPr>
            <p:spPr>
              <a:xfrm>
                <a:off x="3104544" y="2388586"/>
                <a:ext cx="344288" cy="317062"/>
              </a:xfrm>
              <a:prstGeom prst="roundRect">
                <a:avLst>
                  <a:gd name="adj" fmla="val 34849"/>
                </a:avLst>
              </a:prstGeom>
              <a:solidFill>
                <a:srgbClr val="FF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en-GB" altLang="en-US" dirty="0">
                  <a:solidFill>
                    <a:schemeClr val="tx1"/>
                  </a:solidFill>
                </a:endParaRPr>
              </a:p>
            </p:txBody>
          </p:sp>
          <p:sp>
            <p:nvSpPr>
              <p:cNvPr id="64" name="Rounded Rectangle 63"/>
              <p:cNvSpPr/>
              <p:nvPr/>
            </p:nvSpPr>
            <p:spPr>
              <a:xfrm>
                <a:off x="2690676" y="2388586"/>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en-GB" altLang="en-US" dirty="0">
                  <a:solidFill>
                    <a:schemeClr val="tx1"/>
                  </a:solidFill>
                </a:endParaRPr>
              </a:p>
            </p:txBody>
          </p:sp>
          <p:sp>
            <p:nvSpPr>
              <p:cNvPr id="65" name="Rounded Rectangle 64"/>
              <p:cNvSpPr/>
              <p:nvPr/>
            </p:nvSpPr>
            <p:spPr>
              <a:xfrm>
                <a:off x="2280759" y="2388586"/>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en-GB" altLang="en-US" dirty="0">
                  <a:solidFill>
                    <a:schemeClr val="tx1"/>
                  </a:solidFill>
                </a:endParaRPr>
              </a:p>
            </p:txBody>
          </p:sp>
          <p:sp>
            <p:nvSpPr>
              <p:cNvPr id="66" name="Rounded Rectangle 65"/>
              <p:cNvSpPr/>
              <p:nvPr/>
            </p:nvSpPr>
            <p:spPr>
              <a:xfrm>
                <a:off x="1866891" y="2388586"/>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en-GB" altLang="en-US" dirty="0">
                  <a:solidFill>
                    <a:schemeClr val="tx1"/>
                  </a:solidFill>
                </a:endParaRPr>
              </a:p>
            </p:txBody>
          </p:sp>
          <p:sp>
            <p:nvSpPr>
              <p:cNvPr id="67" name="Rounded Rectangle 66"/>
              <p:cNvSpPr/>
              <p:nvPr/>
            </p:nvSpPr>
            <p:spPr>
              <a:xfrm>
                <a:off x="1461525" y="2388457"/>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en-GB" altLang="en-US" dirty="0">
                  <a:solidFill>
                    <a:schemeClr val="tx1"/>
                  </a:solidFill>
                </a:endParaRPr>
              </a:p>
            </p:txBody>
          </p:sp>
          <p:sp>
            <p:nvSpPr>
              <p:cNvPr id="68" name="Rounded Rectangle 67"/>
              <p:cNvSpPr/>
              <p:nvPr/>
            </p:nvSpPr>
            <p:spPr>
              <a:xfrm>
                <a:off x="1047657" y="2388457"/>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en-GB" altLang="en-US" dirty="0">
                  <a:solidFill>
                    <a:schemeClr val="tx1"/>
                  </a:solidFill>
                </a:endParaRPr>
              </a:p>
            </p:txBody>
          </p:sp>
        </p:grpSp>
      </p:grpSp>
      <p:grpSp>
        <p:nvGrpSpPr>
          <p:cNvPr id="11" name="Group 10"/>
          <p:cNvGrpSpPr/>
          <p:nvPr/>
        </p:nvGrpSpPr>
        <p:grpSpPr>
          <a:xfrm>
            <a:off x="974828" y="2806144"/>
            <a:ext cx="6574594" cy="391710"/>
            <a:chOff x="974828" y="2894559"/>
            <a:chExt cx="6574594" cy="391710"/>
          </a:xfrm>
        </p:grpSpPr>
        <p:sp>
          <p:nvSpPr>
            <p:cNvPr id="70" name="Rounded Rectangle 69"/>
            <p:cNvSpPr/>
            <p:nvPr/>
          </p:nvSpPr>
          <p:spPr>
            <a:xfrm>
              <a:off x="4224041" y="2894559"/>
              <a:ext cx="3325381" cy="391710"/>
            </a:xfrm>
            <a:prstGeom prst="roundRect">
              <a:avLst>
                <a:gd name="adj" fmla="val 3484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sz="1400" dirty="0">
                  <a:solidFill>
                    <a:schemeClr val="tx1"/>
                  </a:solidFill>
                </a:rPr>
                <a:t>                                     you’re older. </a:t>
              </a:r>
            </a:p>
          </p:txBody>
        </p:sp>
        <p:sp>
          <p:nvSpPr>
            <p:cNvPr id="69" name="Rounded Rectangle 68"/>
            <p:cNvSpPr/>
            <p:nvPr/>
          </p:nvSpPr>
          <p:spPr>
            <a:xfrm>
              <a:off x="974828" y="2894559"/>
              <a:ext cx="3783289" cy="391710"/>
            </a:xfrm>
            <a:prstGeom prst="roundRect">
              <a:avLst>
                <a:gd name="adj" fmla="val 3484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sz="1400" dirty="0">
                  <a:solidFill>
                    <a:schemeClr val="tx1"/>
                  </a:solidFill>
                </a:rPr>
                <a:t>You’ll be allowed to use the oven unattended</a:t>
              </a:r>
            </a:p>
          </p:txBody>
        </p:sp>
        <p:sp>
          <p:nvSpPr>
            <p:cNvPr id="84" name="Rounded Rectangle 83"/>
            <p:cNvSpPr/>
            <p:nvPr/>
          </p:nvSpPr>
          <p:spPr>
            <a:xfrm>
              <a:off x="5948842" y="2938184"/>
              <a:ext cx="344288" cy="317062"/>
            </a:xfrm>
            <a:prstGeom prst="roundRect">
              <a:avLst>
                <a:gd name="adj" fmla="val 34849"/>
              </a:avLst>
            </a:prstGeom>
            <a:solidFill>
              <a:srgbClr val="FF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en-GB" altLang="en-US" dirty="0">
                <a:solidFill>
                  <a:schemeClr val="tx1"/>
                </a:solidFill>
              </a:endParaRPr>
            </a:p>
          </p:txBody>
        </p:sp>
        <p:sp>
          <p:nvSpPr>
            <p:cNvPr id="85" name="Rounded Rectangle 84"/>
            <p:cNvSpPr/>
            <p:nvPr/>
          </p:nvSpPr>
          <p:spPr>
            <a:xfrm>
              <a:off x="5534974" y="2938184"/>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en-GB" altLang="en-US" dirty="0">
                <a:solidFill>
                  <a:schemeClr val="tx1"/>
                </a:solidFill>
              </a:endParaRPr>
            </a:p>
          </p:txBody>
        </p:sp>
        <p:sp>
          <p:nvSpPr>
            <p:cNvPr id="86" name="Rounded Rectangle 85"/>
            <p:cNvSpPr/>
            <p:nvPr/>
          </p:nvSpPr>
          <p:spPr>
            <a:xfrm>
              <a:off x="5125057" y="2938184"/>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en-GB" altLang="en-US" dirty="0">
                <a:solidFill>
                  <a:schemeClr val="tx1"/>
                </a:solidFill>
              </a:endParaRPr>
            </a:p>
          </p:txBody>
        </p:sp>
        <p:sp>
          <p:nvSpPr>
            <p:cNvPr id="87" name="Rounded Rectangle 86"/>
            <p:cNvSpPr/>
            <p:nvPr/>
          </p:nvSpPr>
          <p:spPr>
            <a:xfrm>
              <a:off x="4711189" y="2938184"/>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en-GB" altLang="en-US" dirty="0">
                <a:solidFill>
                  <a:schemeClr val="tx1"/>
                </a:solidFill>
              </a:endParaRPr>
            </a:p>
          </p:txBody>
        </p:sp>
      </p:grpSp>
      <p:grpSp>
        <p:nvGrpSpPr>
          <p:cNvPr id="13" name="Group 12"/>
          <p:cNvGrpSpPr/>
          <p:nvPr/>
        </p:nvGrpSpPr>
        <p:grpSpPr>
          <a:xfrm>
            <a:off x="974827" y="3265653"/>
            <a:ext cx="7099997" cy="678117"/>
            <a:chOff x="974827" y="3411259"/>
            <a:chExt cx="7099997" cy="678117"/>
          </a:xfrm>
        </p:grpSpPr>
        <p:sp>
          <p:nvSpPr>
            <p:cNvPr id="75" name="Rounded Rectangle 74"/>
            <p:cNvSpPr/>
            <p:nvPr/>
          </p:nvSpPr>
          <p:spPr>
            <a:xfrm>
              <a:off x="974827" y="3411259"/>
              <a:ext cx="7099997" cy="678117"/>
            </a:xfrm>
            <a:prstGeom prst="roundRect">
              <a:avLst>
                <a:gd name="adj" fmla="val 16292"/>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ct val="0"/>
                </a:spcBef>
              </a:pPr>
              <a:r>
                <a:rPr lang="en-GB" altLang="en-US" sz="1400" dirty="0">
                  <a:solidFill>
                    <a:schemeClr val="tx1"/>
                  </a:solidFill>
                </a:rPr>
                <a:t>The children waited with eager anticipation			  the day of the BBC Children in Need bake sale finally arrived!</a:t>
              </a:r>
            </a:p>
          </p:txBody>
        </p:sp>
        <p:sp>
          <p:nvSpPr>
            <p:cNvPr id="88" name="Rounded Rectangle 87"/>
            <p:cNvSpPr/>
            <p:nvPr/>
          </p:nvSpPr>
          <p:spPr>
            <a:xfrm>
              <a:off x="6293130" y="3452266"/>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en-GB" altLang="en-US" dirty="0">
                <a:solidFill>
                  <a:schemeClr val="tx1"/>
                </a:solidFill>
              </a:endParaRPr>
            </a:p>
          </p:txBody>
        </p:sp>
        <p:sp>
          <p:nvSpPr>
            <p:cNvPr id="89" name="Rounded Rectangle 88"/>
            <p:cNvSpPr/>
            <p:nvPr/>
          </p:nvSpPr>
          <p:spPr>
            <a:xfrm>
              <a:off x="5883213" y="3452266"/>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en-GB" altLang="en-US" dirty="0">
                <a:solidFill>
                  <a:schemeClr val="tx1"/>
                </a:solidFill>
              </a:endParaRPr>
            </a:p>
          </p:txBody>
        </p:sp>
        <p:sp>
          <p:nvSpPr>
            <p:cNvPr id="90" name="Rounded Rectangle 89"/>
            <p:cNvSpPr/>
            <p:nvPr/>
          </p:nvSpPr>
          <p:spPr>
            <a:xfrm>
              <a:off x="5469345" y="3452266"/>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en-GB" altLang="en-US" dirty="0">
                <a:solidFill>
                  <a:schemeClr val="tx1"/>
                </a:solidFill>
              </a:endParaRPr>
            </a:p>
          </p:txBody>
        </p:sp>
        <p:sp>
          <p:nvSpPr>
            <p:cNvPr id="91" name="Rounded Rectangle 90"/>
            <p:cNvSpPr/>
            <p:nvPr/>
          </p:nvSpPr>
          <p:spPr>
            <a:xfrm>
              <a:off x="5063979" y="3452137"/>
              <a:ext cx="344288" cy="317062"/>
            </a:xfrm>
            <a:prstGeom prst="roundRect">
              <a:avLst>
                <a:gd name="adj" fmla="val 34849"/>
              </a:avLst>
            </a:prstGeom>
            <a:solidFill>
              <a:srgbClr val="FF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en-GB" altLang="en-US" dirty="0">
                <a:solidFill>
                  <a:schemeClr val="tx1"/>
                </a:solidFill>
              </a:endParaRPr>
            </a:p>
          </p:txBody>
        </p:sp>
        <p:sp>
          <p:nvSpPr>
            <p:cNvPr id="92" name="Rounded Rectangle 91"/>
            <p:cNvSpPr/>
            <p:nvPr/>
          </p:nvSpPr>
          <p:spPr>
            <a:xfrm>
              <a:off x="4650111" y="3452137"/>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en-GB" altLang="en-US" dirty="0">
                <a:solidFill>
                  <a:schemeClr val="tx1"/>
                </a:solidFill>
              </a:endParaRPr>
            </a:p>
          </p:txBody>
        </p:sp>
      </p:grpSp>
      <p:grpSp>
        <p:nvGrpSpPr>
          <p:cNvPr id="15" name="Group 14"/>
          <p:cNvGrpSpPr/>
          <p:nvPr/>
        </p:nvGrpSpPr>
        <p:grpSpPr>
          <a:xfrm>
            <a:off x="974827" y="4023951"/>
            <a:ext cx="7099997" cy="678117"/>
            <a:chOff x="974827" y="4023951"/>
            <a:chExt cx="7099997" cy="678117"/>
          </a:xfrm>
        </p:grpSpPr>
        <p:sp>
          <p:nvSpPr>
            <p:cNvPr id="99" name="Rounded Rectangle 98"/>
            <p:cNvSpPr/>
            <p:nvPr/>
          </p:nvSpPr>
          <p:spPr>
            <a:xfrm>
              <a:off x="974827" y="4023951"/>
              <a:ext cx="7099997" cy="678117"/>
            </a:xfrm>
            <a:prstGeom prst="roundRect">
              <a:avLst>
                <a:gd name="adj" fmla="val 3484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ct val="0"/>
                </a:spcBef>
              </a:pPr>
              <a:r>
                <a:rPr lang="en-GB" altLang="en-US" sz="1400" dirty="0">
                  <a:solidFill>
                    <a:schemeClr val="tx1"/>
                  </a:solidFill>
                </a:rPr>
                <a:t>             you carry on eating all of the hundreds and thousands, there’ll be none left over for the cupcakes!</a:t>
              </a:r>
            </a:p>
          </p:txBody>
        </p:sp>
        <p:sp>
          <p:nvSpPr>
            <p:cNvPr id="102" name="Rounded Rectangle 101"/>
            <p:cNvSpPr/>
            <p:nvPr/>
          </p:nvSpPr>
          <p:spPr>
            <a:xfrm>
              <a:off x="1461525" y="4064958"/>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en-GB" altLang="en-US" dirty="0">
                <a:solidFill>
                  <a:schemeClr val="tx1"/>
                </a:solidFill>
              </a:endParaRPr>
            </a:p>
          </p:txBody>
        </p:sp>
        <p:sp>
          <p:nvSpPr>
            <p:cNvPr id="103" name="Rounded Rectangle 102"/>
            <p:cNvSpPr/>
            <p:nvPr/>
          </p:nvSpPr>
          <p:spPr>
            <a:xfrm>
              <a:off x="1056159" y="4064829"/>
              <a:ext cx="344288" cy="317062"/>
            </a:xfrm>
            <a:prstGeom prst="roundRect">
              <a:avLst>
                <a:gd name="adj" fmla="val 34849"/>
              </a:avLst>
            </a:prstGeom>
            <a:solidFill>
              <a:srgbClr val="FF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en-GB" altLang="en-US" dirty="0">
                <a:solidFill>
                  <a:schemeClr val="tx1"/>
                </a:solidFill>
              </a:endParaRPr>
            </a:p>
          </p:txBody>
        </p:sp>
      </p:grpSp>
      <p:grpSp>
        <p:nvGrpSpPr>
          <p:cNvPr id="25" name="Group 24"/>
          <p:cNvGrpSpPr/>
          <p:nvPr/>
        </p:nvGrpSpPr>
        <p:grpSpPr>
          <a:xfrm>
            <a:off x="963468" y="2354428"/>
            <a:ext cx="2564240" cy="379905"/>
            <a:chOff x="963468" y="2346107"/>
            <a:chExt cx="2564240" cy="379905"/>
          </a:xfrm>
        </p:grpSpPr>
        <p:sp>
          <p:nvSpPr>
            <p:cNvPr id="16" name="TextBox 15"/>
            <p:cNvSpPr txBox="1"/>
            <p:nvPr/>
          </p:nvSpPr>
          <p:spPr>
            <a:xfrm>
              <a:off x="963468" y="2356680"/>
              <a:ext cx="495983" cy="369332"/>
            </a:xfrm>
            <a:prstGeom prst="rect">
              <a:avLst/>
            </a:prstGeom>
            <a:noFill/>
          </p:spPr>
          <p:txBody>
            <a:bodyPr wrap="square" rtlCol="0">
              <a:spAutoFit/>
            </a:bodyPr>
            <a:lstStyle/>
            <a:p>
              <a:pPr algn="ctr"/>
              <a:r>
                <a:rPr lang="en-GB" dirty="0"/>
                <a:t>B</a:t>
              </a:r>
            </a:p>
          </p:txBody>
        </p:sp>
        <p:sp>
          <p:nvSpPr>
            <p:cNvPr id="105" name="TextBox 104"/>
            <p:cNvSpPr txBox="1"/>
            <p:nvPr/>
          </p:nvSpPr>
          <p:spPr>
            <a:xfrm>
              <a:off x="1385677" y="2347576"/>
              <a:ext cx="495983" cy="369332"/>
            </a:xfrm>
            <a:prstGeom prst="rect">
              <a:avLst/>
            </a:prstGeom>
            <a:noFill/>
          </p:spPr>
          <p:txBody>
            <a:bodyPr wrap="square" rtlCol="0">
              <a:spAutoFit/>
            </a:bodyPr>
            <a:lstStyle/>
            <a:p>
              <a:pPr algn="ctr"/>
              <a:r>
                <a:rPr lang="en-GB" dirty="0"/>
                <a:t>e</a:t>
              </a:r>
            </a:p>
          </p:txBody>
        </p:sp>
        <p:sp>
          <p:nvSpPr>
            <p:cNvPr id="106" name="TextBox 105"/>
            <p:cNvSpPr txBox="1"/>
            <p:nvPr/>
          </p:nvSpPr>
          <p:spPr>
            <a:xfrm>
              <a:off x="1790276" y="2346107"/>
              <a:ext cx="495983" cy="369332"/>
            </a:xfrm>
            <a:prstGeom prst="rect">
              <a:avLst/>
            </a:prstGeom>
            <a:noFill/>
          </p:spPr>
          <p:txBody>
            <a:bodyPr wrap="square" rtlCol="0">
              <a:spAutoFit/>
            </a:bodyPr>
            <a:lstStyle/>
            <a:p>
              <a:pPr algn="ctr"/>
              <a:r>
                <a:rPr lang="en-GB" dirty="0"/>
                <a:t>f</a:t>
              </a:r>
            </a:p>
          </p:txBody>
        </p:sp>
        <p:sp>
          <p:nvSpPr>
            <p:cNvPr id="107" name="TextBox 106"/>
            <p:cNvSpPr txBox="1"/>
            <p:nvPr/>
          </p:nvSpPr>
          <p:spPr>
            <a:xfrm>
              <a:off x="2202033" y="2351984"/>
              <a:ext cx="495983" cy="369332"/>
            </a:xfrm>
            <a:prstGeom prst="rect">
              <a:avLst/>
            </a:prstGeom>
            <a:noFill/>
          </p:spPr>
          <p:txBody>
            <a:bodyPr wrap="square" rtlCol="0">
              <a:spAutoFit/>
            </a:bodyPr>
            <a:lstStyle/>
            <a:p>
              <a:pPr algn="ctr"/>
              <a:r>
                <a:rPr lang="en-GB" dirty="0"/>
                <a:t>o</a:t>
              </a:r>
            </a:p>
          </p:txBody>
        </p:sp>
        <p:sp>
          <p:nvSpPr>
            <p:cNvPr id="108" name="TextBox 107"/>
            <p:cNvSpPr txBox="1"/>
            <p:nvPr/>
          </p:nvSpPr>
          <p:spPr>
            <a:xfrm>
              <a:off x="2613790" y="2347966"/>
              <a:ext cx="495983" cy="369332"/>
            </a:xfrm>
            <a:prstGeom prst="rect">
              <a:avLst/>
            </a:prstGeom>
            <a:noFill/>
          </p:spPr>
          <p:txBody>
            <a:bodyPr wrap="square" rtlCol="0">
              <a:spAutoFit/>
            </a:bodyPr>
            <a:lstStyle/>
            <a:p>
              <a:pPr algn="ctr"/>
              <a:r>
                <a:rPr lang="en-GB" dirty="0"/>
                <a:t>r</a:t>
              </a:r>
            </a:p>
          </p:txBody>
        </p:sp>
        <p:sp>
          <p:nvSpPr>
            <p:cNvPr id="109" name="TextBox 108"/>
            <p:cNvSpPr txBox="1"/>
            <p:nvPr/>
          </p:nvSpPr>
          <p:spPr>
            <a:xfrm>
              <a:off x="3031725" y="2347444"/>
              <a:ext cx="495983" cy="369332"/>
            </a:xfrm>
            <a:prstGeom prst="rect">
              <a:avLst/>
            </a:prstGeom>
            <a:noFill/>
          </p:spPr>
          <p:txBody>
            <a:bodyPr wrap="square" rtlCol="0">
              <a:spAutoFit/>
            </a:bodyPr>
            <a:lstStyle/>
            <a:p>
              <a:pPr algn="ctr"/>
              <a:r>
                <a:rPr lang="en-GB" dirty="0"/>
                <a:t>e</a:t>
              </a:r>
            </a:p>
          </p:txBody>
        </p:sp>
      </p:grpSp>
      <p:grpSp>
        <p:nvGrpSpPr>
          <p:cNvPr id="18" name="Group 17"/>
          <p:cNvGrpSpPr/>
          <p:nvPr/>
        </p:nvGrpSpPr>
        <p:grpSpPr>
          <a:xfrm>
            <a:off x="4626353" y="2825172"/>
            <a:ext cx="1734548" cy="379905"/>
            <a:chOff x="4626353" y="2798662"/>
            <a:chExt cx="1734548" cy="379905"/>
          </a:xfrm>
        </p:grpSpPr>
        <p:sp>
          <p:nvSpPr>
            <p:cNvPr id="110" name="TextBox 109"/>
            <p:cNvSpPr txBox="1"/>
            <p:nvPr/>
          </p:nvSpPr>
          <p:spPr>
            <a:xfrm>
              <a:off x="4626353" y="2809235"/>
              <a:ext cx="495983" cy="369332"/>
            </a:xfrm>
            <a:prstGeom prst="rect">
              <a:avLst/>
            </a:prstGeom>
            <a:noFill/>
          </p:spPr>
          <p:txBody>
            <a:bodyPr wrap="square" rtlCol="0">
              <a:spAutoFit/>
            </a:bodyPr>
            <a:lstStyle/>
            <a:p>
              <a:pPr algn="ctr"/>
              <a:r>
                <a:rPr lang="en-GB" dirty="0"/>
                <a:t>w</a:t>
              </a:r>
            </a:p>
          </p:txBody>
        </p:sp>
        <p:sp>
          <p:nvSpPr>
            <p:cNvPr id="111" name="TextBox 110"/>
            <p:cNvSpPr txBox="1"/>
            <p:nvPr/>
          </p:nvSpPr>
          <p:spPr>
            <a:xfrm>
              <a:off x="5048562" y="2800131"/>
              <a:ext cx="495983" cy="369332"/>
            </a:xfrm>
            <a:prstGeom prst="rect">
              <a:avLst/>
            </a:prstGeom>
            <a:noFill/>
          </p:spPr>
          <p:txBody>
            <a:bodyPr wrap="square" rtlCol="0">
              <a:spAutoFit/>
            </a:bodyPr>
            <a:lstStyle/>
            <a:p>
              <a:pPr algn="ctr"/>
              <a:r>
                <a:rPr lang="en-GB" dirty="0"/>
                <a:t>h</a:t>
              </a:r>
            </a:p>
          </p:txBody>
        </p:sp>
        <p:sp>
          <p:nvSpPr>
            <p:cNvPr id="112" name="TextBox 111"/>
            <p:cNvSpPr txBox="1"/>
            <p:nvPr/>
          </p:nvSpPr>
          <p:spPr>
            <a:xfrm>
              <a:off x="5453161" y="2798662"/>
              <a:ext cx="495983" cy="369332"/>
            </a:xfrm>
            <a:prstGeom prst="rect">
              <a:avLst/>
            </a:prstGeom>
            <a:noFill/>
          </p:spPr>
          <p:txBody>
            <a:bodyPr wrap="square" rtlCol="0">
              <a:spAutoFit/>
            </a:bodyPr>
            <a:lstStyle/>
            <a:p>
              <a:pPr algn="ctr"/>
              <a:r>
                <a:rPr lang="en-GB" dirty="0"/>
                <a:t>e</a:t>
              </a:r>
            </a:p>
          </p:txBody>
        </p:sp>
        <p:sp>
          <p:nvSpPr>
            <p:cNvPr id="113" name="TextBox 112"/>
            <p:cNvSpPr txBox="1"/>
            <p:nvPr/>
          </p:nvSpPr>
          <p:spPr>
            <a:xfrm>
              <a:off x="5864918" y="2804539"/>
              <a:ext cx="495983" cy="369332"/>
            </a:xfrm>
            <a:prstGeom prst="rect">
              <a:avLst/>
            </a:prstGeom>
            <a:noFill/>
          </p:spPr>
          <p:txBody>
            <a:bodyPr wrap="square" rtlCol="0">
              <a:spAutoFit/>
            </a:bodyPr>
            <a:lstStyle/>
            <a:p>
              <a:pPr algn="ctr"/>
              <a:r>
                <a:rPr lang="en-GB" dirty="0"/>
                <a:t>n</a:t>
              </a:r>
            </a:p>
          </p:txBody>
        </p:sp>
      </p:grpSp>
      <p:grpSp>
        <p:nvGrpSpPr>
          <p:cNvPr id="19" name="Group 18"/>
          <p:cNvGrpSpPr/>
          <p:nvPr/>
        </p:nvGrpSpPr>
        <p:grpSpPr>
          <a:xfrm>
            <a:off x="4564062" y="3268836"/>
            <a:ext cx="2146305" cy="379905"/>
            <a:chOff x="1115868" y="2498507"/>
            <a:chExt cx="2146305" cy="379905"/>
          </a:xfrm>
        </p:grpSpPr>
        <p:sp>
          <p:nvSpPr>
            <p:cNvPr id="114" name="TextBox 113"/>
            <p:cNvSpPr txBox="1"/>
            <p:nvPr/>
          </p:nvSpPr>
          <p:spPr>
            <a:xfrm>
              <a:off x="1115868" y="2509080"/>
              <a:ext cx="495983" cy="369332"/>
            </a:xfrm>
            <a:prstGeom prst="rect">
              <a:avLst/>
            </a:prstGeom>
            <a:noFill/>
          </p:spPr>
          <p:txBody>
            <a:bodyPr wrap="square" rtlCol="0">
              <a:spAutoFit/>
            </a:bodyPr>
            <a:lstStyle/>
            <a:p>
              <a:pPr algn="ctr"/>
              <a:r>
                <a:rPr lang="en-GB" dirty="0"/>
                <a:t>u</a:t>
              </a:r>
            </a:p>
          </p:txBody>
        </p:sp>
        <p:sp>
          <p:nvSpPr>
            <p:cNvPr id="115" name="TextBox 114"/>
            <p:cNvSpPr txBox="1"/>
            <p:nvPr/>
          </p:nvSpPr>
          <p:spPr>
            <a:xfrm>
              <a:off x="1538077" y="2499976"/>
              <a:ext cx="495983" cy="369332"/>
            </a:xfrm>
            <a:prstGeom prst="rect">
              <a:avLst/>
            </a:prstGeom>
            <a:noFill/>
          </p:spPr>
          <p:txBody>
            <a:bodyPr wrap="square" rtlCol="0">
              <a:spAutoFit/>
            </a:bodyPr>
            <a:lstStyle/>
            <a:p>
              <a:pPr algn="ctr"/>
              <a:r>
                <a:rPr lang="en-GB" dirty="0"/>
                <a:t>n</a:t>
              </a:r>
            </a:p>
          </p:txBody>
        </p:sp>
        <p:sp>
          <p:nvSpPr>
            <p:cNvPr id="116" name="TextBox 115"/>
            <p:cNvSpPr txBox="1"/>
            <p:nvPr/>
          </p:nvSpPr>
          <p:spPr>
            <a:xfrm>
              <a:off x="1942676" y="2498507"/>
              <a:ext cx="495983" cy="369332"/>
            </a:xfrm>
            <a:prstGeom prst="rect">
              <a:avLst/>
            </a:prstGeom>
            <a:noFill/>
          </p:spPr>
          <p:txBody>
            <a:bodyPr wrap="square" rtlCol="0">
              <a:spAutoFit/>
            </a:bodyPr>
            <a:lstStyle/>
            <a:p>
              <a:pPr algn="ctr"/>
              <a:r>
                <a:rPr lang="en-GB" dirty="0"/>
                <a:t>t</a:t>
              </a:r>
            </a:p>
          </p:txBody>
        </p:sp>
        <p:sp>
          <p:nvSpPr>
            <p:cNvPr id="117" name="TextBox 116"/>
            <p:cNvSpPr txBox="1"/>
            <p:nvPr/>
          </p:nvSpPr>
          <p:spPr>
            <a:xfrm>
              <a:off x="2354433" y="2504384"/>
              <a:ext cx="495983" cy="369332"/>
            </a:xfrm>
            <a:prstGeom prst="rect">
              <a:avLst/>
            </a:prstGeom>
            <a:noFill/>
          </p:spPr>
          <p:txBody>
            <a:bodyPr wrap="square" rtlCol="0">
              <a:spAutoFit/>
            </a:bodyPr>
            <a:lstStyle/>
            <a:p>
              <a:pPr algn="ctr"/>
              <a:r>
                <a:rPr lang="en-GB" dirty="0" err="1"/>
                <a:t>i</a:t>
              </a:r>
              <a:endParaRPr lang="en-GB" dirty="0"/>
            </a:p>
          </p:txBody>
        </p:sp>
        <p:sp>
          <p:nvSpPr>
            <p:cNvPr id="118" name="TextBox 117"/>
            <p:cNvSpPr txBox="1"/>
            <p:nvPr/>
          </p:nvSpPr>
          <p:spPr>
            <a:xfrm>
              <a:off x="2766190" y="2500366"/>
              <a:ext cx="495983" cy="369332"/>
            </a:xfrm>
            <a:prstGeom prst="rect">
              <a:avLst/>
            </a:prstGeom>
            <a:noFill/>
          </p:spPr>
          <p:txBody>
            <a:bodyPr wrap="square" rtlCol="0">
              <a:spAutoFit/>
            </a:bodyPr>
            <a:lstStyle/>
            <a:p>
              <a:pPr algn="ctr"/>
              <a:r>
                <a:rPr lang="en-GB" dirty="0"/>
                <a:t>l</a:t>
              </a:r>
            </a:p>
          </p:txBody>
        </p:sp>
      </p:grpSp>
      <p:grpSp>
        <p:nvGrpSpPr>
          <p:cNvPr id="24" name="Group 23"/>
          <p:cNvGrpSpPr/>
          <p:nvPr/>
        </p:nvGrpSpPr>
        <p:grpSpPr>
          <a:xfrm>
            <a:off x="978238" y="4036210"/>
            <a:ext cx="918192" cy="378436"/>
            <a:chOff x="978238" y="4021073"/>
            <a:chExt cx="918192" cy="378436"/>
          </a:xfrm>
        </p:grpSpPr>
        <p:sp>
          <p:nvSpPr>
            <p:cNvPr id="120" name="TextBox 119"/>
            <p:cNvSpPr txBox="1"/>
            <p:nvPr/>
          </p:nvSpPr>
          <p:spPr>
            <a:xfrm>
              <a:off x="978238" y="4030177"/>
              <a:ext cx="495983" cy="369332"/>
            </a:xfrm>
            <a:prstGeom prst="rect">
              <a:avLst/>
            </a:prstGeom>
            <a:noFill/>
          </p:spPr>
          <p:txBody>
            <a:bodyPr wrap="square" rtlCol="0">
              <a:spAutoFit/>
            </a:bodyPr>
            <a:lstStyle/>
            <a:p>
              <a:pPr algn="ctr"/>
              <a:r>
                <a:rPr lang="en-GB" dirty="0"/>
                <a:t>I</a:t>
              </a:r>
            </a:p>
          </p:txBody>
        </p:sp>
        <p:sp>
          <p:nvSpPr>
            <p:cNvPr id="121" name="TextBox 120"/>
            <p:cNvSpPr txBox="1"/>
            <p:nvPr/>
          </p:nvSpPr>
          <p:spPr>
            <a:xfrm>
              <a:off x="1400447" y="4021073"/>
              <a:ext cx="495983" cy="369332"/>
            </a:xfrm>
            <a:prstGeom prst="rect">
              <a:avLst/>
            </a:prstGeom>
            <a:noFill/>
          </p:spPr>
          <p:txBody>
            <a:bodyPr wrap="square" rtlCol="0">
              <a:spAutoFit/>
            </a:bodyPr>
            <a:lstStyle/>
            <a:p>
              <a:pPr algn="ctr"/>
              <a:r>
                <a:rPr lang="en-GB" dirty="0"/>
                <a:t>f</a:t>
              </a:r>
            </a:p>
          </p:txBody>
        </p:sp>
      </p:grpSp>
      <p:pic>
        <p:nvPicPr>
          <p:cNvPr id="122" name="Picture 1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30826">
            <a:off x="583684" y="959974"/>
            <a:ext cx="744837" cy="892376"/>
          </a:xfrm>
          <a:prstGeom prst="rect">
            <a:avLst/>
          </a:prstGeom>
        </p:spPr>
      </p:pic>
    </p:spTree>
    <p:extLst>
      <p:ext uri="{BB962C8B-B14F-4D97-AF65-F5344CB8AC3E}">
        <p14:creationId xmlns:p14="http://schemas.microsoft.com/office/powerpoint/2010/main" val="4070864937"/>
      </p:ext>
    </p:extLst>
  </p:cSld>
  <p:clrMapOvr>
    <a:masterClrMapping/>
  </p:clrMapOvr>
  <mc:AlternateContent xmlns:mc="http://schemas.openxmlformats.org/markup-compatibility/2006" xmlns:p14="http://schemas.microsoft.com/office/powerpoint/2010/main">
    <mc:Choice Requires="p14">
      <p:transition p14:dur="150" advClick="0">
        <p:fad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20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0"/>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afterEffect">
                                  <p:stCondLst>
                                    <p:cond delay="0"/>
                                  </p:stCondLst>
                                  <p:childTnLst>
                                    <p:animEffect transition="out" filter="fade">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500"/>
                                        <p:tgtEl>
                                          <p:spTgt spid="63"/>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par>
                          <p:cTn id="29" fill="hold">
                            <p:stCondLst>
                              <p:cond delay="1500"/>
                            </p:stCondLst>
                            <p:childTnLst>
                              <p:par>
                                <p:cTn id="30" presetID="10" presetClass="entr" presetSubtype="0" fill="hold" nodeType="afterEffect">
                                  <p:stCondLst>
                                    <p:cond delay="100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3000"/>
                            </p:stCondLst>
                            <p:childTnLst>
                              <p:par>
                                <p:cTn id="34" presetID="10" presetClass="entr" presetSubtype="0" fill="hold" nodeType="afterEffect">
                                  <p:stCondLst>
                                    <p:cond delay="100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par>
                          <p:cTn id="37" fill="hold">
                            <p:stCondLst>
                              <p:cond delay="4500"/>
                            </p:stCondLst>
                            <p:childTnLst>
                              <p:par>
                                <p:cTn id="38" presetID="10" presetClass="entr" presetSubtype="0" fill="hold" nodeType="afterEffect">
                                  <p:stCondLst>
                                    <p:cond delay="100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par>
                          <p:cTn id="41" fill="hold">
                            <p:stCondLst>
                              <p:cond delay="6000"/>
                            </p:stCondLst>
                            <p:childTnLst>
                              <p:par>
                                <p:cTn id="42" presetID="10" presetClass="entr" presetSubtype="0" fill="hold" nodeType="afterEffect">
                                  <p:stCondLst>
                                    <p:cond delay="200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500"/>
                                        <p:tgtEl>
                                          <p:spTgt spid="50"/>
                                        </p:tgtEl>
                                      </p:cBhvr>
                                    </p:animEffect>
                                  </p:childTnLst>
                                </p:cTn>
                              </p:par>
                            </p:childTnLst>
                          </p:cTn>
                        </p:par>
                      </p:childTnLst>
                    </p:cTn>
                  </p:par>
                </p:childTnLst>
              </p:cTn>
              <p:nextCondLst>
                <p:cond evt="onClick" delay="0">
                  <p:tgtEl>
                    <p:spTgt spid="20"/>
                  </p:tgtEl>
                </p:cond>
              </p:nextCondLst>
            </p:seq>
            <p:seq concurrent="1" nextAc="seek">
              <p:cTn id="45" restart="whenNotActive" fill="hold" evtFilter="cancelBubble" nodeType="interactiveSeq">
                <p:stCondLst>
                  <p:cond evt="onClick" delay="0">
                    <p:tgtEl>
                      <p:spTgt spid="50"/>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afterEffect">
                                  <p:stCondLst>
                                    <p:cond delay="0"/>
                                  </p:stCondLst>
                                  <p:childTnLst>
                                    <p:animEffect transition="out" filter="fade">
                                      <p:cBhvr>
                                        <p:cTn id="49" dur="500"/>
                                        <p:tgtEl>
                                          <p:spTgt spid="50"/>
                                        </p:tgtEl>
                                      </p:cBhvr>
                                    </p:animEffect>
                                    <p:set>
                                      <p:cBhvr>
                                        <p:cTn id="50" dur="1" fill="hold">
                                          <p:stCondLst>
                                            <p:cond delay="499"/>
                                          </p:stCondLst>
                                        </p:cTn>
                                        <p:tgtEl>
                                          <p:spTgt spid="50"/>
                                        </p:tgtEl>
                                        <p:attrNameLst>
                                          <p:attrName>style.visibility</p:attrName>
                                        </p:attrNameLst>
                                      </p:cBhvr>
                                      <p:to>
                                        <p:strVal val="hidden"/>
                                      </p:to>
                                    </p:se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500"/>
                                        <p:tgtEl>
                                          <p:spTgt spid="44"/>
                                        </p:tgtEl>
                                      </p:cBhvr>
                                    </p:animEffect>
                                  </p:childTnLst>
                                </p:cTn>
                              </p:par>
                            </p:childTnLst>
                          </p:cTn>
                        </p:par>
                        <p:par>
                          <p:cTn id="55" fill="hold">
                            <p:stCondLst>
                              <p:cond delay="1000"/>
                            </p:stCondLst>
                            <p:childTnLst>
                              <p:par>
                                <p:cTn id="56" presetID="10" presetClass="entr" presetSubtype="0" fill="hold" grpId="0" nodeType="after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fade">
                                      <p:cBhvr>
                                        <p:cTn id="58" dur="500"/>
                                        <p:tgtEl>
                                          <p:spTgt spid="54"/>
                                        </p:tgtEl>
                                      </p:cBhvr>
                                    </p:animEffect>
                                  </p:childTnLst>
                                </p:cTn>
                              </p:par>
                            </p:childTnLst>
                          </p:cTn>
                        </p:par>
                        <p:par>
                          <p:cTn id="59" fill="hold">
                            <p:stCondLst>
                              <p:cond delay="1500"/>
                            </p:stCondLst>
                            <p:childTnLst>
                              <p:par>
                                <p:cTn id="60" presetID="10" presetClass="entr" presetSubtype="0" fill="hold"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par>
                          <p:cTn id="63" fill="hold">
                            <p:stCondLst>
                              <p:cond delay="2000"/>
                            </p:stCondLst>
                            <p:childTnLst>
                              <p:par>
                                <p:cTn id="64" presetID="10" presetClass="entr" presetSubtype="0" fill="hold"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childTnLst>
                          </p:cTn>
                        </p:par>
                        <p:par>
                          <p:cTn id="67" fill="hold">
                            <p:stCondLst>
                              <p:cond delay="2500"/>
                            </p:stCondLst>
                            <p:childTnLst>
                              <p:par>
                                <p:cTn id="68" presetID="10" presetClass="entr" presetSubtype="0" fill="hold"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childTnLst>
                          </p:cTn>
                        </p:par>
                        <p:par>
                          <p:cTn id="71" fill="hold">
                            <p:stCondLst>
                              <p:cond delay="3000"/>
                            </p:stCondLst>
                            <p:childTnLst>
                              <p:par>
                                <p:cTn id="72" presetID="10" presetClass="entr" presetSubtype="0"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500"/>
                                        <p:tgtEl>
                                          <p:spTgt spid="24"/>
                                        </p:tgtEl>
                                      </p:cBhvr>
                                    </p:animEffect>
                                  </p:childTnLst>
                                </p:cTn>
                              </p:par>
                            </p:childTnLst>
                          </p:cTn>
                        </p:par>
                        <p:par>
                          <p:cTn id="75" fill="hold">
                            <p:stCondLst>
                              <p:cond delay="3500"/>
                            </p:stCondLst>
                            <p:childTnLst>
                              <p:par>
                                <p:cTn id="76" presetID="2" presetClass="entr" presetSubtype="2" accel="18000" decel="60000" fill="hold" nodeType="afterEffect">
                                  <p:stCondLst>
                                    <p:cond delay="2000"/>
                                  </p:stCondLst>
                                  <p:childTnLst>
                                    <p:set>
                                      <p:cBhvr>
                                        <p:cTn id="77" dur="1" fill="hold">
                                          <p:stCondLst>
                                            <p:cond delay="0"/>
                                          </p:stCondLst>
                                        </p:cTn>
                                        <p:tgtEl>
                                          <p:spTgt spid="14"/>
                                        </p:tgtEl>
                                        <p:attrNameLst>
                                          <p:attrName>style.visibility</p:attrName>
                                        </p:attrNameLst>
                                      </p:cBhvr>
                                      <p:to>
                                        <p:strVal val="visible"/>
                                      </p:to>
                                    </p:set>
                                    <p:anim calcmode="lin" valueType="num">
                                      <p:cBhvr additive="base">
                                        <p:cTn id="78" dur="500" fill="hold"/>
                                        <p:tgtEl>
                                          <p:spTgt spid="14"/>
                                        </p:tgtEl>
                                        <p:attrNameLst>
                                          <p:attrName>ppt_x</p:attrName>
                                        </p:attrNameLst>
                                      </p:cBhvr>
                                      <p:tavLst>
                                        <p:tav tm="0">
                                          <p:val>
                                            <p:strVal val="1+#ppt_w/2"/>
                                          </p:val>
                                        </p:tav>
                                        <p:tav tm="100000">
                                          <p:val>
                                            <p:strVal val="#ppt_x"/>
                                          </p:val>
                                        </p:tav>
                                      </p:tavLst>
                                    </p:anim>
                                    <p:anim calcmode="lin" valueType="num">
                                      <p:cBhvr additive="base">
                                        <p:cTn id="7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50"/>
                  </p:tgtEl>
                </p:cond>
              </p:nextCondLst>
            </p:seq>
          </p:childTnLst>
        </p:cTn>
      </p:par>
    </p:tnLst>
    <p:bldLst>
      <p:bldP spid="63" grpId="0" animBg="1"/>
      <p:bldP spid="10" grpId="0" animBg="1"/>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val 42"/>
          <p:cNvSpPr/>
          <p:nvPr/>
        </p:nvSpPr>
        <p:spPr>
          <a:xfrm flipH="1">
            <a:off x="7814116" y="1192525"/>
            <a:ext cx="721453" cy="721453"/>
          </a:xfrm>
          <a:prstGeom prst="ellipse">
            <a:avLst/>
          </a:prstGeom>
          <a:solidFill>
            <a:srgbClr val="98C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flipH="1">
            <a:off x="1388695" y="1060419"/>
            <a:ext cx="1500198" cy="1500198"/>
          </a:xfrm>
          <a:prstGeom prst="ellipse">
            <a:avLst/>
          </a:prstGeom>
          <a:solidFill>
            <a:srgbClr val="F06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flipH="1">
            <a:off x="4935453" y="4586774"/>
            <a:ext cx="1571914" cy="1571914"/>
          </a:xfrm>
          <a:prstGeom prst="ellipse">
            <a:avLst/>
          </a:prstGeom>
          <a:solidFill>
            <a:srgbClr val="ED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ounded Rectangle 9"/>
          <p:cNvSpPr/>
          <p:nvPr/>
        </p:nvSpPr>
        <p:spPr>
          <a:xfrm>
            <a:off x="884004" y="1955646"/>
            <a:ext cx="7367590" cy="3694650"/>
          </a:xfrm>
          <a:prstGeom prst="roundRect">
            <a:avLst>
              <a:gd name="adj" fmla="val 4023"/>
            </a:avLst>
          </a:prstGeom>
          <a:solidFill>
            <a:srgbClr val="FF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822325" y="1330326"/>
            <a:ext cx="7483475" cy="4384674"/>
          </a:xfrm>
          <a:prstGeom prst="roundRect">
            <a:avLst>
              <a:gd name="adj" fmla="val 3832"/>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solidFill>
                  <a:srgbClr val="4DB1E3"/>
                </a:solidFill>
                <a:latin typeface="+mn-lt"/>
              </a:rPr>
              <a:t>Clue for Digit 5</a:t>
            </a:r>
          </a:p>
        </p:txBody>
      </p:sp>
      <p:grpSp>
        <p:nvGrpSpPr>
          <p:cNvPr id="8" name="Group 7"/>
          <p:cNvGrpSpPr/>
          <p:nvPr/>
        </p:nvGrpSpPr>
        <p:grpSpPr>
          <a:xfrm>
            <a:off x="744304" y="1387477"/>
            <a:ext cx="7632700" cy="774188"/>
            <a:chOff x="750885" y="1473201"/>
            <a:chExt cx="7632700" cy="892301"/>
          </a:xfrm>
        </p:grpSpPr>
        <p:sp>
          <p:nvSpPr>
            <p:cNvPr id="6" name="Rounded Rectangle 5"/>
            <p:cNvSpPr/>
            <p:nvPr/>
          </p:nvSpPr>
          <p:spPr>
            <a:xfrm>
              <a:off x="890585" y="1473201"/>
              <a:ext cx="7367590" cy="892301"/>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90585" y="1663372"/>
              <a:ext cx="7367590" cy="702130"/>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op Banner 1"/>
            <p:cNvSpPr/>
            <p:nvPr/>
          </p:nvSpPr>
          <p:spPr>
            <a:xfrm>
              <a:off x="750885" y="1474401"/>
              <a:ext cx="7632700" cy="8899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spcBef>
                  <a:spcPct val="0"/>
                </a:spcBef>
              </a:pPr>
              <a:r>
                <a:rPr lang="en-GB" altLang="en-US" dirty="0">
                  <a:solidFill>
                    <a:schemeClr val="bg1"/>
                  </a:solidFill>
                </a:rPr>
                <a:t>Read the sentences below. How many of them are missing a</a:t>
              </a:r>
              <a:br>
                <a:rPr lang="en-GB" altLang="en-US" dirty="0">
                  <a:solidFill>
                    <a:schemeClr val="bg1"/>
                  </a:solidFill>
                </a:rPr>
              </a:br>
              <a:r>
                <a:rPr lang="en-GB" altLang="en-US" b="1" dirty="0">
                  <a:solidFill>
                    <a:srgbClr val="FFCF21"/>
                  </a:solidFill>
                </a:rPr>
                <a:t>comma</a:t>
              </a:r>
              <a:r>
                <a:rPr lang="en-GB" altLang="en-US" dirty="0">
                  <a:solidFill>
                    <a:schemeClr val="bg1"/>
                  </a:solidFill>
                </a:rPr>
                <a:t> after a </a:t>
              </a:r>
              <a:r>
                <a:rPr lang="en-GB" altLang="en-US" b="1" dirty="0">
                  <a:solidFill>
                    <a:srgbClr val="FFCF21"/>
                  </a:solidFill>
                </a:rPr>
                <a:t>fronted adverbial</a:t>
              </a:r>
              <a:r>
                <a:rPr lang="en-GB" altLang="en-US" dirty="0">
                  <a:solidFill>
                    <a:schemeClr val="bg1"/>
                  </a:solidFill>
                </a:rPr>
                <a:t>? Correct any you find.</a:t>
              </a:r>
            </a:p>
          </p:txBody>
        </p:sp>
      </p:grpSp>
      <p:grpSp>
        <p:nvGrpSpPr>
          <p:cNvPr id="44" name="Group 43"/>
          <p:cNvGrpSpPr/>
          <p:nvPr/>
        </p:nvGrpSpPr>
        <p:grpSpPr>
          <a:xfrm rot="10800000">
            <a:off x="884000" y="4762268"/>
            <a:ext cx="7369665" cy="888025"/>
            <a:chOff x="890585" y="1473201"/>
            <a:chExt cx="7367590" cy="892301"/>
          </a:xfrm>
        </p:grpSpPr>
        <p:sp>
          <p:nvSpPr>
            <p:cNvPr id="45" name="Rounded Rectangle 44"/>
            <p:cNvSpPr/>
            <p:nvPr/>
          </p:nvSpPr>
          <p:spPr>
            <a:xfrm>
              <a:off x="890585" y="1473201"/>
              <a:ext cx="7367590" cy="892301"/>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890585" y="1663372"/>
              <a:ext cx="7367590" cy="702130"/>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 name="Answer Button"/>
          <p:cNvGrpSpPr/>
          <p:nvPr/>
        </p:nvGrpSpPr>
        <p:grpSpPr>
          <a:xfrm>
            <a:off x="6907970" y="4895564"/>
            <a:ext cx="1208015" cy="679508"/>
            <a:chOff x="7386521" y="5617250"/>
            <a:chExt cx="1208015" cy="679508"/>
          </a:xfrm>
        </p:grpSpPr>
        <p:sp>
          <p:nvSpPr>
            <p:cNvPr id="51" name="Rounded Rectangle 50"/>
            <p:cNvSpPr/>
            <p:nvPr/>
          </p:nvSpPr>
          <p:spPr>
            <a:xfrm>
              <a:off x="7421220" y="5655583"/>
              <a:ext cx="1132155" cy="607392"/>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C1C1C"/>
                  </a:solidFill>
                  <a:latin typeface="Corporative Black" panose="00000A00000000000000" pitchFamily="50" charset="0"/>
                </a:rPr>
                <a:t>Answer</a:t>
              </a:r>
            </a:p>
          </p:txBody>
        </p:sp>
        <p:sp>
          <p:nvSpPr>
            <p:cNvPr id="52" name="Rounded Rectangle 51"/>
            <p:cNvSpPr/>
            <p:nvPr/>
          </p:nvSpPr>
          <p:spPr>
            <a:xfrm>
              <a:off x="7386521" y="5617250"/>
              <a:ext cx="1208015" cy="67950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4" name="Top Banner 1"/>
          <p:cNvSpPr/>
          <p:nvPr/>
        </p:nvSpPr>
        <p:spPr>
          <a:xfrm>
            <a:off x="750885" y="4823859"/>
            <a:ext cx="7649370" cy="772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spcBef>
                <a:spcPct val="0"/>
              </a:spcBef>
            </a:pPr>
            <a:r>
              <a:rPr lang="en-GB" altLang="en-US" b="1" dirty="0">
                <a:solidFill>
                  <a:schemeClr val="bg1"/>
                </a:solidFill>
              </a:rPr>
              <a:t>Four</a:t>
            </a:r>
            <a:r>
              <a:rPr lang="en-GB" altLang="en-US" dirty="0">
                <a:solidFill>
                  <a:schemeClr val="bg1"/>
                </a:solidFill>
              </a:rPr>
              <a:t> of these sentences are missing a </a:t>
            </a:r>
            <a:r>
              <a:rPr lang="en-GB" altLang="en-US" b="1" dirty="0">
                <a:solidFill>
                  <a:srgbClr val="FFCF21"/>
                </a:solidFill>
              </a:rPr>
              <a:t>comma</a:t>
            </a:r>
            <a:r>
              <a:rPr lang="en-GB" altLang="en-US" dirty="0">
                <a:solidFill>
                  <a:schemeClr val="bg1"/>
                </a:solidFill>
              </a:rPr>
              <a:t> after a </a:t>
            </a:r>
            <a:r>
              <a:rPr lang="en-GB" altLang="en-US" b="1" dirty="0">
                <a:solidFill>
                  <a:srgbClr val="FFCF21"/>
                </a:solidFill>
              </a:rPr>
              <a:t>fronted adverbial</a:t>
            </a:r>
            <a:r>
              <a:rPr lang="en-GB" altLang="en-US" dirty="0">
                <a:solidFill>
                  <a:schemeClr val="bg1"/>
                </a:solidFill>
              </a:rPr>
              <a:t>. Did you manage to correct them all?</a:t>
            </a:r>
          </a:p>
        </p:txBody>
      </p:sp>
      <p:grpSp>
        <p:nvGrpSpPr>
          <p:cNvPr id="20" name="Next Button 3"/>
          <p:cNvGrpSpPr/>
          <p:nvPr/>
        </p:nvGrpSpPr>
        <p:grpSpPr>
          <a:xfrm>
            <a:off x="6907970" y="4898771"/>
            <a:ext cx="1208015" cy="679508"/>
            <a:chOff x="7386521" y="5617250"/>
            <a:chExt cx="1208015" cy="679508"/>
          </a:xfrm>
        </p:grpSpPr>
        <p:sp>
          <p:nvSpPr>
            <p:cNvPr id="22" name="Rounded Rectangle 21"/>
            <p:cNvSpPr/>
            <p:nvPr/>
          </p:nvSpPr>
          <p:spPr>
            <a:xfrm>
              <a:off x="7421220" y="5655583"/>
              <a:ext cx="1132155" cy="607392"/>
            </a:xfrm>
            <a:prstGeom prst="roundRect">
              <a:avLst/>
            </a:prstGeom>
            <a:solidFill>
              <a:srgbClr val="FF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C1C1C"/>
                  </a:solidFill>
                  <a:latin typeface="Corporative Black" panose="00000A00000000000000" pitchFamily="50" charset="0"/>
                </a:rPr>
                <a:t>Next</a:t>
              </a:r>
            </a:p>
          </p:txBody>
        </p:sp>
        <p:sp>
          <p:nvSpPr>
            <p:cNvPr id="23" name="Rounded Rectangle 22"/>
            <p:cNvSpPr/>
            <p:nvPr/>
          </p:nvSpPr>
          <p:spPr>
            <a:xfrm>
              <a:off x="7386521" y="5617250"/>
              <a:ext cx="1208015" cy="67950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4" name="Group 13"/>
          <p:cNvGrpSpPr/>
          <p:nvPr/>
        </p:nvGrpSpPr>
        <p:grpSpPr>
          <a:xfrm>
            <a:off x="7226129" y="5388559"/>
            <a:ext cx="1255938" cy="567862"/>
            <a:chOff x="3130379" y="5799438"/>
            <a:chExt cx="1255938" cy="567862"/>
          </a:xfrm>
        </p:grpSpPr>
        <p:sp>
          <p:nvSpPr>
            <p:cNvPr id="9" name="Rounded Rectangle 8">
              <a:hlinkClick r:id="rId2" action="ppaction://hlinksldjump"/>
            </p:cNvPr>
            <p:cNvSpPr/>
            <p:nvPr/>
          </p:nvSpPr>
          <p:spPr>
            <a:xfrm>
              <a:off x="3463404" y="5858151"/>
              <a:ext cx="922913" cy="452532"/>
            </a:xfrm>
            <a:prstGeom prst="roundRect">
              <a:avLst/>
            </a:prstGeom>
            <a:solidFill>
              <a:schemeClr val="bg1"/>
            </a:solidFill>
            <a:ln w="28575">
              <a:solidFill>
                <a:srgbClr val="1C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ounded Rectangle 38">
              <a:hlinkClick r:id="rId2" action="ppaction://hlinksldjump"/>
            </p:cNvPr>
            <p:cNvSpPr/>
            <p:nvPr/>
          </p:nvSpPr>
          <p:spPr>
            <a:xfrm>
              <a:off x="3575165" y="5898589"/>
              <a:ext cx="770513" cy="377806"/>
            </a:xfrm>
            <a:prstGeom prst="roundRect">
              <a:avLst/>
            </a:prstGeom>
            <a:solidFill>
              <a:srgbClr val="4DB1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orporative Bold" panose="00000900000000000000" pitchFamily="50" charset="0"/>
                </a:rPr>
                <a:t> Next</a:t>
              </a:r>
            </a:p>
          </p:txBody>
        </p:sp>
        <p:grpSp>
          <p:nvGrpSpPr>
            <p:cNvPr id="7" name="Group 6"/>
            <p:cNvGrpSpPr/>
            <p:nvPr/>
          </p:nvGrpSpPr>
          <p:grpSpPr>
            <a:xfrm>
              <a:off x="3130379" y="5799438"/>
              <a:ext cx="567862" cy="567862"/>
              <a:chOff x="4007708" y="5799438"/>
              <a:chExt cx="567862" cy="567862"/>
            </a:xfrm>
          </p:grpSpPr>
          <p:sp>
            <p:nvSpPr>
              <p:cNvPr id="4" name="Oval 3">
                <a:hlinkClick r:id="rId2" action="ppaction://hlinksldjump"/>
              </p:cNvPr>
              <p:cNvSpPr/>
              <p:nvPr/>
            </p:nvSpPr>
            <p:spPr>
              <a:xfrm>
                <a:off x="4007708" y="5799438"/>
                <a:ext cx="567862" cy="567862"/>
              </a:xfrm>
              <a:prstGeom prst="ellipse">
                <a:avLst/>
              </a:prstGeom>
              <a:solidFill>
                <a:schemeClr val="bg1"/>
              </a:solidFill>
              <a:ln w="28575">
                <a:solidFill>
                  <a:srgbClr val="1C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hlinkClick r:id="rId2" action="ppaction://hlinksldjump"/>
              </p:cNvPr>
              <p:cNvSpPr/>
              <p:nvPr/>
            </p:nvSpPr>
            <p:spPr>
              <a:xfrm>
                <a:off x="4058964" y="5852914"/>
                <a:ext cx="465348" cy="465348"/>
              </a:xfrm>
              <a:prstGeom prst="ellipse">
                <a:avLst/>
              </a:prstGeom>
              <a:solidFill>
                <a:srgbClr val="FFCF2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6">
                <a:hlinkClick r:id="rId2" action="ppaction://hlinksldjump"/>
              </p:cNvPr>
              <p:cNvSpPr/>
              <p:nvPr/>
            </p:nvSpPr>
            <p:spPr>
              <a:xfrm rot="21195811">
                <a:off x="4154647" y="5867845"/>
                <a:ext cx="273983" cy="42299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DE1E5A"/>
                    </a:solidFill>
                    <a:latin typeface="Corporative Black" panose="00000A00000000000000" pitchFamily="50" charset="0"/>
                  </a:rPr>
                  <a:t>?</a:t>
                </a:r>
              </a:p>
            </p:txBody>
          </p:sp>
        </p:grpSp>
      </p:grpSp>
      <p:sp>
        <p:nvSpPr>
          <p:cNvPr id="41" name="Rounded Rectangle 40"/>
          <p:cNvSpPr/>
          <p:nvPr/>
        </p:nvSpPr>
        <p:spPr>
          <a:xfrm>
            <a:off x="971044" y="2252788"/>
            <a:ext cx="7210004" cy="33362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1400" spc="-50" dirty="0">
                <a:solidFill>
                  <a:schemeClr val="tx1"/>
                </a:solidFill>
              </a:rPr>
              <a:t>Before taking the class to the lion and tiger petting zoo the teacher filled out a risk assessment.</a:t>
            </a:r>
          </a:p>
        </p:txBody>
      </p:sp>
      <p:sp>
        <p:nvSpPr>
          <p:cNvPr id="47" name="Rounded Rectangle 46"/>
          <p:cNvSpPr/>
          <p:nvPr/>
        </p:nvSpPr>
        <p:spPr>
          <a:xfrm>
            <a:off x="962233" y="2646373"/>
            <a:ext cx="7210004" cy="33362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1400" spc="-50" dirty="0">
                <a:solidFill>
                  <a:schemeClr val="tx1"/>
                </a:solidFill>
              </a:rPr>
              <a:t>Our class was so excited to begin baking some tasty cakes as part of our fundraising challenge.</a:t>
            </a:r>
          </a:p>
        </p:txBody>
      </p:sp>
      <p:sp>
        <p:nvSpPr>
          <p:cNvPr id="48" name="Rounded Rectangle 47"/>
          <p:cNvSpPr/>
          <p:nvPr/>
        </p:nvSpPr>
        <p:spPr>
          <a:xfrm>
            <a:off x="962233" y="3038420"/>
            <a:ext cx="6263896" cy="33362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1400" dirty="0">
                <a:solidFill>
                  <a:schemeClr val="tx1"/>
                </a:solidFill>
              </a:rPr>
              <a:t>On Wednesday David chose to put on a pair of blue socks labelled ‘Tuesday’. </a:t>
            </a:r>
          </a:p>
        </p:txBody>
      </p:sp>
      <p:sp>
        <p:nvSpPr>
          <p:cNvPr id="49" name="Rounded Rectangle 48"/>
          <p:cNvSpPr/>
          <p:nvPr/>
        </p:nvSpPr>
        <p:spPr>
          <a:xfrm>
            <a:off x="962233" y="3430467"/>
            <a:ext cx="4807388" cy="33362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1400" dirty="0">
                <a:solidFill>
                  <a:schemeClr val="tx1"/>
                </a:solidFill>
              </a:rPr>
              <a:t>In 2018 BBC Children in Need raised an incredible £58m! </a:t>
            </a:r>
          </a:p>
        </p:txBody>
      </p:sp>
      <p:sp>
        <p:nvSpPr>
          <p:cNvPr id="53" name="Rounded Rectangle 52"/>
          <p:cNvSpPr/>
          <p:nvPr/>
        </p:nvSpPr>
        <p:spPr>
          <a:xfrm>
            <a:off x="971044" y="3810871"/>
            <a:ext cx="6588110" cy="33362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1400" dirty="0">
                <a:solidFill>
                  <a:schemeClr val="tx1"/>
                </a:solidFill>
              </a:rPr>
              <a:t>I can’t wait to see everyone dressed up to raise money for BBC Children in Need!</a:t>
            </a:r>
          </a:p>
        </p:txBody>
      </p:sp>
      <p:sp>
        <p:nvSpPr>
          <p:cNvPr id="55" name="Rounded Rectangle 54"/>
          <p:cNvSpPr/>
          <p:nvPr/>
        </p:nvSpPr>
        <p:spPr>
          <a:xfrm>
            <a:off x="962233" y="4205212"/>
            <a:ext cx="7153752" cy="46874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1400" dirty="0">
                <a:solidFill>
                  <a:schemeClr val="tx1"/>
                </a:solidFill>
              </a:rPr>
              <a:t>As quick as a flash Gertrude the guinea pig leapt over the side of the enclosure and towards the juicy carrot.</a:t>
            </a:r>
          </a:p>
        </p:txBody>
      </p:sp>
      <p:grpSp>
        <p:nvGrpSpPr>
          <p:cNvPr id="60" name="Group 59"/>
          <p:cNvGrpSpPr/>
          <p:nvPr/>
        </p:nvGrpSpPr>
        <p:grpSpPr>
          <a:xfrm>
            <a:off x="960162" y="2259405"/>
            <a:ext cx="7219982" cy="2420880"/>
            <a:chOff x="960162" y="2259405"/>
            <a:chExt cx="7219982" cy="2420880"/>
          </a:xfrm>
        </p:grpSpPr>
        <p:sp>
          <p:nvSpPr>
            <p:cNvPr id="61" name="Rounded Rectangle 60"/>
            <p:cNvSpPr/>
            <p:nvPr/>
          </p:nvSpPr>
          <p:spPr>
            <a:xfrm>
              <a:off x="970140" y="2259405"/>
              <a:ext cx="7210004" cy="333627"/>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1400" spc="-50" dirty="0">
                  <a:solidFill>
                    <a:schemeClr val="bg1"/>
                  </a:solidFill>
                </a:rPr>
                <a:t>Before taking the class to the lion and tiger petting zoo</a:t>
              </a:r>
              <a:r>
                <a:rPr lang="en-GB" altLang="en-US" sz="1400" b="1" spc="-50" dirty="0">
                  <a:solidFill>
                    <a:srgbClr val="FFCF21"/>
                  </a:solidFill>
                </a:rPr>
                <a:t>,</a:t>
              </a:r>
              <a:r>
                <a:rPr lang="en-GB" altLang="en-US" sz="1400" spc="-50" dirty="0">
                  <a:solidFill>
                    <a:schemeClr val="bg1"/>
                  </a:solidFill>
                </a:rPr>
                <a:t> the teacher filled out a risk assessment.</a:t>
              </a:r>
            </a:p>
          </p:txBody>
        </p:sp>
        <p:sp>
          <p:nvSpPr>
            <p:cNvPr id="62" name="Rounded Rectangle 61"/>
            <p:cNvSpPr/>
            <p:nvPr/>
          </p:nvSpPr>
          <p:spPr>
            <a:xfrm>
              <a:off x="961329" y="3036945"/>
              <a:ext cx="6263896" cy="333627"/>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1400" dirty="0">
                  <a:solidFill>
                    <a:schemeClr val="bg1"/>
                  </a:solidFill>
                </a:rPr>
                <a:t>On Wednesday</a:t>
              </a:r>
              <a:r>
                <a:rPr lang="en-GB" altLang="en-US" sz="1400" b="1" dirty="0">
                  <a:solidFill>
                    <a:srgbClr val="FFCF21"/>
                  </a:solidFill>
                </a:rPr>
                <a:t>,</a:t>
              </a:r>
              <a:r>
                <a:rPr lang="en-GB" altLang="en-US" sz="1400" dirty="0">
                  <a:solidFill>
                    <a:schemeClr val="bg1"/>
                  </a:solidFill>
                </a:rPr>
                <a:t> David chose to put on a pair of blue socks labelled ‘Tuesday’. </a:t>
              </a:r>
            </a:p>
          </p:txBody>
        </p:sp>
        <p:sp>
          <p:nvSpPr>
            <p:cNvPr id="63" name="Rounded Rectangle 62"/>
            <p:cNvSpPr/>
            <p:nvPr/>
          </p:nvSpPr>
          <p:spPr>
            <a:xfrm>
              <a:off x="961329" y="3428992"/>
              <a:ext cx="4807388" cy="333627"/>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1400" dirty="0">
                  <a:solidFill>
                    <a:schemeClr val="bg1"/>
                  </a:solidFill>
                </a:rPr>
                <a:t>In 2018</a:t>
              </a:r>
              <a:r>
                <a:rPr lang="en-GB" altLang="en-US" sz="1400" b="1" dirty="0">
                  <a:solidFill>
                    <a:srgbClr val="FFCF21"/>
                  </a:solidFill>
                </a:rPr>
                <a:t>,</a:t>
              </a:r>
              <a:r>
                <a:rPr lang="en-GB" altLang="en-US" sz="1400" dirty="0">
                  <a:solidFill>
                    <a:schemeClr val="bg1"/>
                  </a:solidFill>
                </a:rPr>
                <a:t> BBC Children in Need raised an incredible £58m! </a:t>
              </a:r>
            </a:p>
          </p:txBody>
        </p:sp>
        <p:sp>
          <p:nvSpPr>
            <p:cNvPr id="64" name="Rounded Rectangle 63"/>
            <p:cNvSpPr/>
            <p:nvPr/>
          </p:nvSpPr>
          <p:spPr>
            <a:xfrm>
              <a:off x="960162" y="4211536"/>
              <a:ext cx="7153752" cy="468749"/>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1400" dirty="0">
                  <a:solidFill>
                    <a:schemeClr val="bg1"/>
                  </a:solidFill>
                </a:rPr>
                <a:t>As quick as a flash</a:t>
              </a:r>
              <a:r>
                <a:rPr lang="en-GB" altLang="en-US" sz="1400" b="1" dirty="0">
                  <a:solidFill>
                    <a:srgbClr val="FFCF21"/>
                  </a:solidFill>
                </a:rPr>
                <a:t>,</a:t>
              </a:r>
              <a:r>
                <a:rPr lang="en-GB" altLang="en-US" sz="1400" dirty="0">
                  <a:solidFill>
                    <a:schemeClr val="bg1"/>
                  </a:solidFill>
                </a:rPr>
                <a:t> Gertrude the guinea pig leapt over the side of the enclosure and towards the juicy carrot.</a:t>
              </a:r>
            </a:p>
          </p:txBody>
        </p:sp>
      </p:grpSp>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86322">
            <a:off x="670991" y="872069"/>
            <a:ext cx="559362" cy="916513"/>
          </a:xfrm>
          <a:prstGeom prst="rect">
            <a:avLst/>
          </a:prstGeom>
        </p:spPr>
      </p:pic>
    </p:spTree>
    <p:extLst>
      <p:ext uri="{BB962C8B-B14F-4D97-AF65-F5344CB8AC3E}">
        <p14:creationId xmlns:p14="http://schemas.microsoft.com/office/powerpoint/2010/main" val="1642914138"/>
      </p:ext>
    </p:extLst>
  </p:cSld>
  <p:clrMapOvr>
    <a:masterClrMapping/>
  </p:clrMapOvr>
  <mc:AlternateContent xmlns:mc="http://schemas.openxmlformats.org/markup-compatibility/2006" xmlns:p14="http://schemas.microsoft.com/office/powerpoint/2010/main">
    <mc:Choice Requires="p14">
      <p:transition p14:dur="150" advClick="0">
        <p:fad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20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0"/>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afterEffect">
                                  <p:stCondLst>
                                    <p:cond delay="0"/>
                                  </p:stCondLst>
                                  <p:childTnLst>
                                    <p:animEffect transition="out" filter="fade">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childTnLst>
                          </p:cTn>
                        </p:par>
                        <p:par>
                          <p:cTn id="31" fill="hold">
                            <p:stCondLst>
                              <p:cond delay="1000"/>
                            </p:stCondLst>
                            <p:childTnLst>
                              <p:par>
                                <p:cTn id="32" presetID="10" presetClass="entr" presetSubtype="0" fill="hold" grpId="0" nodeType="afterEffect">
                                  <p:stCondLst>
                                    <p:cond delay="100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childTnLst>
                          </p:cTn>
                        </p:par>
                        <p:par>
                          <p:cTn id="35" fill="hold">
                            <p:stCondLst>
                              <p:cond delay="2500"/>
                            </p:stCondLst>
                            <p:childTnLst>
                              <p:par>
                                <p:cTn id="36" presetID="10" presetClass="entr" presetSubtype="0" fill="hold" grpId="0" nodeType="afterEffect">
                                  <p:stCondLst>
                                    <p:cond delay="100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childTnLst>
                          </p:cTn>
                        </p:par>
                        <p:par>
                          <p:cTn id="39" fill="hold">
                            <p:stCondLst>
                              <p:cond delay="4000"/>
                            </p:stCondLst>
                            <p:childTnLst>
                              <p:par>
                                <p:cTn id="40" presetID="10"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childTnLst>
                                </p:cTn>
                              </p:par>
                            </p:childTnLst>
                          </p:cTn>
                        </p:par>
                        <p:par>
                          <p:cTn id="43" fill="hold">
                            <p:stCondLst>
                              <p:cond delay="5500"/>
                            </p:stCondLst>
                            <p:childTnLst>
                              <p:par>
                                <p:cTn id="44" presetID="10" presetClass="entr" presetSubtype="0" fill="hold" grpId="0" nodeType="afterEffect">
                                  <p:stCondLst>
                                    <p:cond delay="100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cTn>
                              </p:par>
                            </p:childTnLst>
                          </p:cTn>
                        </p:par>
                        <p:par>
                          <p:cTn id="47" fill="hold">
                            <p:stCondLst>
                              <p:cond delay="7000"/>
                            </p:stCondLst>
                            <p:childTnLst>
                              <p:par>
                                <p:cTn id="48" presetID="10" presetClass="entr" presetSubtype="0" fill="hold" grpId="0" nodeType="afterEffect">
                                  <p:stCondLst>
                                    <p:cond delay="100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childTnLst>
                          </p:cTn>
                        </p:par>
                        <p:par>
                          <p:cTn id="51" fill="hold">
                            <p:stCondLst>
                              <p:cond delay="8500"/>
                            </p:stCondLst>
                            <p:childTnLst>
                              <p:par>
                                <p:cTn id="52" presetID="10" presetClass="entr" presetSubtype="0" fill="hold" grpId="0" nodeType="afterEffect">
                                  <p:stCondLst>
                                    <p:cond delay="1000"/>
                                  </p:stCondLst>
                                  <p:childTnLst>
                                    <p:set>
                                      <p:cBhvr>
                                        <p:cTn id="53" dur="1" fill="hold">
                                          <p:stCondLst>
                                            <p:cond delay="0"/>
                                          </p:stCondLst>
                                        </p:cTn>
                                        <p:tgtEl>
                                          <p:spTgt spid="55"/>
                                        </p:tgtEl>
                                        <p:attrNameLst>
                                          <p:attrName>style.visibility</p:attrName>
                                        </p:attrNameLst>
                                      </p:cBhvr>
                                      <p:to>
                                        <p:strVal val="visible"/>
                                      </p:to>
                                    </p:set>
                                    <p:animEffect transition="in" filter="fade">
                                      <p:cBhvr>
                                        <p:cTn id="54" dur="500"/>
                                        <p:tgtEl>
                                          <p:spTgt spid="55"/>
                                        </p:tgtEl>
                                      </p:cBhvr>
                                    </p:animEffect>
                                  </p:childTnLst>
                                </p:cTn>
                              </p:par>
                            </p:childTnLst>
                          </p:cTn>
                        </p:par>
                        <p:par>
                          <p:cTn id="55" fill="hold">
                            <p:stCondLst>
                              <p:cond delay="10000"/>
                            </p:stCondLst>
                            <p:childTnLst>
                              <p:par>
                                <p:cTn id="56" presetID="10" presetClass="entr" presetSubtype="0" fill="hold" nodeType="afterEffect">
                                  <p:stCondLst>
                                    <p:cond delay="200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500"/>
                                        <p:tgtEl>
                                          <p:spTgt spid="50"/>
                                        </p:tgtEl>
                                      </p:cBhvr>
                                    </p:animEffect>
                                  </p:childTnLst>
                                </p:cTn>
                              </p:par>
                            </p:childTnLst>
                          </p:cTn>
                        </p:par>
                      </p:childTnLst>
                    </p:cTn>
                  </p:par>
                </p:childTnLst>
              </p:cTn>
              <p:nextCondLst>
                <p:cond evt="onClick" delay="0">
                  <p:tgtEl>
                    <p:spTgt spid="20"/>
                  </p:tgtEl>
                </p:cond>
              </p:nextCondLst>
            </p:seq>
            <p:seq concurrent="1" nextAc="seek">
              <p:cTn id="59" restart="whenNotActive" fill="hold" evtFilter="cancelBubble" nodeType="interactiveSeq">
                <p:stCondLst>
                  <p:cond evt="onClick" delay="0">
                    <p:tgtEl>
                      <p:spTgt spid="50"/>
                    </p:tgtEl>
                  </p:cond>
                </p:stCondLst>
                <p:endSync evt="end" delay="0">
                  <p:rtn val="all"/>
                </p:endSync>
                <p:childTnLst>
                  <p:par>
                    <p:cTn id="60" fill="hold">
                      <p:stCondLst>
                        <p:cond delay="0"/>
                      </p:stCondLst>
                      <p:childTnLst>
                        <p:par>
                          <p:cTn id="61" fill="hold">
                            <p:stCondLst>
                              <p:cond delay="0"/>
                            </p:stCondLst>
                            <p:childTnLst>
                              <p:par>
                                <p:cTn id="62" presetID="10" presetClass="exit" presetSubtype="0" fill="hold" nodeType="afterEffect">
                                  <p:stCondLst>
                                    <p:cond delay="0"/>
                                  </p:stCondLst>
                                  <p:childTnLst>
                                    <p:animEffect transition="out" filter="fade">
                                      <p:cBhvr>
                                        <p:cTn id="63" dur="500"/>
                                        <p:tgtEl>
                                          <p:spTgt spid="50"/>
                                        </p:tgtEl>
                                      </p:cBhvr>
                                    </p:animEffect>
                                    <p:set>
                                      <p:cBhvr>
                                        <p:cTn id="64" dur="1" fill="hold">
                                          <p:stCondLst>
                                            <p:cond delay="499"/>
                                          </p:stCondLst>
                                        </p:cTn>
                                        <p:tgtEl>
                                          <p:spTgt spid="50"/>
                                        </p:tgtEl>
                                        <p:attrNameLst>
                                          <p:attrName>style.visibility</p:attrName>
                                        </p:attrNameLst>
                                      </p:cBhvr>
                                      <p:to>
                                        <p:strVal val="hidden"/>
                                      </p:to>
                                    </p:se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fade">
                                      <p:cBhvr>
                                        <p:cTn id="68" dur="500"/>
                                        <p:tgtEl>
                                          <p:spTgt spid="44"/>
                                        </p:tgtEl>
                                      </p:cBhvr>
                                    </p:animEffect>
                                  </p:childTnLst>
                                </p:cTn>
                              </p:par>
                            </p:childTnLst>
                          </p:cTn>
                        </p:par>
                        <p:par>
                          <p:cTn id="69" fill="hold">
                            <p:stCondLst>
                              <p:cond delay="1500"/>
                            </p:stCondLst>
                            <p:childTnLst>
                              <p:par>
                                <p:cTn id="70" presetID="10" presetClass="entr" presetSubtype="0" fill="hold" grpId="0"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500"/>
                                        <p:tgtEl>
                                          <p:spTgt spid="54"/>
                                        </p:tgtEl>
                                      </p:cBhvr>
                                    </p:animEffect>
                                  </p:childTnLst>
                                </p:cTn>
                              </p:par>
                            </p:childTnLst>
                          </p:cTn>
                        </p:par>
                        <p:par>
                          <p:cTn id="73" fill="hold">
                            <p:stCondLst>
                              <p:cond delay="2000"/>
                            </p:stCondLst>
                            <p:childTnLst>
                              <p:par>
                                <p:cTn id="74" presetID="10" presetClass="entr" presetSubtype="0" fill="hold"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fade">
                                      <p:cBhvr>
                                        <p:cTn id="76" dur="500"/>
                                        <p:tgtEl>
                                          <p:spTgt spid="60"/>
                                        </p:tgtEl>
                                      </p:cBhvr>
                                    </p:animEffect>
                                  </p:childTnLst>
                                </p:cTn>
                              </p:par>
                            </p:childTnLst>
                          </p:cTn>
                        </p:par>
                        <p:par>
                          <p:cTn id="77" fill="hold">
                            <p:stCondLst>
                              <p:cond delay="2500"/>
                            </p:stCondLst>
                            <p:childTnLst>
                              <p:par>
                                <p:cTn id="78" presetID="2" presetClass="entr" presetSubtype="2" accel="18000" decel="60000" fill="hold" nodeType="afterEffect">
                                  <p:stCondLst>
                                    <p:cond delay="2000"/>
                                  </p:stCondLst>
                                  <p:childTnLst>
                                    <p:set>
                                      <p:cBhvr>
                                        <p:cTn id="79" dur="1" fill="hold">
                                          <p:stCondLst>
                                            <p:cond delay="0"/>
                                          </p:stCondLst>
                                        </p:cTn>
                                        <p:tgtEl>
                                          <p:spTgt spid="14"/>
                                        </p:tgtEl>
                                        <p:attrNameLst>
                                          <p:attrName>style.visibility</p:attrName>
                                        </p:attrNameLst>
                                      </p:cBhvr>
                                      <p:to>
                                        <p:strVal val="visible"/>
                                      </p:to>
                                    </p:set>
                                    <p:anim calcmode="lin" valueType="num">
                                      <p:cBhvr additive="base">
                                        <p:cTn id="80" dur="500" fill="hold"/>
                                        <p:tgtEl>
                                          <p:spTgt spid="14"/>
                                        </p:tgtEl>
                                        <p:attrNameLst>
                                          <p:attrName>ppt_x</p:attrName>
                                        </p:attrNameLst>
                                      </p:cBhvr>
                                      <p:tavLst>
                                        <p:tav tm="0">
                                          <p:val>
                                            <p:strVal val="1+#ppt_w/2"/>
                                          </p:val>
                                        </p:tav>
                                        <p:tav tm="100000">
                                          <p:val>
                                            <p:strVal val="#ppt_x"/>
                                          </p:val>
                                        </p:tav>
                                      </p:tavLst>
                                    </p:anim>
                                    <p:anim calcmode="lin" valueType="num">
                                      <p:cBhvr additive="base">
                                        <p:cTn id="81"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50"/>
                  </p:tgtEl>
                </p:cond>
              </p:nextCondLst>
            </p:seq>
          </p:childTnLst>
        </p:cTn>
      </p:par>
    </p:tnLst>
    <p:bldLst>
      <p:bldP spid="43" grpId="0" animBg="1"/>
      <p:bldP spid="40" grpId="0" animBg="1"/>
      <p:bldP spid="38" grpId="0" animBg="1"/>
      <p:bldP spid="10" grpId="0" animBg="1"/>
      <p:bldP spid="54" grpId="0"/>
      <p:bldP spid="41" grpId="0" animBg="1"/>
      <p:bldP spid="47" grpId="0" animBg="1"/>
      <p:bldP spid="48" grpId="0" animBg="1"/>
      <p:bldP spid="49" grpId="0" animBg="1"/>
      <p:bldP spid="53" grpId="0" animBg="1"/>
      <p:bldP spid="5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val 48"/>
          <p:cNvSpPr/>
          <p:nvPr/>
        </p:nvSpPr>
        <p:spPr>
          <a:xfrm flipH="1">
            <a:off x="565384" y="4065901"/>
            <a:ext cx="2086316" cy="2086316"/>
          </a:xfrm>
          <a:prstGeom prst="ellipse">
            <a:avLst/>
          </a:prstGeom>
          <a:solidFill>
            <a:srgbClr val="ED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flipH="1">
            <a:off x="6706999" y="848016"/>
            <a:ext cx="1855742" cy="1855742"/>
          </a:xfrm>
          <a:prstGeom prst="ellipse">
            <a:avLst/>
          </a:prstGeom>
          <a:solidFill>
            <a:srgbClr val="5BB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822325" y="1330326"/>
            <a:ext cx="7483475" cy="4384674"/>
          </a:xfrm>
          <a:prstGeom prst="roundRect">
            <a:avLst>
              <a:gd name="adj" fmla="val 3832"/>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884004" y="1955646"/>
            <a:ext cx="7367590" cy="3694650"/>
          </a:xfrm>
          <a:prstGeom prst="roundRect">
            <a:avLst>
              <a:gd name="adj" fmla="val 4023"/>
            </a:avLst>
          </a:prstGeom>
          <a:solidFill>
            <a:srgbClr val="FF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solidFill>
                  <a:srgbClr val="4DB1E3"/>
                </a:solidFill>
                <a:latin typeface="+mn-lt"/>
              </a:rPr>
              <a:t>Clue for Digit 6</a:t>
            </a:r>
          </a:p>
        </p:txBody>
      </p:sp>
      <p:grpSp>
        <p:nvGrpSpPr>
          <p:cNvPr id="8" name="Group 7"/>
          <p:cNvGrpSpPr/>
          <p:nvPr/>
        </p:nvGrpSpPr>
        <p:grpSpPr>
          <a:xfrm>
            <a:off x="744304" y="1309073"/>
            <a:ext cx="7632700" cy="1049106"/>
            <a:chOff x="750885" y="1394798"/>
            <a:chExt cx="7632700" cy="1049106"/>
          </a:xfrm>
        </p:grpSpPr>
        <p:sp>
          <p:nvSpPr>
            <p:cNvPr id="6" name="Rounded Rectangle 5"/>
            <p:cNvSpPr/>
            <p:nvPr/>
          </p:nvSpPr>
          <p:spPr>
            <a:xfrm>
              <a:off x="890585" y="1473201"/>
              <a:ext cx="7367590" cy="892301"/>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90585" y="1663372"/>
              <a:ext cx="7367590" cy="702130"/>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op Banner 1"/>
            <p:cNvSpPr/>
            <p:nvPr/>
          </p:nvSpPr>
          <p:spPr>
            <a:xfrm>
              <a:off x="750885" y="1394798"/>
              <a:ext cx="7632700" cy="1049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spcBef>
                  <a:spcPct val="0"/>
                </a:spcBef>
              </a:pPr>
              <a:r>
                <a:rPr lang="en-GB" altLang="en-US" dirty="0">
                  <a:solidFill>
                    <a:schemeClr val="bg1"/>
                  </a:solidFill>
                </a:rPr>
                <a:t>Rewrite the words below in their </a:t>
              </a:r>
              <a:r>
                <a:rPr lang="en-GB" altLang="en-US" b="1" dirty="0">
                  <a:solidFill>
                    <a:srgbClr val="FFCF21"/>
                  </a:solidFill>
                </a:rPr>
                <a:t>contracted form </a:t>
              </a:r>
              <a:r>
                <a:rPr lang="en-GB" altLang="en-US" dirty="0">
                  <a:solidFill>
                    <a:schemeClr val="bg1"/>
                  </a:solidFill>
                </a:rPr>
                <a:t>using</a:t>
              </a:r>
              <a:br>
                <a:rPr lang="en-GB" altLang="en-US" dirty="0">
                  <a:solidFill>
                    <a:schemeClr val="bg1"/>
                  </a:solidFill>
                </a:rPr>
              </a:br>
              <a:r>
                <a:rPr lang="en-GB" altLang="en-US" b="1" dirty="0">
                  <a:solidFill>
                    <a:srgbClr val="FFCF21"/>
                  </a:solidFill>
                </a:rPr>
                <a:t>apostrophes for contraction</a:t>
              </a:r>
              <a:r>
                <a:rPr lang="en-GB" altLang="en-US" dirty="0">
                  <a:solidFill>
                    <a:schemeClr val="bg1"/>
                  </a:solidFill>
                </a:rPr>
                <a:t>. How many times does the letter </a:t>
              </a:r>
              <a:r>
                <a:rPr lang="en-GB" altLang="en-US" b="1" dirty="0">
                  <a:solidFill>
                    <a:schemeClr val="bg1"/>
                  </a:solidFill>
                </a:rPr>
                <a:t>o</a:t>
              </a:r>
              <a:br>
                <a:rPr lang="en-GB" altLang="en-US" b="1" dirty="0">
                  <a:solidFill>
                    <a:schemeClr val="bg1"/>
                  </a:solidFill>
                </a:rPr>
              </a:br>
              <a:r>
                <a:rPr lang="en-GB" altLang="en-US" dirty="0">
                  <a:solidFill>
                    <a:schemeClr val="bg1"/>
                  </a:solidFill>
                </a:rPr>
                <a:t>appear in the contracted forms?</a:t>
              </a:r>
            </a:p>
          </p:txBody>
        </p:sp>
      </p:grpSp>
      <p:grpSp>
        <p:nvGrpSpPr>
          <p:cNvPr id="44" name="Group 43"/>
          <p:cNvGrpSpPr/>
          <p:nvPr/>
        </p:nvGrpSpPr>
        <p:grpSpPr>
          <a:xfrm rot="10800000">
            <a:off x="884003" y="4757994"/>
            <a:ext cx="7369665" cy="892301"/>
            <a:chOff x="890585" y="1473201"/>
            <a:chExt cx="7367590" cy="892301"/>
          </a:xfrm>
        </p:grpSpPr>
        <p:sp>
          <p:nvSpPr>
            <p:cNvPr id="45" name="Rounded Rectangle 44"/>
            <p:cNvSpPr/>
            <p:nvPr/>
          </p:nvSpPr>
          <p:spPr>
            <a:xfrm>
              <a:off x="890585" y="1473201"/>
              <a:ext cx="7367590" cy="892301"/>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890585" y="1663372"/>
              <a:ext cx="7367590" cy="702130"/>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 name="Answer Button"/>
          <p:cNvGrpSpPr/>
          <p:nvPr/>
        </p:nvGrpSpPr>
        <p:grpSpPr>
          <a:xfrm>
            <a:off x="6907970" y="4895564"/>
            <a:ext cx="1208015" cy="679508"/>
            <a:chOff x="7386521" y="5617250"/>
            <a:chExt cx="1208015" cy="679508"/>
          </a:xfrm>
        </p:grpSpPr>
        <p:sp>
          <p:nvSpPr>
            <p:cNvPr id="51" name="Rounded Rectangle 50"/>
            <p:cNvSpPr/>
            <p:nvPr/>
          </p:nvSpPr>
          <p:spPr>
            <a:xfrm>
              <a:off x="7421220" y="5655583"/>
              <a:ext cx="1132155" cy="607392"/>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C1C1C"/>
                  </a:solidFill>
                  <a:latin typeface="Corporative Black" panose="00000A00000000000000" pitchFamily="50" charset="0"/>
                </a:rPr>
                <a:t>Answer</a:t>
              </a:r>
            </a:p>
          </p:txBody>
        </p:sp>
        <p:sp>
          <p:nvSpPr>
            <p:cNvPr id="52" name="Rounded Rectangle 51"/>
            <p:cNvSpPr/>
            <p:nvPr/>
          </p:nvSpPr>
          <p:spPr>
            <a:xfrm>
              <a:off x="7386521" y="5617250"/>
              <a:ext cx="1208015" cy="67950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4" name="Top Banner 1"/>
          <p:cNvSpPr/>
          <p:nvPr/>
        </p:nvSpPr>
        <p:spPr>
          <a:xfrm>
            <a:off x="750885" y="4807501"/>
            <a:ext cx="7649370" cy="772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spcBef>
                <a:spcPct val="0"/>
              </a:spcBef>
            </a:pPr>
            <a:r>
              <a:rPr lang="en-GB" altLang="en-US" dirty="0">
                <a:solidFill>
                  <a:schemeClr val="bg1"/>
                </a:solidFill>
              </a:rPr>
              <a:t>The contracted forms are </a:t>
            </a:r>
            <a:r>
              <a:rPr lang="en-GB" altLang="en-US" b="1" dirty="0">
                <a:solidFill>
                  <a:schemeClr val="bg1"/>
                </a:solidFill>
              </a:rPr>
              <a:t>can’t</a:t>
            </a:r>
            <a:r>
              <a:rPr lang="en-GB" altLang="en-US" dirty="0">
                <a:solidFill>
                  <a:schemeClr val="bg1"/>
                </a:solidFill>
              </a:rPr>
              <a:t>, </a:t>
            </a:r>
            <a:r>
              <a:rPr lang="en-GB" altLang="en-US" b="1" dirty="0">
                <a:solidFill>
                  <a:schemeClr val="bg1"/>
                </a:solidFill>
              </a:rPr>
              <a:t>c</a:t>
            </a:r>
            <a:r>
              <a:rPr lang="en-GB" altLang="en-US" b="1" dirty="0">
                <a:solidFill>
                  <a:srgbClr val="FFCF21"/>
                </a:solidFill>
              </a:rPr>
              <a:t>o</a:t>
            </a:r>
            <a:r>
              <a:rPr lang="en-GB" altLang="en-US" b="1" dirty="0">
                <a:solidFill>
                  <a:schemeClr val="bg1"/>
                </a:solidFill>
              </a:rPr>
              <a:t>uld’ve</a:t>
            </a:r>
            <a:r>
              <a:rPr lang="en-GB" altLang="en-US" dirty="0">
                <a:solidFill>
                  <a:schemeClr val="bg1"/>
                </a:solidFill>
              </a:rPr>
              <a:t>, </a:t>
            </a:r>
            <a:r>
              <a:rPr lang="en-GB" altLang="en-US" b="1" dirty="0">
                <a:solidFill>
                  <a:schemeClr val="bg1"/>
                </a:solidFill>
              </a:rPr>
              <a:t>he’d</a:t>
            </a:r>
            <a:r>
              <a:rPr lang="en-GB" altLang="en-US" dirty="0">
                <a:solidFill>
                  <a:schemeClr val="bg1"/>
                </a:solidFill>
              </a:rPr>
              <a:t>, </a:t>
            </a:r>
            <a:r>
              <a:rPr lang="en-GB" altLang="en-US" b="1" dirty="0">
                <a:solidFill>
                  <a:schemeClr val="bg1"/>
                </a:solidFill>
              </a:rPr>
              <a:t>y</a:t>
            </a:r>
            <a:r>
              <a:rPr lang="en-GB" altLang="en-US" b="1" dirty="0">
                <a:solidFill>
                  <a:srgbClr val="FFCF21"/>
                </a:solidFill>
              </a:rPr>
              <a:t>o</a:t>
            </a:r>
            <a:r>
              <a:rPr lang="en-GB" altLang="en-US" b="1" dirty="0">
                <a:solidFill>
                  <a:schemeClr val="bg1"/>
                </a:solidFill>
              </a:rPr>
              <a:t>u’ve</a:t>
            </a:r>
            <a:br>
              <a:rPr lang="en-GB" altLang="en-US" b="1" dirty="0">
                <a:solidFill>
                  <a:schemeClr val="bg1"/>
                </a:solidFill>
              </a:rPr>
            </a:br>
            <a:r>
              <a:rPr lang="en-GB" altLang="en-US" dirty="0">
                <a:solidFill>
                  <a:schemeClr val="bg1"/>
                </a:solidFill>
              </a:rPr>
              <a:t>and </a:t>
            </a:r>
            <a:r>
              <a:rPr lang="en-GB" altLang="en-US" b="1" dirty="0">
                <a:solidFill>
                  <a:schemeClr val="bg1"/>
                </a:solidFill>
              </a:rPr>
              <a:t>w</a:t>
            </a:r>
            <a:r>
              <a:rPr lang="en-GB" altLang="en-US" b="1" dirty="0">
                <a:solidFill>
                  <a:srgbClr val="FFCF21"/>
                </a:solidFill>
              </a:rPr>
              <a:t>o</a:t>
            </a:r>
            <a:r>
              <a:rPr lang="en-GB" altLang="en-US" b="1" dirty="0">
                <a:solidFill>
                  <a:schemeClr val="bg1"/>
                </a:solidFill>
              </a:rPr>
              <a:t>uldn’t</a:t>
            </a:r>
            <a:r>
              <a:rPr lang="en-GB" altLang="en-US" dirty="0">
                <a:solidFill>
                  <a:schemeClr val="bg1"/>
                </a:solidFill>
              </a:rPr>
              <a:t>. The letter </a:t>
            </a:r>
            <a:r>
              <a:rPr lang="en-GB" altLang="en-US" b="1" dirty="0">
                <a:solidFill>
                  <a:schemeClr val="bg1"/>
                </a:solidFill>
              </a:rPr>
              <a:t>o</a:t>
            </a:r>
            <a:r>
              <a:rPr lang="en-GB" altLang="en-US" dirty="0">
                <a:solidFill>
                  <a:schemeClr val="bg1"/>
                </a:solidFill>
              </a:rPr>
              <a:t> appears </a:t>
            </a:r>
            <a:r>
              <a:rPr lang="en-GB" altLang="en-US" b="1" dirty="0">
                <a:solidFill>
                  <a:schemeClr val="bg1"/>
                </a:solidFill>
              </a:rPr>
              <a:t>three</a:t>
            </a:r>
            <a:r>
              <a:rPr lang="en-GB" altLang="en-US" dirty="0">
                <a:solidFill>
                  <a:schemeClr val="bg1"/>
                </a:solidFill>
              </a:rPr>
              <a:t> times.</a:t>
            </a:r>
          </a:p>
        </p:txBody>
      </p:sp>
      <p:grpSp>
        <p:nvGrpSpPr>
          <p:cNvPr id="20" name="Next Button 3"/>
          <p:cNvGrpSpPr/>
          <p:nvPr/>
        </p:nvGrpSpPr>
        <p:grpSpPr>
          <a:xfrm>
            <a:off x="6907970" y="4898771"/>
            <a:ext cx="1208015" cy="679508"/>
            <a:chOff x="7386521" y="5617250"/>
            <a:chExt cx="1208015" cy="679508"/>
          </a:xfrm>
        </p:grpSpPr>
        <p:sp>
          <p:nvSpPr>
            <p:cNvPr id="22" name="Rounded Rectangle 21"/>
            <p:cNvSpPr/>
            <p:nvPr/>
          </p:nvSpPr>
          <p:spPr>
            <a:xfrm>
              <a:off x="7421220" y="5655583"/>
              <a:ext cx="1132155" cy="607392"/>
            </a:xfrm>
            <a:prstGeom prst="roundRect">
              <a:avLst/>
            </a:prstGeom>
            <a:solidFill>
              <a:srgbClr val="FF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C1C1C"/>
                  </a:solidFill>
                  <a:latin typeface="Corporative Black" panose="00000A00000000000000" pitchFamily="50" charset="0"/>
                </a:rPr>
                <a:t>Next</a:t>
              </a:r>
            </a:p>
          </p:txBody>
        </p:sp>
        <p:sp>
          <p:nvSpPr>
            <p:cNvPr id="23" name="Rounded Rectangle 22"/>
            <p:cNvSpPr/>
            <p:nvPr/>
          </p:nvSpPr>
          <p:spPr>
            <a:xfrm>
              <a:off x="7386521" y="5617250"/>
              <a:ext cx="1208015" cy="67950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4" name="Group 13"/>
          <p:cNvGrpSpPr/>
          <p:nvPr/>
        </p:nvGrpSpPr>
        <p:grpSpPr>
          <a:xfrm>
            <a:off x="7226129" y="5388559"/>
            <a:ext cx="1255938" cy="567862"/>
            <a:chOff x="3130379" y="5799438"/>
            <a:chExt cx="1255938" cy="567862"/>
          </a:xfrm>
        </p:grpSpPr>
        <p:sp>
          <p:nvSpPr>
            <p:cNvPr id="9" name="Rounded Rectangle 8">
              <a:hlinkClick r:id="rId2" action="ppaction://hlinksldjump"/>
            </p:cNvPr>
            <p:cNvSpPr/>
            <p:nvPr/>
          </p:nvSpPr>
          <p:spPr>
            <a:xfrm>
              <a:off x="3463404" y="5858151"/>
              <a:ext cx="922913" cy="452532"/>
            </a:xfrm>
            <a:prstGeom prst="roundRect">
              <a:avLst/>
            </a:prstGeom>
            <a:solidFill>
              <a:schemeClr val="bg1"/>
            </a:solidFill>
            <a:ln w="28575">
              <a:solidFill>
                <a:srgbClr val="1C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ounded Rectangle 38">
              <a:hlinkClick r:id="rId2" action="ppaction://hlinksldjump"/>
            </p:cNvPr>
            <p:cNvSpPr/>
            <p:nvPr/>
          </p:nvSpPr>
          <p:spPr>
            <a:xfrm>
              <a:off x="3575165" y="5898589"/>
              <a:ext cx="770513" cy="377806"/>
            </a:xfrm>
            <a:prstGeom prst="roundRect">
              <a:avLst/>
            </a:prstGeom>
            <a:solidFill>
              <a:srgbClr val="4DB1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orporative Bold" panose="00000900000000000000" pitchFamily="50" charset="0"/>
                </a:rPr>
                <a:t> Next</a:t>
              </a:r>
            </a:p>
          </p:txBody>
        </p:sp>
        <p:grpSp>
          <p:nvGrpSpPr>
            <p:cNvPr id="7" name="Group 6"/>
            <p:cNvGrpSpPr/>
            <p:nvPr/>
          </p:nvGrpSpPr>
          <p:grpSpPr>
            <a:xfrm>
              <a:off x="3130379" y="5799438"/>
              <a:ext cx="567862" cy="567862"/>
              <a:chOff x="4007708" y="5799438"/>
              <a:chExt cx="567862" cy="567862"/>
            </a:xfrm>
          </p:grpSpPr>
          <p:sp>
            <p:nvSpPr>
              <p:cNvPr id="4" name="Oval 3">
                <a:hlinkClick r:id="rId2" action="ppaction://hlinksldjump"/>
              </p:cNvPr>
              <p:cNvSpPr/>
              <p:nvPr/>
            </p:nvSpPr>
            <p:spPr>
              <a:xfrm>
                <a:off x="4007708" y="5799438"/>
                <a:ext cx="567862" cy="567862"/>
              </a:xfrm>
              <a:prstGeom prst="ellipse">
                <a:avLst/>
              </a:prstGeom>
              <a:solidFill>
                <a:schemeClr val="bg1"/>
              </a:solidFill>
              <a:ln w="28575">
                <a:solidFill>
                  <a:srgbClr val="1C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hlinkClick r:id="rId2" action="ppaction://hlinksldjump"/>
              </p:cNvPr>
              <p:cNvSpPr/>
              <p:nvPr/>
            </p:nvSpPr>
            <p:spPr>
              <a:xfrm>
                <a:off x="4058964" y="5852914"/>
                <a:ext cx="465348" cy="465348"/>
              </a:xfrm>
              <a:prstGeom prst="ellipse">
                <a:avLst/>
              </a:prstGeom>
              <a:solidFill>
                <a:srgbClr val="FFCF2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6">
                <a:hlinkClick r:id="rId2" action="ppaction://hlinksldjump"/>
              </p:cNvPr>
              <p:cNvSpPr/>
              <p:nvPr/>
            </p:nvSpPr>
            <p:spPr>
              <a:xfrm rot="21195811">
                <a:off x="4154647" y="5867845"/>
                <a:ext cx="273983" cy="42299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DE1E5A"/>
                    </a:solidFill>
                    <a:latin typeface="Corporative Black" panose="00000A00000000000000" pitchFamily="50" charset="0"/>
                  </a:rPr>
                  <a:t>?</a:t>
                </a:r>
              </a:p>
            </p:txBody>
          </p:sp>
        </p:grpSp>
      </p:grpSp>
      <p:sp>
        <p:nvSpPr>
          <p:cNvPr id="55" name="Rounded Rectangle 54"/>
          <p:cNvSpPr/>
          <p:nvPr/>
        </p:nvSpPr>
        <p:spPr>
          <a:xfrm>
            <a:off x="3696055" y="4188939"/>
            <a:ext cx="1657334" cy="37087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would not</a:t>
            </a:r>
          </a:p>
        </p:txBody>
      </p:sp>
      <p:sp>
        <p:nvSpPr>
          <p:cNvPr id="56" name="Rounded Rectangle 55"/>
          <p:cNvSpPr/>
          <p:nvPr/>
        </p:nvSpPr>
        <p:spPr>
          <a:xfrm>
            <a:off x="3698023" y="3758616"/>
            <a:ext cx="1655538" cy="37087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50" spc="-80" dirty="0">
                <a:solidFill>
                  <a:schemeClr val="tx1"/>
                </a:solidFill>
              </a:rPr>
              <a:t>you have</a:t>
            </a:r>
          </a:p>
        </p:txBody>
      </p:sp>
      <p:sp>
        <p:nvSpPr>
          <p:cNvPr id="57" name="Rounded Rectangle 56"/>
          <p:cNvSpPr/>
          <p:nvPr/>
        </p:nvSpPr>
        <p:spPr>
          <a:xfrm>
            <a:off x="3698024" y="3336003"/>
            <a:ext cx="1655538" cy="37087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he would</a:t>
            </a:r>
          </a:p>
        </p:txBody>
      </p:sp>
      <p:sp>
        <p:nvSpPr>
          <p:cNvPr id="58" name="Rounded Rectangle 57"/>
          <p:cNvSpPr/>
          <p:nvPr/>
        </p:nvSpPr>
        <p:spPr>
          <a:xfrm>
            <a:off x="3698025" y="2900845"/>
            <a:ext cx="1655537" cy="37087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could have</a:t>
            </a:r>
          </a:p>
        </p:txBody>
      </p:sp>
      <p:sp>
        <p:nvSpPr>
          <p:cNvPr id="62" name="Rounded Rectangle 61"/>
          <p:cNvSpPr/>
          <p:nvPr/>
        </p:nvSpPr>
        <p:spPr>
          <a:xfrm>
            <a:off x="3696054" y="2478232"/>
            <a:ext cx="1668966" cy="37087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cannot</a:t>
            </a:r>
          </a:p>
        </p:txBody>
      </p:sp>
      <p:pic>
        <p:nvPicPr>
          <p:cNvPr id="63" name="Picture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58060">
            <a:off x="583684" y="959974"/>
            <a:ext cx="744837" cy="892376"/>
          </a:xfrm>
          <a:prstGeom prst="rect">
            <a:avLst/>
          </a:prstGeom>
        </p:spPr>
      </p:pic>
      <p:grpSp>
        <p:nvGrpSpPr>
          <p:cNvPr id="2" name="Group 1"/>
          <p:cNvGrpSpPr/>
          <p:nvPr/>
        </p:nvGrpSpPr>
        <p:grpSpPr>
          <a:xfrm>
            <a:off x="3696054" y="2476781"/>
            <a:ext cx="1668966" cy="2081584"/>
            <a:chOff x="3702072" y="2476781"/>
            <a:chExt cx="1668966" cy="2081584"/>
          </a:xfrm>
        </p:grpSpPr>
        <p:sp>
          <p:nvSpPr>
            <p:cNvPr id="64" name="Rounded Rectangle 63"/>
            <p:cNvSpPr/>
            <p:nvPr/>
          </p:nvSpPr>
          <p:spPr>
            <a:xfrm>
              <a:off x="3702073" y="4187488"/>
              <a:ext cx="1657334" cy="370877"/>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wouldn’t</a:t>
              </a:r>
            </a:p>
          </p:txBody>
        </p:sp>
        <p:sp>
          <p:nvSpPr>
            <p:cNvPr id="65" name="Rounded Rectangle 64"/>
            <p:cNvSpPr/>
            <p:nvPr/>
          </p:nvSpPr>
          <p:spPr>
            <a:xfrm>
              <a:off x="3704041" y="3757165"/>
              <a:ext cx="1655538" cy="370877"/>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50" b="1" spc="-80" dirty="0">
                  <a:solidFill>
                    <a:schemeClr val="bg1"/>
                  </a:solidFill>
                </a:rPr>
                <a:t>you’ve</a:t>
              </a:r>
            </a:p>
          </p:txBody>
        </p:sp>
        <p:sp>
          <p:nvSpPr>
            <p:cNvPr id="66" name="Rounded Rectangle 65"/>
            <p:cNvSpPr/>
            <p:nvPr/>
          </p:nvSpPr>
          <p:spPr>
            <a:xfrm>
              <a:off x="3704042" y="3334552"/>
              <a:ext cx="1655538" cy="370877"/>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he’d</a:t>
              </a:r>
            </a:p>
          </p:txBody>
        </p:sp>
        <p:sp>
          <p:nvSpPr>
            <p:cNvPr id="67" name="Rounded Rectangle 66"/>
            <p:cNvSpPr/>
            <p:nvPr/>
          </p:nvSpPr>
          <p:spPr>
            <a:xfrm>
              <a:off x="3704043" y="2899394"/>
              <a:ext cx="1655537" cy="370877"/>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could’ve</a:t>
              </a:r>
            </a:p>
          </p:txBody>
        </p:sp>
        <p:sp>
          <p:nvSpPr>
            <p:cNvPr id="68" name="Rounded Rectangle 67"/>
            <p:cNvSpPr/>
            <p:nvPr/>
          </p:nvSpPr>
          <p:spPr>
            <a:xfrm>
              <a:off x="3702072" y="2476781"/>
              <a:ext cx="1668966" cy="370877"/>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can’t</a:t>
              </a:r>
            </a:p>
          </p:txBody>
        </p:sp>
      </p:grpSp>
    </p:spTree>
    <p:extLst>
      <p:ext uri="{BB962C8B-B14F-4D97-AF65-F5344CB8AC3E}">
        <p14:creationId xmlns:p14="http://schemas.microsoft.com/office/powerpoint/2010/main" val="2045641799"/>
      </p:ext>
    </p:extLst>
  </p:cSld>
  <p:clrMapOvr>
    <a:masterClrMapping/>
  </p:clrMapOvr>
  <mc:AlternateContent xmlns:mc="http://schemas.openxmlformats.org/markup-compatibility/2006" xmlns:p14="http://schemas.microsoft.com/office/powerpoint/2010/main">
    <mc:Choice Requires="p14">
      <p:transition p14:dur="150" advClick="0">
        <p:fad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20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0"/>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afterEffect">
                                  <p:stCondLst>
                                    <p:cond delay="0"/>
                                  </p:stCondLst>
                                  <p:childTnLst>
                                    <p:animEffect transition="out" filter="fade">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500"/>
                                        <p:tgtEl>
                                          <p:spTgt spid="62"/>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500"/>
                                        <p:tgtEl>
                                          <p:spTgt spid="58"/>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500"/>
                                        <p:tgtEl>
                                          <p:spTgt spid="56"/>
                                        </p:tgtEl>
                                      </p:cBhvr>
                                    </p:animEffec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500"/>
                                        <p:tgtEl>
                                          <p:spTgt spid="55"/>
                                        </p:tgtEl>
                                      </p:cBhvr>
                                    </p:animEffect>
                                  </p:childTnLst>
                                </p:cTn>
                              </p:par>
                            </p:childTnLst>
                          </p:cTn>
                        </p:par>
                        <p:par>
                          <p:cTn id="48" fill="hold">
                            <p:stCondLst>
                              <p:cond delay="3500"/>
                            </p:stCondLst>
                            <p:childTnLst>
                              <p:par>
                                <p:cTn id="49" presetID="10" presetClass="entr" presetSubtype="0" fill="hold" nodeType="afterEffect">
                                  <p:stCondLst>
                                    <p:cond delay="200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500"/>
                                        <p:tgtEl>
                                          <p:spTgt spid="50"/>
                                        </p:tgtEl>
                                      </p:cBhvr>
                                    </p:animEffect>
                                  </p:childTnLst>
                                </p:cTn>
                              </p:par>
                            </p:childTnLst>
                          </p:cTn>
                        </p:par>
                      </p:childTnLst>
                    </p:cTn>
                  </p:par>
                </p:childTnLst>
              </p:cTn>
              <p:nextCondLst>
                <p:cond evt="onClick" delay="0">
                  <p:tgtEl>
                    <p:spTgt spid="20"/>
                  </p:tgtEl>
                </p:cond>
              </p:nextCondLst>
            </p:seq>
            <p:seq concurrent="1" nextAc="seek">
              <p:cTn id="52" restart="whenNotActive" fill="hold" evtFilter="cancelBubble" nodeType="interactiveSeq">
                <p:stCondLst>
                  <p:cond evt="onClick" delay="0">
                    <p:tgtEl>
                      <p:spTgt spid="50"/>
                    </p:tgtEl>
                  </p:cond>
                </p:stCondLst>
                <p:endSync evt="end" delay="0">
                  <p:rtn val="all"/>
                </p:endSync>
                <p:childTnLst>
                  <p:par>
                    <p:cTn id="53" fill="hold">
                      <p:stCondLst>
                        <p:cond delay="0"/>
                      </p:stCondLst>
                      <p:childTnLst>
                        <p:par>
                          <p:cTn id="54" fill="hold">
                            <p:stCondLst>
                              <p:cond delay="0"/>
                            </p:stCondLst>
                            <p:childTnLst>
                              <p:par>
                                <p:cTn id="55" presetID="10" presetClass="exit" presetSubtype="0" fill="hold" nodeType="afterEffect">
                                  <p:stCondLst>
                                    <p:cond delay="0"/>
                                  </p:stCondLst>
                                  <p:childTnLst>
                                    <p:animEffect transition="out" filter="fade">
                                      <p:cBhvr>
                                        <p:cTn id="56" dur="500"/>
                                        <p:tgtEl>
                                          <p:spTgt spid="50"/>
                                        </p:tgtEl>
                                      </p:cBhvr>
                                    </p:animEffect>
                                    <p:set>
                                      <p:cBhvr>
                                        <p:cTn id="57" dur="1" fill="hold">
                                          <p:stCondLst>
                                            <p:cond delay="499"/>
                                          </p:stCondLst>
                                        </p:cTn>
                                        <p:tgtEl>
                                          <p:spTgt spid="50"/>
                                        </p:tgtEl>
                                        <p:attrNameLst>
                                          <p:attrName>style.visibility</p:attrName>
                                        </p:attrNameLst>
                                      </p:cBhvr>
                                      <p:to>
                                        <p:strVal val="hidden"/>
                                      </p:to>
                                    </p:se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500"/>
                                        <p:tgtEl>
                                          <p:spTgt spid="54"/>
                                        </p:tgtEl>
                                      </p:cBhvr>
                                    </p:animEffect>
                                  </p:childTnLst>
                                </p:cTn>
                              </p:par>
                            </p:childTnLst>
                          </p:cTn>
                        </p:par>
                        <p:par>
                          <p:cTn id="66" fill="hold">
                            <p:stCondLst>
                              <p:cond delay="1500"/>
                            </p:stCondLst>
                            <p:childTnLst>
                              <p:par>
                                <p:cTn id="67" presetID="10" presetClass="entr" presetSubtype="0" fill="hold" nodeType="after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fade">
                                      <p:cBhvr>
                                        <p:cTn id="69" dur="500"/>
                                        <p:tgtEl>
                                          <p:spTgt spid="2"/>
                                        </p:tgtEl>
                                      </p:cBhvr>
                                    </p:animEffect>
                                  </p:childTnLst>
                                </p:cTn>
                              </p:par>
                            </p:childTnLst>
                          </p:cTn>
                        </p:par>
                        <p:par>
                          <p:cTn id="70" fill="hold">
                            <p:stCondLst>
                              <p:cond delay="2000"/>
                            </p:stCondLst>
                            <p:childTnLst>
                              <p:par>
                                <p:cTn id="71" presetID="2" presetClass="entr" presetSubtype="2" accel="18000" decel="60000" fill="hold" nodeType="afterEffect">
                                  <p:stCondLst>
                                    <p:cond delay="200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1+#ppt_w/2"/>
                                          </p:val>
                                        </p:tav>
                                        <p:tav tm="100000">
                                          <p:val>
                                            <p:strVal val="#ppt_x"/>
                                          </p:val>
                                        </p:tav>
                                      </p:tavLst>
                                    </p:anim>
                                    <p:anim calcmode="lin" valueType="num">
                                      <p:cBhvr additive="base">
                                        <p:cTn id="7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50"/>
                  </p:tgtEl>
                </p:cond>
              </p:nextCondLst>
            </p:seq>
          </p:childTnLst>
        </p:cTn>
      </p:par>
    </p:tnLst>
    <p:bldLst>
      <p:bldP spid="49" grpId="0" animBg="1"/>
      <p:bldP spid="41" grpId="0" animBg="1"/>
      <p:bldP spid="10" grpId="0" animBg="1"/>
      <p:bldP spid="54" grpId="0"/>
      <p:bldP spid="55" grpId="0" animBg="1"/>
      <p:bldP spid="56" grpId="0" animBg="1"/>
      <p:bldP spid="57" grpId="0" animBg="1"/>
      <p:bldP spid="58" grpId="0" animBg="1"/>
      <p:bldP spid="6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val 39"/>
          <p:cNvSpPr/>
          <p:nvPr/>
        </p:nvSpPr>
        <p:spPr>
          <a:xfrm flipH="1">
            <a:off x="1029587" y="1098540"/>
            <a:ext cx="1839294" cy="1839294"/>
          </a:xfrm>
          <a:prstGeom prst="ellipse">
            <a:avLst/>
          </a:prstGeom>
          <a:solidFill>
            <a:srgbClr val="98C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flipH="1">
            <a:off x="5047311" y="2625156"/>
            <a:ext cx="3502814" cy="3502814"/>
          </a:xfrm>
          <a:prstGeom prst="ellipse">
            <a:avLst/>
          </a:prstGeom>
          <a:solidFill>
            <a:srgbClr val="ED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822325" y="1330326"/>
            <a:ext cx="7483475" cy="4384674"/>
          </a:xfrm>
          <a:prstGeom prst="roundRect">
            <a:avLst>
              <a:gd name="adj" fmla="val 3832"/>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891775" y="1955646"/>
            <a:ext cx="7367590" cy="3694650"/>
          </a:xfrm>
          <a:prstGeom prst="roundRect">
            <a:avLst>
              <a:gd name="adj" fmla="val 4023"/>
            </a:avLst>
          </a:prstGeom>
          <a:solidFill>
            <a:srgbClr val="FF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solidFill>
                  <a:srgbClr val="4DB1E3"/>
                </a:solidFill>
                <a:latin typeface="+mn-lt"/>
              </a:rPr>
              <a:t>Clue for Digit 7</a:t>
            </a:r>
          </a:p>
        </p:txBody>
      </p:sp>
      <p:grpSp>
        <p:nvGrpSpPr>
          <p:cNvPr id="8" name="Group 7"/>
          <p:cNvGrpSpPr/>
          <p:nvPr/>
        </p:nvGrpSpPr>
        <p:grpSpPr>
          <a:xfrm>
            <a:off x="744304" y="1405733"/>
            <a:ext cx="7632700" cy="648220"/>
            <a:chOff x="750885" y="1473201"/>
            <a:chExt cx="7632700" cy="892301"/>
          </a:xfrm>
        </p:grpSpPr>
        <p:sp>
          <p:nvSpPr>
            <p:cNvPr id="6" name="Rounded Rectangle 5"/>
            <p:cNvSpPr/>
            <p:nvPr/>
          </p:nvSpPr>
          <p:spPr>
            <a:xfrm>
              <a:off x="890585" y="1473201"/>
              <a:ext cx="7367590" cy="892301"/>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90585" y="1663372"/>
              <a:ext cx="7367590" cy="702130"/>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op Banner 1"/>
            <p:cNvSpPr/>
            <p:nvPr/>
          </p:nvSpPr>
          <p:spPr>
            <a:xfrm>
              <a:off x="750885" y="1718557"/>
              <a:ext cx="7632700" cy="401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spcBef>
                  <a:spcPct val="0"/>
                </a:spcBef>
              </a:pPr>
              <a:r>
                <a:rPr lang="en-GB" altLang="en-US" dirty="0">
                  <a:solidFill>
                    <a:schemeClr val="bg1"/>
                  </a:solidFill>
                </a:rPr>
                <a:t>How many of the words below belong to the ‘</a:t>
              </a:r>
              <a:r>
                <a:rPr lang="en-GB" altLang="en-US" b="1" dirty="0">
                  <a:solidFill>
                    <a:srgbClr val="FFCF21"/>
                  </a:solidFill>
                </a:rPr>
                <a:t>write</a:t>
              </a:r>
              <a:r>
                <a:rPr lang="en-GB" altLang="en-US" dirty="0">
                  <a:solidFill>
                    <a:schemeClr val="bg1"/>
                  </a:solidFill>
                </a:rPr>
                <a:t>’ word family?</a:t>
              </a:r>
            </a:p>
          </p:txBody>
        </p:sp>
      </p:grpSp>
      <p:grpSp>
        <p:nvGrpSpPr>
          <p:cNvPr id="44" name="Group 43"/>
          <p:cNvGrpSpPr/>
          <p:nvPr/>
        </p:nvGrpSpPr>
        <p:grpSpPr>
          <a:xfrm rot="10800000">
            <a:off x="884003" y="4757994"/>
            <a:ext cx="7369665" cy="892301"/>
            <a:chOff x="890585" y="1473201"/>
            <a:chExt cx="7367590" cy="892301"/>
          </a:xfrm>
        </p:grpSpPr>
        <p:sp>
          <p:nvSpPr>
            <p:cNvPr id="45" name="Rounded Rectangle 44"/>
            <p:cNvSpPr/>
            <p:nvPr/>
          </p:nvSpPr>
          <p:spPr>
            <a:xfrm>
              <a:off x="890585" y="1473201"/>
              <a:ext cx="7367590" cy="892301"/>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890585" y="1663372"/>
              <a:ext cx="7367590" cy="702130"/>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 name="Answer Button"/>
          <p:cNvGrpSpPr/>
          <p:nvPr/>
        </p:nvGrpSpPr>
        <p:grpSpPr>
          <a:xfrm>
            <a:off x="6907970" y="4895564"/>
            <a:ext cx="1208015" cy="679508"/>
            <a:chOff x="7386521" y="5617250"/>
            <a:chExt cx="1208015" cy="679508"/>
          </a:xfrm>
        </p:grpSpPr>
        <p:sp>
          <p:nvSpPr>
            <p:cNvPr id="51" name="Rounded Rectangle 50"/>
            <p:cNvSpPr/>
            <p:nvPr/>
          </p:nvSpPr>
          <p:spPr>
            <a:xfrm>
              <a:off x="7421220" y="5655583"/>
              <a:ext cx="1132155" cy="607392"/>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C1C1C"/>
                  </a:solidFill>
                  <a:latin typeface="Corporative Black" panose="00000A00000000000000" pitchFamily="50" charset="0"/>
                </a:rPr>
                <a:t>Answer</a:t>
              </a:r>
            </a:p>
          </p:txBody>
        </p:sp>
        <p:sp>
          <p:nvSpPr>
            <p:cNvPr id="52" name="Rounded Rectangle 51"/>
            <p:cNvSpPr/>
            <p:nvPr/>
          </p:nvSpPr>
          <p:spPr>
            <a:xfrm>
              <a:off x="7386521" y="5617250"/>
              <a:ext cx="1208015" cy="67950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4" name="Top Banner 1"/>
          <p:cNvSpPr/>
          <p:nvPr/>
        </p:nvSpPr>
        <p:spPr>
          <a:xfrm>
            <a:off x="750885" y="4807501"/>
            <a:ext cx="7649370" cy="772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buFont typeface="Arial" panose="020B0604020202020204" pitchFamily="34" charset="0"/>
              <a:buNone/>
            </a:pPr>
            <a:r>
              <a:rPr lang="en-GB" altLang="en-US" b="1" dirty="0"/>
              <a:t>Seven</a:t>
            </a:r>
            <a:r>
              <a:rPr lang="en-GB" altLang="en-US" dirty="0"/>
              <a:t> of the words belong to the ‘</a:t>
            </a:r>
            <a:r>
              <a:rPr lang="en-GB" altLang="en-US" b="1" dirty="0">
                <a:solidFill>
                  <a:srgbClr val="FFCF21"/>
                </a:solidFill>
              </a:rPr>
              <a:t>write</a:t>
            </a:r>
            <a:r>
              <a:rPr lang="en-GB" altLang="en-US" dirty="0"/>
              <a:t>’ word family. They all mean something to do with writing.</a:t>
            </a:r>
          </a:p>
        </p:txBody>
      </p:sp>
      <p:grpSp>
        <p:nvGrpSpPr>
          <p:cNvPr id="20" name="Next Button 3"/>
          <p:cNvGrpSpPr/>
          <p:nvPr/>
        </p:nvGrpSpPr>
        <p:grpSpPr>
          <a:xfrm>
            <a:off x="6907970" y="4898771"/>
            <a:ext cx="1208015" cy="679508"/>
            <a:chOff x="7386521" y="5617250"/>
            <a:chExt cx="1208015" cy="679508"/>
          </a:xfrm>
        </p:grpSpPr>
        <p:sp>
          <p:nvSpPr>
            <p:cNvPr id="22" name="Rounded Rectangle 21"/>
            <p:cNvSpPr/>
            <p:nvPr/>
          </p:nvSpPr>
          <p:spPr>
            <a:xfrm>
              <a:off x="7421220" y="5655583"/>
              <a:ext cx="1132155" cy="607392"/>
            </a:xfrm>
            <a:prstGeom prst="roundRect">
              <a:avLst/>
            </a:prstGeom>
            <a:solidFill>
              <a:srgbClr val="FF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C1C1C"/>
                  </a:solidFill>
                  <a:latin typeface="Corporative Black" panose="00000A00000000000000" pitchFamily="50" charset="0"/>
                </a:rPr>
                <a:t>Next</a:t>
              </a:r>
            </a:p>
          </p:txBody>
        </p:sp>
        <p:sp>
          <p:nvSpPr>
            <p:cNvPr id="23" name="Rounded Rectangle 22"/>
            <p:cNvSpPr/>
            <p:nvPr/>
          </p:nvSpPr>
          <p:spPr>
            <a:xfrm>
              <a:off x="7386521" y="5617250"/>
              <a:ext cx="1208015" cy="67950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4" name="Group 13"/>
          <p:cNvGrpSpPr/>
          <p:nvPr/>
        </p:nvGrpSpPr>
        <p:grpSpPr>
          <a:xfrm>
            <a:off x="7226129" y="5388559"/>
            <a:ext cx="1255938" cy="567862"/>
            <a:chOff x="3130379" y="5799438"/>
            <a:chExt cx="1255938" cy="567862"/>
          </a:xfrm>
        </p:grpSpPr>
        <p:sp>
          <p:nvSpPr>
            <p:cNvPr id="9" name="Rounded Rectangle 8">
              <a:hlinkClick r:id="rId2" action="ppaction://hlinksldjump"/>
            </p:cNvPr>
            <p:cNvSpPr/>
            <p:nvPr/>
          </p:nvSpPr>
          <p:spPr>
            <a:xfrm>
              <a:off x="3463404" y="5858151"/>
              <a:ext cx="922913" cy="452532"/>
            </a:xfrm>
            <a:prstGeom prst="roundRect">
              <a:avLst/>
            </a:prstGeom>
            <a:solidFill>
              <a:schemeClr val="bg1"/>
            </a:solidFill>
            <a:ln w="28575">
              <a:solidFill>
                <a:srgbClr val="1C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ounded Rectangle 38">
              <a:hlinkClick r:id="rId2" action="ppaction://hlinksldjump"/>
            </p:cNvPr>
            <p:cNvSpPr/>
            <p:nvPr/>
          </p:nvSpPr>
          <p:spPr>
            <a:xfrm>
              <a:off x="3575165" y="5898589"/>
              <a:ext cx="770513" cy="377806"/>
            </a:xfrm>
            <a:prstGeom prst="roundRect">
              <a:avLst/>
            </a:prstGeom>
            <a:solidFill>
              <a:srgbClr val="4DB1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orporative Bold" panose="00000900000000000000" pitchFamily="50" charset="0"/>
                </a:rPr>
                <a:t> Next</a:t>
              </a:r>
            </a:p>
          </p:txBody>
        </p:sp>
        <p:grpSp>
          <p:nvGrpSpPr>
            <p:cNvPr id="7" name="Group 6"/>
            <p:cNvGrpSpPr/>
            <p:nvPr/>
          </p:nvGrpSpPr>
          <p:grpSpPr>
            <a:xfrm>
              <a:off x="3130379" y="5799438"/>
              <a:ext cx="567862" cy="567862"/>
              <a:chOff x="4007708" y="5799438"/>
              <a:chExt cx="567862" cy="567862"/>
            </a:xfrm>
          </p:grpSpPr>
          <p:sp>
            <p:nvSpPr>
              <p:cNvPr id="4" name="Oval 3">
                <a:hlinkClick r:id="rId2" action="ppaction://hlinksldjump"/>
              </p:cNvPr>
              <p:cNvSpPr/>
              <p:nvPr/>
            </p:nvSpPr>
            <p:spPr>
              <a:xfrm>
                <a:off x="4007708" y="5799438"/>
                <a:ext cx="567862" cy="567862"/>
              </a:xfrm>
              <a:prstGeom prst="ellipse">
                <a:avLst/>
              </a:prstGeom>
              <a:solidFill>
                <a:schemeClr val="bg1"/>
              </a:solidFill>
              <a:ln w="28575">
                <a:solidFill>
                  <a:srgbClr val="1C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hlinkClick r:id="rId2" action="ppaction://hlinksldjump"/>
              </p:cNvPr>
              <p:cNvSpPr/>
              <p:nvPr/>
            </p:nvSpPr>
            <p:spPr>
              <a:xfrm>
                <a:off x="4058964" y="5852914"/>
                <a:ext cx="465348" cy="465348"/>
              </a:xfrm>
              <a:prstGeom prst="ellipse">
                <a:avLst/>
              </a:prstGeom>
              <a:solidFill>
                <a:srgbClr val="FFCF2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6">
                <a:hlinkClick r:id="rId2" action="ppaction://hlinksldjump"/>
              </p:cNvPr>
              <p:cNvSpPr/>
              <p:nvPr/>
            </p:nvSpPr>
            <p:spPr>
              <a:xfrm rot="21195811">
                <a:off x="4154647" y="5867845"/>
                <a:ext cx="273983" cy="42299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DE1E5A"/>
                    </a:solidFill>
                    <a:latin typeface="Corporative Black" panose="00000A00000000000000" pitchFamily="50" charset="0"/>
                  </a:rPr>
                  <a:t>?</a:t>
                </a:r>
              </a:p>
            </p:txBody>
          </p:sp>
        </p:grpSp>
      </p:gr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2441">
            <a:off x="670991" y="872069"/>
            <a:ext cx="559362" cy="916513"/>
          </a:xfrm>
          <a:prstGeom prst="rect">
            <a:avLst/>
          </a:prstGeom>
        </p:spPr>
      </p:pic>
      <p:sp>
        <p:nvSpPr>
          <p:cNvPr id="34" name="Rounded Rectangle 33"/>
          <p:cNvSpPr/>
          <p:nvPr/>
        </p:nvSpPr>
        <p:spPr>
          <a:xfrm>
            <a:off x="2365769" y="2340317"/>
            <a:ext cx="1302818" cy="4062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pc="-30" dirty="0">
                <a:solidFill>
                  <a:schemeClr val="tx1"/>
                </a:solidFill>
              </a:rPr>
              <a:t>underwrite</a:t>
            </a:r>
          </a:p>
        </p:txBody>
      </p:sp>
      <p:sp>
        <p:nvSpPr>
          <p:cNvPr id="37" name="Rounded Rectangle 36"/>
          <p:cNvSpPr/>
          <p:nvPr/>
        </p:nvSpPr>
        <p:spPr>
          <a:xfrm>
            <a:off x="2365769" y="2899433"/>
            <a:ext cx="1302818" cy="4062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right</a:t>
            </a:r>
          </a:p>
        </p:txBody>
      </p:sp>
      <p:sp>
        <p:nvSpPr>
          <p:cNvPr id="41" name="Rounded Rectangle 40"/>
          <p:cNvSpPr/>
          <p:nvPr/>
        </p:nvSpPr>
        <p:spPr>
          <a:xfrm>
            <a:off x="2365769" y="3461226"/>
            <a:ext cx="1302818" cy="4062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written</a:t>
            </a:r>
          </a:p>
        </p:txBody>
      </p:sp>
      <p:sp>
        <p:nvSpPr>
          <p:cNvPr id="43" name="Rounded Rectangle 42"/>
          <p:cNvSpPr/>
          <p:nvPr/>
        </p:nvSpPr>
        <p:spPr>
          <a:xfrm>
            <a:off x="2365769" y="4017989"/>
            <a:ext cx="1302818" cy="4062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writes</a:t>
            </a:r>
          </a:p>
        </p:txBody>
      </p:sp>
      <p:sp>
        <p:nvSpPr>
          <p:cNvPr id="47" name="Rounded Rectangle 46"/>
          <p:cNvSpPr/>
          <p:nvPr/>
        </p:nvSpPr>
        <p:spPr>
          <a:xfrm>
            <a:off x="3927662" y="2338941"/>
            <a:ext cx="1302818" cy="4062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pencil</a:t>
            </a:r>
          </a:p>
        </p:txBody>
      </p:sp>
      <p:sp>
        <p:nvSpPr>
          <p:cNvPr id="48" name="Rounded Rectangle 47"/>
          <p:cNvSpPr/>
          <p:nvPr/>
        </p:nvSpPr>
        <p:spPr>
          <a:xfrm>
            <a:off x="3927662" y="2898057"/>
            <a:ext cx="1302818" cy="4062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spc="-70" dirty="0">
                <a:solidFill>
                  <a:schemeClr val="tx1"/>
                </a:solidFill>
              </a:rPr>
              <a:t>handwriting</a:t>
            </a:r>
          </a:p>
        </p:txBody>
      </p:sp>
      <p:sp>
        <p:nvSpPr>
          <p:cNvPr id="49" name="Rounded Rectangle 48"/>
          <p:cNvSpPr/>
          <p:nvPr/>
        </p:nvSpPr>
        <p:spPr>
          <a:xfrm>
            <a:off x="3927662" y="3459850"/>
            <a:ext cx="1302818" cy="4062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letter</a:t>
            </a:r>
          </a:p>
        </p:txBody>
      </p:sp>
      <p:sp>
        <p:nvSpPr>
          <p:cNvPr id="53" name="Rounded Rectangle 52"/>
          <p:cNvSpPr/>
          <p:nvPr/>
        </p:nvSpPr>
        <p:spPr>
          <a:xfrm>
            <a:off x="3927662" y="4016613"/>
            <a:ext cx="1302818" cy="4062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writing</a:t>
            </a:r>
          </a:p>
        </p:txBody>
      </p:sp>
      <p:sp>
        <p:nvSpPr>
          <p:cNvPr id="55" name="Rounded Rectangle 54"/>
          <p:cNvSpPr/>
          <p:nvPr/>
        </p:nvSpPr>
        <p:spPr>
          <a:xfrm>
            <a:off x="5454292" y="2342099"/>
            <a:ext cx="1302818" cy="4062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rewrite</a:t>
            </a:r>
          </a:p>
        </p:txBody>
      </p:sp>
      <p:sp>
        <p:nvSpPr>
          <p:cNvPr id="56" name="Rounded Rectangle 55"/>
          <p:cNvSpPr/>
          <p:nvPr/>
        </p:nvSpPr>
        <p:spPr>
          <a:xfrm>
            <a:off x="5454292" y="2901215"/>
            <a:ext cx="1302818" cy="4062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pen</a:t>
            </a:r>
          </a:p>
        </p:txBody>
      </p:sp>
      <p:sp>
        <p:nvSpPr>
          <p:cNvPr id="57" name="Rounded Rectangle 56"/>
          <p:cNvSpPr/>
          <p:nvPr/>
        </p:nvSpPr>
        <p:spPr>
          <a:xfrm>
            <a:off x="5454292" y="3463008"/>
            <a:ext cx="1302818" cy="4062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writer</a:t>
            </a:r>
          </a:p>
        </p:txBody>
      </p:sp>
      <p:sp>
        <p:nvSpPr>
          <p:cNvPr id="58" name="Rounded Rectangle 57"/>
          <p:cNvSpPr/>
          <p:nvPr/>
        </p:nvSpPr>
        <p:spPr>
          <a:xfrm>
            <a:off x="5454292" y="4019771"/>
            <a:ext cx="1302818" cy="4062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wrist</a:t>
            </a:r>
          </a:p>
        </p:txBody>
      </p:sp>
    </p:spTree>
    <p:extLst>
      <p:ext uri="{BB962C8B-B14F-4D97-AF65-F5344CB8AC3E}">
        <p14:creationId xmlns:p14="http://schemas.microsoft.com/office/powerpoint/2010/main" val="2650293326"/>
      </p:ext>
    </p:extLst>
  </p:cSld>
  <p:clrMapOvr>
    <a:masterClrMapping/>
  </p:clrMapOvr>
  <mc:AlternateContent xmlns:mc="http://schemas.openxmlformats.org/markup-compatibility/2006" xmlns:p14="http://schemas.microsoft.com/office/powerpoint/2010/main">
    <mc:Choice Requires="p14">
      <p:transition p14:dur="150" advClick="0">
        <p:fad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20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0"/>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afterEffect">
                                  <p:stCondLst>
                                    <p:cond delay="0"/>
                                  </p:stCondLst>
                                  <p:childTnLst>
                                    <p:animEffect transition="out" filter="fade">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500"/>
                                        <p:tgtEl>
                                          <p:spTgt spid="56"/>
                                        </p:tgtEl>
                                      </p:cBhvr>
                                    </p:animEffect>
                                  </p:childTnLst>
                                </p:cTn>
                              </p:par>
                            </p:childTnLst>
                          </p:cTn>
                        </p:par>
                        <p:par>
                          <p:cTn id="52" fill="hold">
                            <p:stCondLst>
                              <p:cond delay="4000"/>
                            </p:stCondLst>
                            <p:childTnLst>
                              <p:par>
                                <p:cTn id="53" presetID="10" presetClass="entr" presetSubtype="0"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childTnLst>
                          </p:cTn>
                        </p:par>
                        <p:par>
                          <p:cTn id="56" fill="hold">
                            <p:stCondLst>
                              <p:cond delay="4500"/>
                            </p:stCondLst>
                            <p:childTnLst>
                              <p:par>
                                <p:cTn id="57" presetID="10"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childTnLst>
                          </p:cTn>
                        </p:par>
                        <p:par>
                          <p:cTn id="60" fill="hold">
                            <p:stCondLst>
                              <p:cond delay="5000"/>
                            </p:stCondLst>
                            <p:childTnLst>
                              <p:par>
                                <p:cTn id="61" presetID="10"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500"/>
                                        <p:tgtEl>
                                          <p:spTgt spid="57"/>
                                        </p:tgtEl>
                                      </p:cBhvr>
                                    </p:animEffect>
                                  </p:childTnLst>
                                </p:cTn>
                              </p:par>
                            </p:childTnLst>
                          </p:cTn>
                        </p:par>
                        <p:par>
                          <p:cTn id="64" fill="hold">
                            <p:stCondLst>
                              <p:cond delay="5500"/>
                            </p:stCondLst>
                            <p:childTnLst>
                              <p:par>
                                <p:cTn id="65" presetID="10"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0"/>
                                        <p:tgtEl>
                                          <p:spTgt spid="4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fade">
                                      <p:cBhvr>
                                        <p:cTn id="71" dur="500"/>
                                        <p:tgtEl>
                                          <p:spTgt spid="53"/>
                                        </p:tgtEl>
                                      </p:cBhvr>
                                    </p:animEffect>
                                  </p:childTnLst>
                                </p:cTn>
                              </p:par>
                            </p:childTnLst>
                          </p:cTn>
                        </p:par>
                        <p:par>
                          <p:cTn id="72" fill="hold">
                            <p:stCondLst>
                              <p:cond delay="6500"/>
                            </p:stCondLst>
                            <p:childTnLst>
                              <p:par>
                                <p:cTn id="73" presetID="10" presetClass="entr" presetSubtype="0"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500"/>
                                        <p:tgtEl>
                                          <p:spTgt spid="58"/>
                                        </p:tgtEl>
                                      </p:cBhvr>
                                    </p:animEffect>
                                  </p:childTnLst>
                                </p:cTn>
                              </p:par>
                            </p:childTnLst>
                          </p:cTn>
                        </p:par>
                        <p:par>
                          <p:cTn id="76" fill="hold">
                            <p:stCondLst>
                              <p:cond delay="7000"/>
                            </p:stCondLst>
                            <p:childTnLst>
                              <p:par>
                                <p:cTn id="77" presetID="10" presetClass="entr" presetSubtype="0" fill="hold" nodeType="afterEffect">
                                  <p:stCondLst>
                                    <p:cond delay="2000"/>
                                  </p:stCondLst>
                                  <p:childTnLst>
                                    <p:set>
                                      <p:cBhvr>
                                        <p:cTn id="78" dur="1" fill="hold">
                                          <p:stCondLst>
                                            <p:cond delay="0"/>
                                          </p:stCondLst>
                                        </p:cTn>
                                        <p:tgtEl>
                                          <p:spTgt spid="50"/>
                                        </p:tgtEl>
                                        <p:attrNameLst>
                                          <p:attrName>style.visibility</p:attrName>
                                        </p:attrNameLst>
                                      </p:cBhvr>
                                      <p:to>
                                        <p:strVal val="visible"/>
                                      </p:to>
                                    </p:set>
                                    <p:animEffect transition="in" filter="fade">
                                      <p:cBhvr>
                                        <p:cTn id="79" dur="500"/>
                                        <p:tgtEl>
                                          <p:spTgt spid="50"/>
                                        </p:tgtEl>
                                      </p:cBhvr>
                                    </p:animEffect>
                                  </p:childTnLst>
                                </p:cTn>
                              </p:par>
                            </p:childTnLst>
                          </p:cTn>
                        </p:par>
                      </p:childTnLst>
                    </p:cTn>
                  </p:par>
                </p:childTnLst>
              </p:cTn>
              <p:nextCondLst>
                <p:cond evt="onClick" delay="0">
                  <p:tgtEl>
                    <p:spTgt spid="20"/>
                  </p:tgtEl>
                </p:cond>
              </p:nextCondLst>
            </p:seq>
            <p:seq concurrent="1" nextAc="seek">
              <p:cTn id="80" restart="whenNotActive" fill="hold" evtFilter="cancelBubble" nodeType="interactiveSeq">
                <p:stCondLst>
                  <p:cond evt="onClick" delay="0">
                    <p:tgtEl>
                      <p:spTgt spid="50"/>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nodeType="afterEffect">
                                  <p:stCondLst>
                                    <p:cond delay="0"/>
                                  </p:stCondLst>
                                  <p:childTnLst>
                                    <p:animEffect transition="out" filter="fade">
                                      <p:cBhvr>
                                        <p:cTn id="84" dur="500"/>
                                        <p:tgtEl>
                                          <p:spTgt spid="50"/>
                                        </p:tgtEl>
                                      </p:cBhvr>
                                    </p:animEffect>
                                    <p:set>
                                      <p:cBhvr>
                                        <p:cTn id="85" dur="1" fill="hold">
                                          <p:stCondLst>
                                            <p:cond delay="499"/>
                                          </p:stCondLst>
                                        </p:cTn>
                                        <p:tgtEl>
                                          <p:spTgt spid="50"/>
                                        </p:tgtEl>
                                        <p:attrNameLst>
                                          <p:attrName>style.visibility</p:attrName>
                                        </p:attrNameLst>
                                      </p:cBhvr>
                                      <p:to>
                                        <p:strVal val="hidden"/>
                                      </p:to>
                                    </p:set>
                                  </p:childTnLst>
                                </p:cTn>
                              </p:par>
                            </p:childTnLst>
                          </p:cTn>
                        </p:par>
                        <p:par>
                          <p:cTn id="86" fill="hold">
                            <p:stCondLst>
                              <p:cond delay="2000"/>
                            </p:stCondLst>
                            <p:childTnLst>
                              <p:par>
                                <p:cTn id="87" presetID="10" presetClass="entr" presetSubtype="0"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fade">
                                      <p:cBhvr>
                                        <p:cTn id="89" dur="500"/>
                                        <p:tgtEl>
                                          <p:spTgt spid="44"/>
                                        </p:tgtEl>
                                      </p:cBhvr>
                                    </p:animEffect>
                                  </p:childTnLst>
                                </p:cTn>
                              </p:par>
                            </p:childTnLst>
                          </p:cTn>
                        </p:par>
                        <p:par>
                          <p:cTn id="90" fill="hold">
                            <p:stCondLst>
                              <p:cond delay="2500"/>
                            </p:stCondLst>
                            <p:childTnLst>
                              <p:par>
                                <p:cTn id="91" presetID="10" presetClass="entr" presetSubtype="0"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fade">
                                      <p:cBhvr>
                                        <p:cTn id="93" dur="500"/>
                                        <p:tgtEl>
                                          <p:spTgt spid="54"/>
                                        </p:tgtEl>
                                      </p:cBhvr>
                                    </p:animEffect>
                                  </p:childTnLst>
                                </p:cTn>
                              </p:par>
                            </p:childTnLst>
                          </p:cTn>
                        </p:par>
                        <p:par>
                          <p:cTn id="94" fill="hold">
                            <p:stCondLst>
                              <p:cond delay="3000"/>
                            </p:stCondLst>
                            <p:childTnLst>
                              <p:par>
                                <p:cTn id="95" presetID="1" presetClass="emph" presetSubtype="2" fill="hold" nodeType="afterEffect">
                                  <p:stCondLst>
                                    <p:cond delay="0"/>
                                  </p:stCondLst>
                                  <p:childTnLst>
                                    <p:animClr clrSpc="rgb" dir="cw">
                                      <p:cBhvr>
                                        <p:cTn id="96" dur="2000" fill="hold"/>
                                        <p:tgtEl>
                                          <p:spTgt spid="34"/>
                                        </p:tgtEl>
                                        <p:attrNameLst>
                                          <p:attrName>fillcolor</p:attrName>
                                        </p:attrNameLst>
                                      </p:cBhvr>
                                      <p:to>
                                        <a:srgbClr val="4DB1E3"/>
                                      </p:to>
                                    </p:animClr>
                                    <p:set>
                                      <p:cBhvr>
                                        <p:cTn id="97" dur="2000" fill="hold"/>
                                        <p:tgtEl>
                                          <p:spTgt spid="34"/>
                                        </p:tgtEl>
                                        <p:attrNameLst>
                                          <p:attrName>fill.type</p:attrName>
                                        </p:attrNameLst>
                                      </p:cBhvr>
                                      <p:to>
                                        <p:strVal val="solid"/>
                                      </p:to>
                                    </p:set>
                                    <p:set>
                                      <p:cBhvr>
                                        <p:cTn id="98" dur="2000" fill="hold"/>
                                        <p:tgtEl>
                                          <p:spTgt spid="34"/>
                                        </p:tgtEl>
                                        <p:attrNameLst>
                                          <p:attrName>fill.on</p:attrName>
                                        </p:attrNameLst>
                                      </p:cBhvr>
                                      <p:to>
                                        <p:strVal val="true"/>
                                      </p:to>
                                    </p:set>
                                  </p:childTnLst>
                                </p:cTn>
                              </p:par>
                              <p:par>
                                <p:cTn id="99" presetID="1" presetClass="emph" presetSubtype="2" fill="hold" nodeType="withEffect">
                                  <p:stCondLst>
                                    <p:cond delay="0"/>
                                  </p:stCondLst>
                                  <p:childTnLst>
                                    <p:animClr clrSpc="rgb" dir="cw">
                                      <p:cBhvr>
                                        <p:cTn id="100" dur="2000" fill="hold"/>
                                        <p:tgtEl>
                                          <p:spTgt spid="55"/>
                                        </p:tgtEl>
                                        <p:attrNameLst>
                                          <p:attrName>fillcolor</p:attrName>
                                        </p:attrNameLst>
                                      </p:cBhvr>
                                      <p:to>
                                        <a:srgbClr val="4DB1E3"/>
                                      </p:to>
                                    </p:animClr>
                                    <p:set>
                                      <p:cBhvr>
                                        <p:cTn id="101" dur="2000" fill="hold"/>
                                        <p:tgtEl>
                                          <p:spTgt spid="55"/>
                                        </p:tgtEl>
                                        <p:attrNameLst>
                                          <p:attrName>fill.type</p:attrName>
                                        </p:attrNameLst>
                                      </p:cBhvr>
                                      <p:to>
                                        <p:strVal val="solid"/>
                                      </p:to>
                                    </p:set>
                                    <p:set>
                                      <p:cBhvr>
                                        <p:cTn id="102" dur="2000" fill="hold"/>
                                        <p:tgtEl>
                                          <p:spTgt spid="55"/>
                                        </p:tgtEl>
                                        <p:attrNameLst>
                                          <p:attrName>fill.on</p:attrName>
                                        </p:attrNameLst>
                                      </p:cBhvr>
                                      <p:to>
                                        <p:strVal val="true"/>
                                      </p:to>
                                    </p:set>
                                  </p:childTnLst>
                                </p:cTn>
                              </p:par>
                              <p:par>
                                <p:cTn id="103" presetID="1" presetClass="emph" presetSubtype="2" fill="hold" nodeType="withEffect">
                                  <p:stCondLst>
                                    <p:cond delay="0"/>
                                  </p:stCondLst>
                                  <p:childTnLst>
                                    <p:animClr clrSpc="rgb" dir="cw">
                                      <p:cBhvr>
                                        <p:cTn id="104" dur="2000" fill="hold"/>
                                        <p:tgtEl>
                                          <p:spTgt spid="48"/>
                                        </p:tgtEl>
                                        <p:attrNameLst>
                                          <p:attrName>fillcolor</p:attrName>
                                        </p:attrNameLst>
                                      </p:cBhvr>
                                      <p:to>
                                        <a:srgbClr val="4DB1E3"/>
                                      </p:to>
                                    </p:animClr>
                                    <p:set>
                                      <p:cBhvr>
                                        <p:cTn id="105" dur="2000" fill="hold"/>
                                        <p:tgtEl>
                                          <p:spTgt spid="48"/>
                                        </p:tgtEl>
                                        <p:attrNameLst>
                                          <p:attrName>fill.type</p:attrName>
                                        </p:attrNameLst>
                                      </p:cBhvr>
                                      <p:to>
                                        <p:strVal val="solid"/>
                                      </p:to>
                                    </p:set>
                                    <p:set>
                                      <p:cBhvr>
                                        <p:cTn id="106" dur="2000" fill="hold"/>
                                        <p:tgtEl>
                                          <p:spTgt spid="48"/>
                                        </p:tgtEl>
                                        <p:attrNameLst>
                                          <p:attrName>fill.on</p:attrName>
                                        </p:attrNameLst>
                                      </p:cBhvr>
                                      <p:to>
                                        <p:strVal val="true"/>
                                      </p:to>
                                    </p:set>
                                  </p:childTnLst>
                                </p:cTn>
                              </p:par>
                              <p:par>
                                <p:cTn id="107" presetID="1" presetClass="emph" presetSubtype="2" fill="hold" nodeType="withEffect">
                                  <p:stCondLst>
                                    <p:cond delay="0"/>
                                  </p:stCondLst>
                                  <p:childTnLst>
                                    <p:animClr clrSpc="rgb" dir="cw">
                                      <p:cBhvr>
                                        <p:cTn id="108" dur="2000" fill="hold"/>
                                        <p:tgtEl>
                                          <p:spTgt spid="41"/>
                                        </p:tgtEl>
                                        <p:attrNameLst>
                                          <p:attrName>fillcolor</p:attrName>
                                        </p:attrNameLst>
                                      </p:cBhvr>
                                      <p:to>
                                        <a:srgbClr val="4DB1E3"/>
                                      </p:to>
                                    </p:animClr>
                                    <p:set>
                                      <p:cBhvr>
                                        <p:cTn id="109" dur="2000" fill="hold"/>
                                        <p:tgtEl>
                                          <p:spTgt spid="41"/>
                                        </p:tgtEl>
                                        <p:attrNameLst>
                                          <p:attrName>fill.type</p:attrName>
                                        </p:attrNameLst>
                                      </p:cBhvr>
                                      <p:to>
                                        <p:strVal val="solid"/>
                                      </p:to>
                                    </p:set>
                                    <p:set>
                                      <p:cBhvr>
                                        <p:cTn id="110" dur="2000" fill="hold"/>
                                        <p:tgtEl>
                                          <p:spTgt spid="41"/>
                                        </p:tgtEl>
                                        <p:attrNameLst>
                                          <p:attrName>fill.on</p:attrName>
                                        </p:attrNameLst>
                                      </p:cBhvr>
                                      <p:to>
                                        <p:strVal val="true"/>
                                      </p:to>
                                    </p:set>
                                  </p:childTnLst>
                                </p:cTn>
                              </p:par>
                              <p:par>
                                <p:cTn id="111" presetID="1" presetClass="emph" presetSubtype="2" fill="hold" nodeType="withEffect">
                                  <p:stCondLst>
                                    <p:cond delay="0"/>
                                  </p:stCondLst>
                                  <p:childTnLst>
                                    <p:animClr clrSpc="rgb" dir="cw">
                                      <p:cBhvr>
                                        <p:cTn id="112" dur="2000" fill="hold"/>
                                        <p:tgtEl>
                                          <p:spTgt spid="57"/>
                                        </p:tgtEl>
                                        <p:attrNameLst>
                                          <p:attrName>fillcolor</p:attrName>
                                        </p:attrNameLst>
                                      </p:cBhvr>
                                      <p:to>
                                        <a:srgbClr val="4DB1E3"/>
                                      </p:to>
                                    </p:animClr>
                                    <p:set>
                                      <p:cBhvr>
                                        <p:cTn id="113" dur="2000" fill="hold"/>
                                        <p:tgtEl>
                                          <p:spTgt spid="57"/>
                                        </p:tgtEl>
                                        <p:attrNameLst>
                                          <p:attrName>fill.type</p:attrName>
                                        </p:attrNameLst>
                                      </p:cBhvr>
                                      <p:to>
                                        <p:strVal val="solid"/>
                                      </p:to>
                                    </p:set>
                                    <p:set>
                                      <p:cBhvr>
                                        <p:cTn id="114" dur="2000" fill="hold"/>
                                        <p:tgtEl>
                                          <p:spTgt spid="57"/>
                                        </p:tgtEl>
                                        <p:attrNameLst>
                                          <p:attrName>fill.on</p:attrName>
                                        </p:attrNameLst>
                                      </p:cBhvr>
                                      <p:to>
                                        <p:strVal val="true"/>
                                      </p:to>
                                    </p:set>
                                  </p:childTnLst>
                                </p:cTn>
                              </p:par>
                              <p:par>
                                <p:cTn id="115" presetID="1" presetClass="emph" presetSubtype="2" fill="hold" nodeType="withEffect">
                                  <p:stCondLst>
                                    <p:cond delay="0"/>
                                  </p:stCondLst>
                                  <p:childTnLst>
                                    <p:animClr clrSpc="rgb" dir="cw">
                                      <p:cBhvr>
                                        <p:cTn id="116" dur="2000" fill="hold"/>
                                        <p:tgtEl>
                                          <p:spTgt spid="43"/>
                                        </p:tgtEl>
                                        <p:attrNameLst>
                                          <p:attrName>fillcolor</p:attrName>
                                        </p:attrNameLst>
                                      </p:cBhvr>
                                      <p:to>
                                        <a:srgbClr val="4DB1E3"/>
                                      </p:to>
                                    </p:animClr>
                                    <p:set>
                                      <p:cBhvr>
                                        <p:cTn id="117" dur="2000" fill="hold"/>
                                        <p:tgtEl>
                                          <p:spTgt spid="43"/>
                                        </p:tgtEl>
                                        <p:attrNameLst>
                                          <p:attrName>fill.type</p:attrName>
                                        </p:attrNameLst>
                                      </p:cBhvr>
                                      <p:to>
                                        <p:strVal val="solid"/>
                                      </p:to>
                                    </p:set>
                                    <p:set>
                                      <p:cBhvr>
                                        <p:cTn id="118" dur="2000" fill="hold"/>
                                        <p:tgtEl>
                                          <p:spTgt spid="43"/>
                                        </p:tgtEl>
                                        <p:attrNameLst>
                                          <p:attrName>fill.on</p:attrName>
                                        </p:attrNameLst>
                                      </p:cBhvr>
                                      <p:to>
                                        <p:strVal val="true"/>
                                      </p:to>
                                    </p:set>
                                  </p:childTnLst>
                                </p:cTn>
                              </p:par>
                              <p:par>
                                <p:cTn id="119" presetID="1" presetClass="emph" presetSubtype="2" fill="hold" nodeType="withEffect">
                                  <p:stCondLst>
                                    <p:cond delay="0"/>
                                  </p:stCondLst>
                                  <p:childTnLst>
                                    <p:animClr clrSpc="rgb" dir="cw">
                                      <p:cBhvr>
                                        <p:cTn id="120" dur="2000" fill="hold"/>
                                        <p:tgtEl>
                                          <p:spTgt spid="53"/>
                                        </p:tgtEl>
                                        <p:attrNameLst>
                                          <p:attrName>fillcolor</p:attrName>
                                        </p:attrNameLst>
                                      </p:cBhvr>
                                      <p:to>
                                        <a:srgbClr val="4DB1E3"/>
                                      </p:to>
                                    </p:animClr>
                                    <p:set>
                                      <p:cBhvr>
                                        <p:cTn id="121" dur="2000" fill="hold"/>
                                        <p:tgtEl>
                                          <p:spTgt spid="53"/>
                                        </p:tgtEl>
                                        <p:attrNameLst>
                                          <p:attrName>fill.type</p:attrName>
                                        </p:attrNameLst>
                                      </p:cBhvr>
                                      <p:to>
                                        <p:strVal val="solid"/>
                                      </p:to>
                                    </p:set>
                                    <p:set>
                                      <p:cBhvr>
                                        <p:cTn id="122" dur="2000" fill="hold"/>
                                        <p:tgtEl>
                                          <p:spTgt spid="53"/>
                                        </p:tgtEl>
                                        <p:attrNameLst>
                                          <p:attrName>fill.on</p:attrName>
                                        </p:attrNameLst>
                                      </p:cBhvr>
                                      <p:to>
                                        <p:strVal val="true"/>
                                      </p:to>
                                    </p:set>
                                  </p:childTnLst>
                                </p:cTn>
                              </p:par>
                              <p:par>
                                <p:cTn id="123" presetID="3" presetClass="emph" presetSubtype="2" fill="hold" grpId="1" nodeType="withEffect">
                                  <p:stCondLst>
                                    <p:cond delay="0"/>
                                  </p:stCondLst>
                                  <p:childTnLst>
                                    <p:animClr clrSpc="rgb" dir="cw">
                                      <p:cBhvr override="childStyle">
                                        <p:cTn id="124" dur="2000" fill="hold"/>
                                        <p:tgtEl>
                                          <p:spTgt spid="34"/>
                                        </p:tgtEl>
                                        <p:attrNameLst>
                                          <p:attrName>style.color</p:attrName>
                                        </p:attrNameLst>
                                      </p:cBhvr>
                                      <p:to>
                                        <a:srgbClr val="FFFFFF"/>
                                      </p:to>
                                    </p:animClr>
                                  </p:childTnLst>
                                </p:cTn>
                              </p:par>
                              <p:par>
                                <p:cTn id="125" presetID="3" presetClass="emph" presetSubtype="2" fill="hold" grpId="1" nodeType="withEffect">
                                  <p:stCondLst>
                                    <p:cond delay="0"/>
                                  </p:stCondLst>
                                  <p:childTnLst>
                                    <p:animClr clrSpc="rgb" dir="cw">
                                      <p:cBhvr override="childStyle">
                                        <p:cTn id="126" dur="2000" fill="hold"/>
                                        <p:tgtEl>
                                          <p:spTgt spid="55"/>
                                        </p:tgtEl>
                                        <p:attrNameLst>
                                          <p:attrName>style.color</p:attrName>
                                        </p:attrNameLst>
                                      </p:cBhvr>
                                      <p:to>
                                        <a:srgbClr val="FFFFFF"/>
                                      </p:to>
                                    </p:animClr>
                                  </p:childTnLst>
                                </p:cTn>
                              </p:par>
                              <p:par>
                                <p:cTn id="127" presetID="3" presetClass="emph" presetSubtype="2" fill="hold" grpId="1" nodeType="withEffect">
                                  <p:stCondLst>
                                    <p:cond delay="0"/>
                                  </p:stCondLst>
                                  <p:childTnLst>
                                    <p:animClr clrSpc="rgb" dir="cw">
                                      <p:cBhvr override="childStyle">
                                        <p:cTn id="128" dur="2000" fill="hold"/>
                                        <p:tgtEl>
                                          <p:spTgt spid="48"/>
                                        </p:tgtEl>
                                        <p:attrNameLst>
                                          <p:attrName>style.color</p:attrName>
                                        </p:attrNameLst>
                                      </p:cBhvr>
                                      <p:to>
                                        <a:srgbClr val="FFFFFF"/>
                                      </p:to>
                                    </p:animClr>
                                  </p:childTnLst>
                                </p:cTn>
                              </p:par>
                              <p:par>
                                <p:cTn id="129" presetID="3" presetClass="emph" presetSubtype="2" fill="hold" grpId="1" nodeType="withEffect">
                                  <p:stCondLst>
                                    <p:cond delay="0"/>
                                  </p:stCondLst>
                                  <p:childTnLst>
                                    <p:animClr clrSpc="rgb" dir="cw">
                                      <p:cBhvr override="childStyle">
                                        <p:cTn id="130" dur="2000" fill="hold"/>
                                        <p:tgtEl>
                                          <p:spTgt spid="41"/>
                                        </p:tgtEl>
                                        <p:attrNameLst>
                                          <p:attrName>style.color</p:attrName>
                                        </p:attrNameLst>
                                      </p:cBhvr>
                                      <p:to>
                                        <a:srgbClr val="FFFFFF"/>
                                      </p:to>
                                    </p:animClr>
                                  </p:childTnLst>
                                </p:cTn>
                              </p:par>
                              <p:par>
                                <p:cTn id="131" presetID="3" presetClass="emph" presetSubtype="2" fill="hold" grpId="1" nodeType="withEffect">
                                  <p:stCondLst>
                                    <p:cond delay="0"/>
                                  </p:stCondLst>
                                  <p:childTnLst>
                                    <p:animClr clrSpc="rgb" dir="cw">
                                      <p:cBhvr override="childStyle">
                                        <p:cTn id="132" dur="2000" fill="hold"/>
                                        <p:tgtEl>
                                          <p:spTgt spid="57"/>
                                        </p:tgtEl>
                                        <p:attrNameLst>
                                          <p:attrName>style.color</p:attrName>
                                        </p:attrNameLst>
                                      </p:cBhvr>
                                      <p:to>
                                        <a:srgbClr val="FFFFFF"/>
                                      </p:to>
                                    </p:animClr>
                                  </p:childTnLst>
                                </p:cTn>
                              </p:par>
                              <p:par>
                                <p:cTn id="133" presetID="3" presetClass="emph" presetSubtype="2" fill="hold" grpId="1" nodeType="withEffect">
                                  <p:stCondLst>
                                    <p:cond delay="0"/>
                                  </p:stCondLst>
                                  <p:childTnLst>
                                    <p:animClr clrSpc="rgb" dir="cw">
                                      <p:cBhvr override="childStyle">
                                        <p:cTn id="134" dur="2000" fill="hold"/>
                                        <p:tgtEl>
                                          <p:spTgt spid="43"/>
                                        </p:tgtEl>
                                        <p:attrNameLst>
                                          <p:attrName>style.color</p:attrName>
                                        </p:attrNameLst>
                                      </p:cBhvr>
                                      <p:to>
                                        <a:srgbClr val="FFFFFF"/>
                                      </p:to>
                                    </p:animClr>
                                  </p:childTnLst>
                                </p:cTn>
                              </p:par>
                              <p:par>
                                <p:cTn id="135" presetID="3" presetClass="emph" presetSubtype="2" fill="hold" grpId="1" nodeType="withEffect">
                                  <p:stCondLst>
                                    <p:cond delay="0"/>
                                  </p:stCondLst>
                                  <p:childTnLst>
                                    <p:animClr clrSpc="rgb" dir="cw">
                                      <p:cBhvr override="childStyle">
                                        <p:cTn id="136" dur="2000" fill="hold"/>
                                        <p:tgtEl>
                                          <p:spTgt spid="53"/>
                                        </p:tgtEl>
                                        <p:attrNameLst>
                                          <p:attrName>style.color</p:attrName>
                                        </p:attrNameLst>
                                      </p:cBhvr>
                                      <p:to>
                                        <a:srgbClr val="FFFFFF"/>
                                      </p:to>
                                    </p:animClr>
                                  </p:childTnLst>
                                </p:cTn>
                              </p:par>
                            </p:childTnLst>
                          </p:cTn>
                        </p:par>
                        <p:par>
                          <p:cTn id="137" fill="hold">
                            <p:stCondLst>
                              <p:cond delay="5000"/>
                            </p:stCondLst>
                            <p:childTnLst>
                              <p:par>
                                <p:cTn id="138" presetID="2" presetClass="entr" presetSubtype="2" accel="18000" decel="60000" fill="hold" nodeType="afterEffect">
                                  <p:stCondLst>
                                    <p:cond delay="0"/>
                                  </p:stCondLst>
                                  <p:childTnLst>
                                    <p:set>
                                      <p:cBhvr>
                                        <p:cTn id="139" dur="1" fill="hold">
                                          <p:stCondLst>
                                            <p:cond delay="0"/>
                                          </p:stCondLst>
                                        </p:cTn>
                                        <p:tgtEl>
                                          <p:spTgt spid="14"/>
                                        </p:tgtEl>
                                        <p:attrNameLst>
                                          <p:attrName>style.visibility</p:attrName>
                                        </p:attrNameLst>
                                      </p:cBhvr>
                                      <p:to>
                                        <p:strVal val="visible"/>
                                      </p:to>
                                    </p:set>
                                    <p:anim calcmode="lin" valueType="num">
                                      <p:cBhvr additive="base">
                                        <p:cTn id="140" dur="500" fill="hold"/>
                                        <p:tgtEl>
                                          <p:spTgt spid="14"/>
                                        </p:tgtEl>
                                        <p:attrNameLst>
                                          <p:attrName>ppt_x</p:attrName>
                                        </p:attrNameLst>
                                      </p:cBhvr>
                                      <p:tavLst>
                                        <p:tav tm="0">
                                          <p:val>
                                            <p:strVal val="1+#ppt_w/2"/>
                                          </p:val>
                                        </p:tav>
                                        <p:tav tm="100000">
                                          <p:val>
                                            <p:strVal val="#ppt_x"/>
                                          </p:val>
                                        </p:tav>
                                      </p:tavLst>
                                    </p:anim>
                                    <p:anim calcmode="lin" valueType="num">
                                      <p:cBhvr additive="base">
                                        <p:cTn id="141"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50"/>
                  </p:tgtEl>
                </p:cond>
              </p:nextCondLst>
            </p:seq>
          </p:childTnLst>
        </p:cTn>
      </p:par>
    </p:tnLst>
    <p:bldLst>
      <p:bldP spid="40" grpId="0" animBg="1"/>
      <p:bldP spid="38" grpId="0" animBg="1"/>
      <p:bldP spid="10" grpId="0" animBg="1"/>
      <p:bldP spid="54" grpId="0"/>
      <p:bldP spid="34" grpId="0" animBg="1"/>
      <p:bldP spid="34" grpId="1" animBg="1"/>
      <p:bldP spid="37" grpId="0" animBg="1"/>
      <p:bldP spid="41" grpId="0" animBg="1"/>
      <p:bldP spid="41" grpId="1" animBg="1"/>
      <p:bldP spid="43" grpId="0" animBg="1"/>
      <p:bldP spid="43" grpId="1" animBg="1"/>
      <p:bldP spid="47" grpId="0" animBg="1"/>
      <p:bldP spid="48" grpId="0" animBg="1"/>
      <p:bldP spid="48" grpId="1" animBg="1"/>
      <p:bldP spid="49" grpId="0" animBg="1"/>
      <p:bldP spid="53" grpId="0" animBg="1"/>
      <p:bldP spid="53" grpId="1" animBg="1"/>
      <p:bldP spid="55" grpId="0" animBg="1"/>
      <p:bldP spid="55" grpId="1" animBg="1"/>
      <p:bldP spid="56" grpId="0" animBg="1"/>
      <p:bldP spid="57" grpId="0" animBg="1"/>
      <p:bldP spid="57" grpId="1"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val 48"/>
          <p:cNvSpPr/>
          <p:nvPr/>
        </p:nvSpPr>
        <p:spPr>
          <a:xfrm flipH="1">
            <a:off x="1199483" y="3729720"/>
            <a:ext cx="2408353" cy="2408353"/>
          </a:xfrm>
          <a:prstGeom prst="ellipse">
            <a:avLst/>
          </a:prstGeom>
          <a:solidFill>
            <a:srgbClr val="F06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flipH="1">
            <a:off x="7094863" y="1068815"/>
            <a:ext cx="1258164" cy="1258164"/>
          </a:xfrm>
          <a:prstGeom prst="ellipse">
            <a:avLst/>
          </a:prstGeom>
          <a:solidFill>
            <a:srgbClr val="98C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884004" y="1955646"/>
            <a:ext cx="7367590" cy="3694650"/>
          </a:xfrm>
          <a:prstGeom prst="roundRect">
            <a:avLst>
              <a:gd name="adj" fmla="val 4023"/>
            </a:avLst>
          </a:prstGeom>
          <a:solidFill>
            <a:srgbClr val="FF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822325" y="1330326"/>
            <a:ext cx="7483475" cy="4384674"/>
          </a:xfrm>
          <a:prstGeom prst="roundRect">
            <a:avLst>
              <a:gd name="adj" fmla="val 3832"/>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solidFill>
                  <a:srgbClr val="4DB1E3"/>
                </a:solidFill>
                <a:latin typeface="+mn-lt"/>
              </a:rPr>
              <a:t>Clue for Digit 8</a:t>
            </a:r>
          </a:p>
        </p:txBody>
      </p:sp>
      <p:grpSp>
        <p:nvGrpSpPr>
          <p:cNvPr id="8" name="Group 7"/>
          <p:cNvGrpSpPr/>
          <p:nvPr/>
        </p:nvGrpSpPr>
        <p:grpSpPr>
          <a:xfrm>
            <a:off x="744304" y="1387476"/>
            <a:ext cx="7632700" cy="892301"/>
            <a:chOff x="750885" y="1473201"/>
            <a:chExt cx="7632700" cy="892301"/>
          </a:xfrm>
        </p:grpSpPr>
        <p:sp>
          <p:nvSpPr>
            <p:cNvPr id="6" name="Rounded Rectangle 5"/>
            <p:cNvSpPr/>
            <p:nvPr/>
          </p:nvSpPr>
          <p:spPr>
            <a:xfrm>
              <a:off x="890585" y="1473201"/>
              <a:ext cx="7367590" cy="892301"/>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90585" y="1663372"/>
              <a:ext cx="7367590" cy="702130"/>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op Banner 1"/>
            <p:cNvSpPr/>
            <p:nvPr/>
          </p:nvSpPr>
          <p:spPr>
            <a:xfrm>
              <a:off x="750885" y="1533298"/>
              <a:ext cx="7632700" cy="772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spcBef>
                  <a:spcPct val="0"/>
                </a:spcBef>
                <a:defRPr/>
              </a:pPr>
              <a:r>
                <a:rPr lang="en-GB" altLang="en-US" dirty="0">
                  <a:solidFill>
                    <a:schemeClr val="bg1"/>
                  </a:solidFill>
                </a:rPr>
                <a:t>How many of these </a:t>
              </a:r>
              <a:r>
                <a:rPr lang="en-GB" altLang="en-US" b="1" dirty="0">
                  <a:solidFill>
                    <a:srgbClr val="FFCF21"/>
                  </a:solidFill>
                </a:rPr>
                <a:t>plurals</a:t>
              </a:r>
              <a:r>
                <a:rPr lang="en-GB" altLang="en-US" dirty="0">
                  <a:solidFill>
                    <a:schemeClr val="bg1"/>
                  </a:solidFill>
                </a:rPr>
                <a:t> are spelt correctly?</a:t>
              </a:r>
              <a:br>
                <a:rPr lang="en-GB" altLang="en-US" dirty="0">
                  <a:solidFill>
                    <a:schemeClr val="bg1"/>
                  </a:solidFill>
                </a:rPr>
              </a:br>
              <a:r>
                <a:rPr lang="en-GB" altLang="en-US" dirty="0">
                  <a:solidFill>
                    <a:schemeClr val="bg1"/>
                  </a:solidFill>
                </a:rPr>
                <a:t>Correct any errors you find.</a:t>
              </a:r>
            </a:p>
          </p:txBody>
        </p:sp>
      </p:grpSp>
      <p:grpSp>
        <p:nvGrpSpPr>
          <p:cNvPr id="44" name="Group 43"/>
          <p:cNvGrpSpPr/>
          <p:nvPr/>
        </p:nvGrpSpPr>
        <p:grpSpPr>
          <a:xfrm rot="10800000">
            <a:off x="884003" y="4757994"/>
            <a:ext cx="7369665" cy="892301"/>
            <a:chOff x="890585" y="1473201"/>
            <a:chExt cx="7367590" cy="892301"/>
          </a:xfrm>
        </p:grpSpPr>
        <p:sp>
          <p:nvSpPr>
            <p:cNvPr id="45" name="Rounded Rectangle 44"/>
            <p:cNvSpPr/>
            <p:nvPr/>
          </p:nvSpPr>
          <p:spPr>
            <a:xfrm>
              <a:off x="890585" y="1473201"/>
              <a:ext cx="7367590" cy="892301"/>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890585" y="1663372"/>
              <a:ext cx="7367590" cy="702130"/>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 name="Answer Button"/>
          <p:cNvGrpSpPr/>
          <p:nvPr/>
        </p:nvGrpSpPr>
        <p:grpSpPr>
          <a:xfrm>
            <a:off x="6907970" y="4895564"/>
            <a:ext cx="1208015" cy="679508"/>
            <a:chOff x="7386521" y="5617250"/>
            <a:chExt cx="1208015" cy="679508"/>
          </a:xfrm>
        </p:grpSpPr>
        <p:sp>
          <p:nvSpPr>
            <p:cNvPr id="51" name="Rounded Rectangle 50"/>
            <p:cNvSpPr/>
            <p:nvPr/>
          </p:nvSpPr>
          <p:spPr>
            <a:xfrm>
              <a:off x="7421220" y="5655583"/>
              <a:ext cx="1132155" cy="607392"/>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C1C1C"/>
                  </a:solidFill>
                  <a:latin typeface="Corporative Black" panose="00000A00000000000000" pitchFamily="50" charset="0"/>
                </a:rPr>
                <a:t>Answer</a:t>
              </a:r>
            </a:p>
          </p:txBody>
        </p:sp>
        <p:sp>
          <p:nvSpPr>
            <p:cNvPr id="52" name="Rounded Rectangle 51"/>
            <p:cNvSpPr/>
            <p:nvPr/>
          </p:nvSpPr>
          <p:spPr>
            <a:xfrm>
              <a:off x="7386521" y="5617250"/>
              <a:ext cx="1208015" cy="67950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4" name="Top Banner 1"/>
          <p:cNvSpPr/>
          <p:nvPr/>
        </p:nvSpPr>
        <p:spPr>
          <a:xfrm>
            <a:off x="750885" y="4809946"/>
            <a:ext cx="7649370" cy="772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spcBef>
                <a:spcPct val="0"/>
              </a:spcBef>
            </a:pPr>
            <a:r>
              <a:rPr lang="en-GB" altLang="en-US" dirty="0">
                <a:solidFill>
                  <a:schemeClr val="bg1"/>
                </a:solidFill>
              </a:rPr>
              <a:t>Only </a:t>
            </a:r>
            <a:r>
              <a:rPr lang="en-GB" altLang="en-US" b="1" dirty="0">
                <a:solidFill>
                  <a:schemeClr val="bg1"/>
                </a:solidFill>
              </a:rPr>
              <a:t>one</a:t>
            </a:r>
            <a:r>
              <a:rPr lang="en-GB" altLang="en-US" dirty="0">
                <a:solidFill>
                  <a:schemeClr val="bg1"/>
                </a:solidFill>
              </a:rPr>
              <a:t> of these sentences has used a correctly spelt plural. Were you able to correct the others?</a:t>
            </a:r>
          </a:p>
        </p:txBody>
      </p:sp>
      <p:grpSp>
        <p:nvGrpSpPr>
          <p:cNvPr id="20" name="Next Button 3"/>
          <p:cNvGrpSpPr/>
          <p:nvPr/>
        </p:nvGrpSpPr>
        <p:grpSpPr>
          <a:xfrm>
            <a:off x="6907970" y="4898771"/>
            <a:ext cx="1208015" cy="679508"/>
            <a:chOff x="7386521" y="5617250"/>
            <a:chExt cx="1208015" cy="679508"/>
          </a:xfrm>
        </p:grpSpPr>
        <p:sp>
          <p:nvSpPr>
            <p:cNvPr id="22" name="Rounded Rectangle 21"/>
            <p:cNvSpPr/>
            <p:nvPr/>
          </p:nvSpPr>
          <p:spPr>
            <a:xfrm>
              <a:off x="7421220" y="5655583"/>
              <a:ext cx="1132155" cy="607392"/>
            </a:xfrm>
            <a:prstGeom prst="roundRect">
              <a:avLst/>
            </a:prstGeom>
            <a:solidFill>
              <a:srgbClr val="FF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C1C1C"/>
                  </a:solidFill>
                  <a:latin typeface="Corporative Black" panose="00000A00000000000000" pitchFamily="50" charset="0"/>
                </a:rPr>
                <a:t>Next</a:t>
              </a:r>
            </a:p>
          </p:txBody>
        </p:sp>
        <p:sp>
          <p:nvSpPr>
            <p:cNvPr id="23" name="Rounded Rectangle 22"/>
            <p:cNvSpPr/>
            <p:nvPr/>
          </p:nvSpPr>
          <p:spPr>
            <a:xfrm>
              <a:off x="7386521" y="5617250"/>
              <a:ext cx="1208015" cy="67950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4" name="Group 13"/>
          <p:cNvGrpSpPr/>
          <p:nvPr/>
        </p:nvGrpSpPr>
        <p:grpSpPr>
          <a:xfrm>
            <a:off x="7226129" y="5388559"/>
            <a:ext cx="1255938" cy="567862"/>
            <a:chOff x="3130379" y="5799438"/>
            <a:chExt cx="1255938" cy="567862"/>
          </a:xfrm>
        </p:grpSpPr>
        <p:sp>
          <p:nvSpPr>
            <p:cNvPr id="9" name="Rounded Rectangle 8">
              <a:hlinkClick r:id="rId2" action="ppaction://hlinksldjump"/>
            </p:cNvPr>
            <p:cNvSpPr/>
            <p:nvPr/>
          </p:nvSpPr>
          <p:spPr>
            <a:xfrm>
              <a:off x="3463404" y="5858151"/>
              <a:ext cx="922913" cy="452532"/>
            </a:xfrm>
            <a:prstGeom prst="roundRect">
              <a:avLst/>
            </a:prstGeom>
            <a:solidFill>
              <a:schemeClr val="bg1"/>
            </a:solidFill>
            <a:ln w="28575">
              <a:solidFill>
                <a:srgbClr val="1C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ounded Rectangle 38">
              <a:hlinkClick r:id="rId2" action="ppaction://hlinksldjump"/>
            </p:cNvPr>
            <p:cNvSpPr/>
            <p:nvPr/>
          </p:nvSpPr>
          <p:spPr>
            <a:xfrm>
              <a:off x="3575165" y="5898589"/>
              <a:ext cx="770513" cy="377806"/>
            </a:xfrm>
            <a:prstGeom prst="roundRect">
              <a:avLst/>
            </a:prstGeom>
            <a:solidFill>
              <a:srgbClr val="4DB1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orporative Bold" panose="00000900000000000000" pitchFamily="50" charset="0"/>
                </a:rPr>
                <a:t> Next</a:t>
              </a:r>
            </a:p>
          </p:txBody>
        </p:sp>
        <p:grpSp>
          <p:nvGrpSpPr>
            <p:cNvPr id="7" name="Group 6"/>
            <p:cNvGrpSpPr/>
            <p:nvPr/>
          </p:nvGrpSpPr>
          <p:grpSpPr>
            <a:xfrm>
              <a:off x="3130379" y="5799438"/>
              <a:ext cx="567862" cy="567862"/>
              <a:chOff x="4007708" y="5799438"/>
              <a:chExt cx="567862" cy="567862"/>
            </a:xfrm>
          </p:grpSpPr>
          <p:sp>
            <p:nvSpPr>
              <p:cNvPr id="4" name="Oval 3">
                <a:hlinkClick r:id="rId2" action="ppaction://hlinksldjump"/>
              </p:cNvPr>
              <p:cNvSpPr/>
              <p:nvPr/>
            </p:nvSpPr>
            <p:spPr>
              <a:xfrm>
                <a:off x="4007708" y="5799438"/>
                <a:ext cx="567862" cy="567862"/>
              </a:xfrm>
              <a:prstGeom prst="ellipse">
                <a:avLst/>
              </a:prstGeom>
              <a:solidFill>
                <a:schemeClr val="bg1"/>
              </a:solidFill>
              <a:ln w="28575">
                <a:solidFill>
                  <a:srgbClr val="1C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hlinkClick r:id="rId2" action="ppaction://hlinksldjump"/>
              </p:cNvPr>
              <p:cNvSpPr/>
              <p:nvPr/>
            </p:nvSpPr>
            <p:spPr>
              <a:xfrm>
                <a:off x="4058964" y="5852914"/>
                <a:ext cx="465348" cy="465348"/>
              </a:xfrm>
              <a:prstGeom prst="ellipse">
                <a:avLst/>
              </a:prstGeom>
              <a:solidFill>
                <a:srgbClr val="FFCF2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6">
                <a:hlinkClick r:id="rId2" action="ppaction://hlinksldjump"/>
              </p:cNvPr>
              <p:cNvSpPr/>
              <p:nvPr/>
            </p:nvSpPr>
            <p:spPr>
              <a:xfrm rot="21195811">
                <a:off x="4154647" y="5867845"/>
                <a:ext cx="273983" cy="42299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DE1E5A"/>
                    </a:solidFill>
                    <a:latin typeface="Corporative Black" panose="00000A00000000000000" pitchFamily="50" charset="0"/>
                  </a:rPr>
                  <a:t>?</a:t>
                </a:r>
              </a:p>
            </p:txBody>
          </p:sp>
        </p:grpSp>
      </p:grpSp>
      <p:sp>
        <p:nvSpPr>
          <p:cNvPr id="48" name="Rounded Rectangle 47"/>
          <p:cNvSpPr/>
          <p:nvPr/>
        </p:nvSpPr>
        <p:spPr>
          <a:xfrm>
            <a:off x="974826" y="2345492"/>
            <a:ext cx="7165435" cy="247566"/>
          </a:xfrm>
          <a:prstGeom prst="roundRect">
            <a:avLst>
              <a:gd name="adj" fmla="val 3484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defRPr/>
            </a:pPr>
            <a:r>
              <a:rPr lang="en-GB" altLang="en-US" sz="1400" dirty="0">
                <a:solidFill>
                  <a:schemeClr val="tx1"/>
                </a:solidFill>
              </a:rPr>
              <a:t>When I howled at the </a:t>
            </a:r>
            <a:r>
              <a:rPr lang="en-GB" altLang="en-US" sz="1400" b="1" dirty="0">
                <a:solidFill>
                  <a:srgbClr val="4DB1E3"/>
                </a:solidFill>
              </a:rPr>
              <a:t>wolfs</a:t>
            </a:r>
            <a:r>
              <a:rPr lang="en-GB" altLang="en-US" sz="1400" dirty="0">
                <a:solidFill>
                  <a:schemeClr val="tx1"/>
                </a:solidFill>
              </a:rPr>
              <a:t>, they looked at me for a moment and then howled back. </a:t>
            </a:r>
          </a:p>
        </p:txBody>
      </p:sp>
      <p:sp>
        <p:nvSpPr>
          <p:cNvPr id="64" name="Rounded Rectangle 63"/>
          <p:cNvSpPr/>
          <p:nvPr/>
        </p:nvSpPr>
        <p:spPr>
          <a:xfrm>
            <a:off x="974825" y="2636093"/>
            <a:ext cx="7165435" cy="247566"/>
          </a:xfrm>
          <a:prstGeom prst="roundRect">
            <a:avLst>
              <a:gd name="adj" fmla="val 3484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defRPr/>
            </a:pPr>
            <a:r>
              <a:rPr lang="en-GB" altLang="en-US" sz="1400" dirty="0">
                <a:solidFill>
                  <a:schemeClr val="tx1"/>
                </a:solidFill>
              </a:rPr>
              <a:t>There are eight </a:t>
            </a:r>
            <a:r>
              <a:rPr lang="en-GB" altLang="en-US" sz="1400" b="1" dirty="0">
                <a:solidFill>
                  <a:srgbClr val="4DB1E3"/>
                </a:solidFill>
              </a:rPr>
              <a:t>planets</a:t>
            </a:r>
            <a:r>
              <a:rPr lang="en-GB" altLang="en-US" sz="1400" dirty="0">
                <a:solidFill>
                  <a:schemeClr val="accent5">
                    <a:lumMod val="75000"/>
                  </a:schemeClr>
                </a:solidFill>
              </a:rPr>
              <a:t> </a:t>
            </a:r>
            <a:r>
              <a:rPr lang="en-GB" altLang="en-US" sz="1400" dirty="0">
                <a:solidFill>
                  <a:schemeClr val="tx1"/>
                </a:solidFill>
              </a:rPr>
              <a:t>which orbit the Sun in our Solar System.</a:t>
            </a:r>
          </a:p>
        </p:txBody>
      </p:sp>
      <p:sp>
        <p:nvSpPr>
          <p:cNvPr id="65" name="Rounded Rectangle 64"/>
          <p:cNvSpPr/>
          <p:nvPr/>
        </p:nvSpPr>
        <p:spPr>
          <a:xfrm>
            <a:off x="981344" y="2960975"/>
            <a:ext cx="7165435" cy="247566"/>
          </a:xfrm>
          <a:prstGeom prst="roundRect">
            <a:avLst>
              <a:gd name="adj" fmla="val 3484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defRPr/>
            </a:pPr>
            <a:r>
              <a:rPr lang="en-GB" altLang="en-US" sz="1400" spc="-40" dirty="0">
                <a:solidFill>
                  <a:schemeClr val="tx1"/>
                </a:solidFill>
              </a:rPr>
              <a:t>After surviving several falls from the roof, I have concluded that our cat must have nine </a:t>
            </a:r>
            <a:r>
              <a:rPr lang="en-GB" altLang="en-US" sz="1400" b="1" spc="-40" dirty="0" err="1">
                <a:solidFill>
                  <a:srgbClr val="4DB1E3"/>
                </a:solidFill>
              </a:rPr>
              <a:t>lifes</a:t>
            </a:r>
            <a:r>
              <a:rPr lang="en-GB" altLang="en-US" sz="1400" spc="-40" dirty="0">
                <a:solidFill>
                  <a:schemeClr val="tx1"/>
                </a:solidFill>
              </a:rPr>
              <a:t>.</a:t>
            </a:r>
          </a:p>
        </p:txBody>
      </p:sp>
      <p:sp>
        <p:nvSpPr>
          <p:cNvPr id="66" name="Rounded Rectangle 65"/>
          <p:cNvSpPr/>
          <p:nvPr/>
        </p:nvSpPr>
        <p:spPr>
          <a:xfrm>
            <a:off x="981343" y="3283944"/>
            <a:ext cx="7165435" cy="247566"/>
          </a:xfrm>
          <a:prstGeom prst="roundRect">
            <a:avLst>
              <a:gd name="adj" fmla="val 3484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defRPr/>
            </a:pPr>
            <a:r>
              <a:rPr lang="en-GB" altLang="en-US" sz="1400" dirty="0">
                <a:solidFill>
                  <a:schemeClr val="tx1"/>
                </a:solidFill>
              </a:rPr>
              <a:t>Even the </a:t>
            </a:r>
            <a:r>
              <a:rPr lang="en-GB" altLang="en-US" sz="1400" b="1" dirty="0" err="1">
                <a:solidFill>
                  <a:srgbClr val="4DB1E3"/>
                </a:solidFill>
              </a:rPr>
              <a:t>babys</a:t>
            </a:r>
            <a:r>
              <a:rPr lang="en-GB" altLang="en-US" sz="1400" dirty="0">
                <a:solidFill>
                  <a:schemeClr val="accent5">
                    <a:lumMod val="75000"/>
                  </a:schemeClr>
                </a:solidFill>
              </a:rPr>
              <a:t> </a:t>
            </a:r>
            <a:r>
              <a:rPr lang="en-GB" altLang="en-US" sz="1400" dirty="0">
                <a:solidFill>
                  <a:schemeClr val="tx1"/>
                </a:solidFill>
              </a:rPr>
              <a:t>at our local nursery are dressing up for BBC Children in Need.</a:t>
            </a:r>
          </a:p>
        </p:txBody>
      </p:sp>
      <p:sp>
        <p:nvSpPr>
          <p:cNvPr id="67" name="Rounded Rectangle 66"/>
          <p:cNvSpPr/>
          <p:nvPr/>
        </p:nvSpPr>
        <p:spPr>
          <a:xfrm>
            <a:off x="974824" y="3582592"/>
            <a:ext cx="7165435" cy="539152"/>
          </a:xfrm>
          <a:prstGeom prst="roundRect">
            <a:avLst>
              <a:gd name="adj" fmla="val 1984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defRPr/>
            </a:pPr>
            <a:r>
              <a:rPr lang="en-GB" altLang="en-US" sz="1400" dirty="0">
                <a:solidFill>
                  <a:schemeClr val="tx1"/>
                </a:solidFill>
              </a:rPr>
              <a:t>During their break, the children imagined they were </a:t>
            </a:r>
            <a:r>
              <a:rPr lang="en-GB" altLang="en-US" sz="1400" b="1" dirty="0" err="1">
                <a:solidFill>
                  <a:srgbClr val="4DB1E3"/>
                </a:solidFill>
              </a:rPr>
              <a:t>spys</a:t>
            </a:r>
            <a:r>
              <a:rPr lang="en-GB" altLang="en-US" sz="1400" dirty="0">
                <a:solidFill>
                  <a:schemeClr val="accent5">
                    <a:lumMod val="75000"/>
                  </a:schemeClr>
                </a:solidFill>
              </a:rPr>
              <a:t> </a:t>
            </a:r>
            <a:r>
              <a:rPr lang="en-GB" altLang="en-US" sz="1400" dirty="0">
                <a:solidFill>
                  <a:schemeClr val="tx1"/>
                </a:solidFill>
              </a:rPr>
              <a:t>sent to gather information about an alien invasion.</a:t>
            </a:r>
          </a:p>
        </p:txBody>
      </p:sp>
      <p:sp>
        <p:nvSpPr>
          <p:cNvPr id="68" name="Rounded Rectangle 67"/>
          <p:cNvSpPr/>
          <p:nvPr/>
        </p:nvSpPr>
        <p:spPr>
          <a:xfrm>
            <a:off x="981343" y="4153825"/>
            <a:ext cx="7165435" cy="539152"/>
          </a:xfrm>
          <a:prstGeom prst="roundRect">
            <a:avLst>
              <a:gd name="adj" fmla="val 2134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defRPr/>
            </a:pPr>
            <a:r>
              <a:rPr lang="en-GB" altLang="en-US" sz="1400" dirty="0">
                <a:solidFill>
                  <a:schemeClr val="tx1"/>
                </a:solidFill>
              </a:rPr>
              <a:t>Using grey icing and some carefully positioned ears can make your cupcakes look like hundreds of tiny </a:t>
            </a:r>
            <a:r>
              <a:rPr lang="en-GB" altLang="en-US" sz="1400" b="1" dirty="0" err="1">
                <a:solidFill>
                  <a:srgbClr val="4DB1E3"/>
                </a:solidFill>
              </a:rPr>
              <a:t>mouses</a:t>
            </a:r>
            <a:r>
              <a:rPr lang="en-GB" altLang="en-US" sz="1400" dirty="0">
                <a:solidFill>
                  <a:schemeClr val="tx1"/>
                </a:solidFill>
              </a:rPr>
              <a:t>.</a:t>
            </a:r>
          </a:p>
        </p:txBody>
      </p:sp>
      <p:grpSp>
        <p:nvGrpSpPr>
          <p:cNvPr id="2" name="Group 1"/>
          <p:cNvGrpSpPr/>
          <p:nvPr/>
        </p:nvGrpSpPr>
        <p:grpSpPr>
          <a:xfrm>
            <a:off x="975860" y="2344236"/>
            <a:ext cx="7171955" cy="2347485"/>
            <a:chOff x="1127224" y="2497892"/>
            <a:chExt cx="7171955" cy="2347485"/>
          </a:xfrm>
          <a:solidFill>
            <a:srgbClr val="4DB1E3"/>
          </a:solidFill>
        </p:grpSpPr>
        <p:sp>
          <p:nvSpPr>
            <p:cNvPr id="69" name="Rounded Rectangle 68"/>
            <p:cNvSpPr/>
            <p:nvPr/>
          </p:nvSpPr>
          <p:spPr>
            <a:xfrm>
              <a:off x="1127226" y="2497892"/>
              <a:ext cx="7165435" cy="247566"/>
            </a:xfrm>
            <a:prstGeom prst="roundRect">
              <a:avLst>
                <a:gd name="adj" fmla="val 348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defRPr/>
              </a:pPr>
              <a:r>
                <a:rPr lang="en-GB" altLang="en-US" sz="1400" dirty="0">
                  <a:solidFill>
                    <a:schemeClr val="tx1"/>
                  </a:solidFill>
                </a:rPr>
                <a:t>When I howled at the </a:t>
              </a:r>
              <a:r>
                <a:rPr lang="en-GB" altLang="en-US" sz="1400" b="1" dirty="0">
                  <a:solidFill>
                    <a:schemeClr val="bg1"/>
                  </a:solidFill>
                </a:rPr>
                <a:t>wolves</a:t>
              </a:r>
              <a:r>
                <a:rPr lang="en-GB" altLang="en-US" sz="1400" dirty="0">
                  <a:solidFill>
                    <a:schemeClr val="tx1"/>
                  </a:solidFill>
                </a:rPr>
                <a:t>, they looked at me for a moment and then howled back. </a:t>
              </a:r>
            </a:p>
          </p:txBody>
        </p:sp>
        <p:sp>
          <p:nvSpPr>
            <p:cNvPr id="70" name="Rounded Rectangle 69"/>
            <p:cNvSpPr/>
            <p:nvPr/>
          </p:nvSpPr>
          <p:spPr>
            <a:xfrm>
              <a:off x="1127225" y="2788493"/>
              <a:ext cx="7165435" cy="247566"/>
            </a:xfrm>
            <a:prstGeom prst="roundRect">
              <a:avLst>
                <a:gd name="adj" fmla="val 348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defRPr/>
              </a:pPr>
              <a:r>
                <a:rPr lang="en-GB" altLang="en-US" sz="1400" dirty="0">
                  <a:solidFill>
                    <a:schemeClr val="tx1"/>
                  </a:solidFill>
                </a:rPr>
                <a:t>There are eight</a:t>
              </a:r>
              <a:r>
                <a:rPr lang="en-GB" altLang="en-US" sz="1400" dirty="0">
                  <a:solidFill>
                    <a:schemeClr val="bg1"/>
                  </a:solidFill>
                </a:rPr>
                <a:t> </a:t>
              </a:r>
              <a:r>
                <a:rPr lang="en-GB" altLang="en-US" sz="1400" b="1" dirty="0">
                  <a:solidFill>
                    <a:srgbClr val="4DB1E3"/>
                  </a:solidFill>
                </a:rPr>
                <a:t>planets</a:t>
              </a:r>
              <a:r>
                <a:rPr lang="en-GB" altLang="en-US" sz="1400" dirty="0">
                  <a:solidFill>
                    <a:srgbClr val="4DB1E3"/>
                  </a:solidFill>
                </a:rPr>
                <a:t> </a:t>
              </a:r>
              <a:r>
                <a:rPr lang="en-GB" altLang="en-US" sz="1400" dirty="0">
                  <a:solidFill>
                    <a:schemeClr val="tx1"/>
                  </a:solidFill>
                </a:rPr>
                <a:t>which orbit the Sun in our Solar System.</a:t>
              </a:r>
            </a:p>
          </p:txBody>
        </p:sp>
        <p:sp>
          <p:nvSpPr>
            <p:cNvPr id="71" name="Rounded Rectangle 70"/>
            <p:cNvSpPr/>
            <p:nvPr/>
          </p:nvSpPr>
          <p:spPr>
            <a:xfrm>
              <a:off x="1133744" y="3113375"/>
              <a:ext cx="7165435" cy="247566"/>
            </a:xfrm>
            <a:prstGeom prst="roundRect">
              <a:avLst>
                <a:gd name="adj" fmla="val 348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defRPr/>
              </a:pPr>
              <a:r>
                <a:rPr lang="en-GB" altLang="en-US" sz="1400" spc="-40" dirty="0">
                  <a:solidFill>
                    <a:schemeClr val="tx1"/>
                  </a:solidFill>
                </a:rPr>
                <a:t>After surviving several falls from the roof, I have concluded that our cat must have nine </a:t>
              </a:r>
              <a:r>
                <a:rPr lang="en-GB" altLang="en-US" sz="1400" b="1" spc="-40" dirty="0">
                  <a:solidFill>
                    <a:schemeClr val="bg1"/>
                  </a:solidFill>
                </a:rPr>
                <a:t>lives</a:t>
              </a:r>
              <a:r>
                <a:rPr lang="en-GB" altLang="en-US" sz="1400" spc="-40" dirty="0">
                  <a:solidFill>
                    <a:schemeClr val="tx1"/>
                  </a:solidFill>
                </a:rPr>
                <a:t>.</a:t>
              </a:r>
            </a:p>
          </p:txBody>
        </p:sp>
        <p:sp>
          <p:nvSpPr>
            <p:cNvPr id="72" name="Rounded Rectangle 71"/>
            <p:cNvSpPr/>
            <p:nvPr/>
          </p:nvSpPr>
          <p:spPr>
            <a:xfrm>
              <a:off x="1133743" y="3436344"/>
              <a:ext cx="7165435" cy="247566"/>
            </a:xfrm>
            <a:prstGeom prst="roundRect">
              <a:avLst>
                <a:gd name="adj" fmla="val 348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defRPr/>
              </a:pPr>
              <a:r>
                <a:rPr lang="en-GB" altLang="en-US" sz="1400" dirty="0">
                  <a:solidFill>
                    <a:schemeClr val="tx1"/>
                  </a:solidFill>
                </a:rPr>
                <a:t>Even the </a:t>
              </a:r>
              <a:r>
                <a:rPr lang="en-GB" altLang="en-US" sz="1400" b="1" dirty="0">
                  <a:solidFill>
                    <a:schemeClr val="bg1"/>
                  </a:solidFill>
                </a:rPr>
                <a:t>babies</a:t>
              </a:r>
              <a:r>
                <a:rPr lang="en-GB" altLang="en-US" sz="1400" dirty="0">
                  <a:solidFill>
                    <a:schemeClr val="accent5">
                      <a:lumMod val="75000"/>
                    </a:schemeClr>
                  </a:solidFill>
                </a:rPr>
                <a:t> </a:t>
              </a:r>
              <a:r>
                <a:rPr lang="en-GB" altLang="en-US" sz="1400" dirty="0">
                  <a:solidFill>
                    <a:schemeClr val="tx1"/>
                  </a:solidFill>
                </a:rPr>
                <a:t>at our local nursery are dressing up for BBC Children in Need.</a:t>
              </a:r>
            </a:p>
          </p:txBody>
        </p:sp>
        <p:sp>
          <p:nvSpPr>
            <p:cNvPr id="73" name="Rounded Rectangle 72"/>
            <p:cNvSpPr/>
            <p:nvPr/>
          </p:nvSpPr>
          <p:spPr>
            <a:xfrm>
              <a:off x="1127224" y="3734992"/>
              <a:ext cx="7165435" cy="539152"/>
            </a:xfrm>
            <a:prstGeom prst="roundRect">
              <a:avLst>
                <a:gd name="adj" fmla="val 198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defRPr/>
              </a:pPr>
              <a:r>
                <a:rPr lang="en-GB" altLang="en-US" sz="1400" dirty="0">
                  <a:solidFill>
                    <a:schemeClr val="tx1"/>
                  </a:solidFill>
                </a:rPr>
                <a:t>During their break, the children imagined they were </a:t>
              </a:r>
              <a:r>
                <a:rPr lang="en-GB" altLang="en-US" sz="1400" b="1" dirty="0">
                  <a:solidFill>
                    <a:schemeClr val="bg1"/>
                  </a:solidFill>
                </a:rPr>
                <a:t>spies</a:t>
              </a:r>
              <a:r>
                <a:rPr lang="en-GB" altLang="en-US" sz="1400" dirty="0">
                  <a:solidFill>
                    <a:schemeClr val="accent5">
                      <a:lumMod val="75000"/>
                    </a:schemeClr>
                  </a:solidFill>
                </a:rPr>
                <a:t> </a:t>
              </a:r>
              <a:r>
                <a:rPr lang="en-GB" altLang="en-US" sz="1400" dirty="0">
                  <a:solidFill>
                    <a:schemeClr val="tx1"/>
                  </a:solidFill>
                </a:rPr>
                <a:t>sent to gather information about an alien invasion.</a:t>
              </a:r>
            </a:p>
          </p:txBody>
        </p:sp>
        <p:sp>
          <p:nvSpPr>
            <p:cNvPr id="74" name="Rounded Rectangle 73"/>
            <p:cNvSpPr/>
            <p:nvPr/>
          </p:nvSpPr>
          <p:spPr>
            <a:xfrm>
              <a:off x="1133743" y="4306225"/>
              <a:ext cx="7165435" cy="539152"/>
            </a:xfrm>
            <a:prstGeom prst="roundRect">
              <a:avLst>
                <a:gd name="adj" fmla="val 21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defRPr/>
              </a:pPr>
              <a:r>
                <a:rPr lang="en-GB" altLang="en-US" sz="1400" dirty="0">
                  <a:solidFill>
                    <a:schemeClr val="tx1"/>
                  </a:solidFill>
                </a:rPr>
                <a:t>Using grey icing and some carefully positioned ears can make your cupcakes look like hundreds of tiny </a:t>
              </a:r>
              <a:r>
                <a:rPr lang="en-GB" altLang="en-US" sz="1400" b="1" dirty="0">
                  <a:solidFill>
                    <a:schemeClr val="bg1"/>
                  </a:solidFill>
                </a:rPr>
                <a:t>mice</a:t>
              </a:r>
              <a:r>
                <a:rPr lang="en-GB" altLang="en-US" sz="1400" dirty="0">
                  <a:solidFill>
                    <a:schemeClr val="tx1"/>
                  </a:solidFill>
                </a:rPr>
                <a:t>.</a:t>
              </a:r>
            </a:p>
          </p:txBody>
        </p:sp>
      </p:grpSp>
      <p:pic>
        <p:nvPicPr>
          <p:cNvPr id="75" name="Picture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39752">
            <a:off x="583684" y="959974"/>
            <a:ext cx="744837" cy="892376"/>
          </a:xfrm>
          <a:prstGeom prst="rect">
            <a:avLst/>
          </a:prstGeom>
        </p:spPr>
      </p:pic>
    </p:spTree>
    <p:extLst>
      <p:ext uri="{BB962C8B-B14F-4D97-AF65-F5344CB8AC3E}">
        <p14:creationId xmlns:p14="http://schemas.microsoft.com/office/powerpoint/2010/main" val="3589775716"/>
      </p:ext>
    </p:extLst>
  </p:cSld>
  <p:clrMapOvr>
    <a:masterClrMapping/>
  </p:clrMapOvr>
  <mc:AlternateContent xmlns:mc="http://schemas.openxmlformats.org/markup-compatibility/2006" xmlns:p14="http://schemas.microsoft.com/office/powerpoint/2010/main">
    <mc:Choice Requires="p14">
      <p:transition p14:dur="150" advClick="0">
        <p:fad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20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0"/>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afterEffect">
                                  <p:stCondLst>
                                    <p:cond delay="0"/>
                                  </p:stCondLst>
                                  <p:childTnLst>
                                    <p:animEffect transition="out" filter="fade">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500"/>
                                        <p:tgtEl>
                                          <p:spTgt spid="6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childTnLst>
                          </p:cTn>
                        </p:par>
                        <p:par>
                          <p:cTn id="28" fill="hold">
                            <p:stCondLst>
                              <p:cond delay="1000"/>
                            </p:stCondLst>
                            <p:childTnLst>
                              <p:par>
                                <p:cTn id="29" presetID="10" presetClass="entr" presetSubtype="0" fill="hold" grpId="0" nodeType="afterEffect">
                                  <p:stCondLst>
                                    <p:cond delay="100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childTnLst>
                          </p:cTn>
                        </p:par>
                        <p:par>
                          <p:cTn id="32" fill="hold">
                            <p:stCondLst>
                              <p:cond delay="2500"/>
                            </p:stCondLst>
                            <p:childTnLst>
                              <p:par>
                                <p:cTn id="33" presetID="10" presetClass="entr" presetSubtype="0" fill="hold" grpId="0" nodeType="afterEffect">
                                  <p:stCondLst>
                                    <p:cond delay="1000"/>
                                  </p:stCondLst>
                                  <p:childTnLst>
                                    <p:set>
                                      <p:cBhvr>
                                        <p:cTn id="34" dur="1" fill="hold">
                                          <p:stCondLst>
                                            <p:cond delay="0"/>
                                          </p:stCondLst>
                                        </p:cTn>
                                        <p:tgtEl>
                                          <p:spTgt spid="64"/>
                                        </p:tgtEl>
                                        <p:attrNameLst>
                                          <p:attrName>style.visibility</p:attrName>
                                        </p:attrNameLst>
                                      </p:cBhvr>
                                      <p:to>
                                        <p:strVal val="visible"/>
                                      </p:to>
                                    </p:set>
                                    <p:animEffect transition="in" filter="fade">
                                      <p:cBhvr>
                                        <p:cTn id="35" dur="500"/>
                                        <p:tgtEl>
                                          <p:spTgt spid="64"/>
                                        </p:tgtEl>
                                      </p:cBhvr>
                                    </p:animEffect>
                                  </p:childTnLst>
                                </p:cTn>
                              </p:par>
                            </p:childTnLst>
                          </p:cTn>
                        </p:par>
                        <p:par>
                          <p:cTn id="36" fill="hold">
                            <p:stCondLst>
                              <p:cond delay="4000"/>
                            </p:stCondLst>
                            <p:childTnLst>
                              <p:par>
                                <p:cTn id="37" presetID="10" presetClass="entr" presetSubtype="0" fill="hold" grpId="0" nodeType="afterEffect">
                                  <p:stCondLst>
                                    <p:cond delay="1000"/>
                                  </p:stCondLst>
                                  <p:childTnLst>
                                    <p:set>
                                      <p:cBhvr>
                                        <p:cTn id="38" dur="1" fill="hold">
                                          <p:stCondLst>
                                            <p:cond delay="0"/>
                                          </p:stCondLst>
                                        </p:cTn>
                                        <p:tgtEl>
                                          <p:spTgt spid="65"/>
                                        </p:tgtEl>
                                        <p:attrNameLst>
                                          <p:attrName>style.visibility</p:attrName>
                                        </p:attrNameLst>
                                      </p:cBhvr>
                                      <p:to>
                                        <p:strVal val="visible"/>
                                      </p:to>
                                    </p:set>
                                    <p:animEffect transition="in" filter="fade">
                                      <p:cBhvr>
                                        <p:cTn id="39" dur="500"/>
                                        <p:tgtEl>
                                          <p:spTgt spid="65"/>
                                        </p:tgtEl>
                                      </p:cBhvr>
                                    </p:animEffect>
                                  </p:childTnLst>
                                </p:cTn>
                              </p:par>
                            </p:childTnLst>
                          </p:cTn>
                        </p:par>
                        <p:par>
                          <p:cTn id="40" fill="hold">
                            <p:stCondLst>
                              <p:cond delay="5500"/>
                            </p:stCondLst>
                            <p:childTnLst>
                              <p:par>
                                <p:cTn id="41" presetID="10" presetClass="entr" presetSubtype="0" fill="hold" grpId="0" nodeType="afterEffect">
                                  <p:stCondLst>
                                    <p:cond delay="100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500"/>
                                        <p:tgtEl>
                                          <p:spTgt spid="66"/>
                                        </p:tgtEl>
                                      </p:cBhvr>
                                    </p:animEffect>
                                  </p:childTnLst>
                                </p:cTn>
                              </p:par>
                            </p:childTnLst>
                          </p:cTn>
                        </p:par>
                        <p:par>
                          <p:cTn id="44" fill="hold">
                            <p:stCondLst>
                              <p:cond delay="7000"/>
                            </p:stCondLst>
                            <p:childTnLst>
                              <p:par>
                                <p:cTn id="45" presetID="10" presetClass="entr" presetSubtype="0" fill="hold" grpId="0" nodeType="afterEffect">
                                  <p:stCondLst>
                                    <p:cond delay="100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500"/>
                                        <p:tgtEl>
                                          <p:spTgt spid="67"/>
                                        </p:tgtEl>
                                      </p:cBhvr>
                                    </p:animEffect>
                                  </p:childTnLst>
                                </p:cTn>
                              </p:par>
                            </p:childTnLst>
                          </p:cTn>
                        </p:par>
                        <p:par>
                          <p:cTn id="48" fill="hold">
                            <p:stCondLst>
                              <p:cond delay="8500"/>
                            </p:stCondLst>
                            <p:childTnLst>
                              <p:par>
                                <p:cTn id="49" presetID="10" presetClass="entr" presetSubtype="0" fill="hold" grpId="0" nodeType="afterEffect">
                                  <p:stCondLst>
                                    <p:cond delay="100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500"/>
                                        <p:tgtEl>
                                          <p:spTgt spid="68"/>
                                        </p:tgtEl>
                                      </p:cBhvr>
                                    </p:animEffect>
                                  </p:childTnLst>
                                </p:cTn>
                              </p:par>
                            </p:childTnLst>
                          </p:cTn>
                        </p:par>
                        <p:par>
                          <p:cTn id="52" fill="hold">
                            <p:stCondLst>
                              <p:cond delay="10000"/>
                            </p:stCondLst>
                            <p:childTnLst>
                              <p:par>
                                <p:cTn id="53" presetID="10" presetClass="entr" presetSubtype="0" fill="hold" nodeType="afterEffect">
                                  <p:stCondLst>
                                    <p:cond delay="200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500"/>
                                        <p:tgtEl>
                                          <p:spTgt spid="50"/>
                                        </p:tgtEl>
                                      </p:cBhvr>
                                    </p:animEffect>
                                  </p:childTnLst>
                                </p:cTn>
                              </p:par>
                            </p:childTnLst>
                          </p:cTn>
                        </p:par>
                      </p:childTnLst>
                    </p:cTn>
                  </p:par>
                </p:childTnLst>
              </p:cTn>
              <p:nextCondLst>
                <p:cond evt="onClick" delay="0">
                  <p:tgtEl>
                    <p:spTgt spid="20"/>
                  </p:tgtEl>
                </p:cond>
              </p:nextCondLst>
            </p:seq>
            <p:seq concurrent="1" nextAc="seek">
              <p:cTn id="56" restart="whenNotActive" fill="hold" evtFilter="cancelBubble" nodeType="interactiveSeq">
                <p:stCondLst>
                  <p:cond evt="onClick" delay="0">
                    <p:tgtEl>
                      <p:spTgt spid="50"/>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afterEffect">
                                  <p:stCondLst>
                                    <p:cond delay="0"/>
                                  </p:stCondLst>
                                  <p:childTnLst>
                                    <p:animEffect transition="out" filter="fade">
                                      <p:cBhvr>
                                        <p:cTn id="60" dur="500"/>
                                        <p:tgtEl>
                                          <p:spTgt spid="50"/>
                                        </p:tgtEl>
                                      </p:cBhvr>
                                    </p:animEffect>
                                    <p:set>
                                      <p:cBhvr>
                                        <p:cTn id="61" dur="1" fill="hold">
                                          <p:stCondLst>
                                            <p:cond delay="499"/>
                                          </p:stCondLst>
                                        </p:cTn>
                                        <p:tgtEl>
                                          <p:spTgt spid="50"/>
                                        </p:tgtEl>
                                        <p:attrNameLst>
                                          <p:attrName>style.visibility</p:attrName>
                                        </p:attrNameLst>
                                      </p:cBhvr>
                                      <p:to>
                                        <p:strVal val="hidden"/>
                                      </p:to>
                                    </p:se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500"/>
                                        <p:tgtEl>
                                          <p:spTgt spid="44"/>
                                        </p:tgtEl>
                                      </p:cBhvr>
                                    </p:animEffect>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500"/>
                                        <p:tgtEl>
                                          <p:spTgt spid="54"/>
                                        </p:tgtEl>
                                      </p:cBhvr>
                                    </p:animEffect>
                                  </p:childTnLst>
                                </p:cTn>
                              </p:par>
                            </p:childTnLst>
                          </p:cTn>
                        </p:par>
                        <p:par>
                          <p:cTn id="70" fill="hold">
                            <p:stCondLst>
                              <p:cond delay="1500"/>
                            </p:stCondLst>
                            <p:childTnLst>
                              <p:par>
                                <p:cTn id="71" presetID="10" presetClass="entr" presetSubtype="0" fill="hold" nodeType="after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500"/>
                                        <p:tgtEl>
                                          <p:spTgt spid="2"/>
                                        </p:tgtEl>
                                      </p:cBhvr>
                                    </p:animEffect>
                                  </p:childTnLst>
                                </p:cTn>
                              </p:par>
                            </p:childTnLst>
                          </p:cTn>
                        </p:par>
                        <p:par>
                          <p:cTn id="74" fill="hold">
                            <p:stCondLst>
                              <p:cond delay="2000"/>
                            </p:stCondLst>
                            <p:childTnLst>
                              <p:par>
                                <p:cTn id="75" presetID="2" presetClass="entr" presetSubtype="2" accel="18000" decel="60000" fill="hold" nodeType="afterEffect">
                                  <p:stCondLst>
                                    <p:cond delay="200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500" fill="hold"/>
                                        <p:tgtEl>
                                          <p:spTgt spid="14"/>
                                        </p:tgtEl>
                                        <p:attrNameLst>
                                          <p:attrName>ppt_x</p:attrName>
                                        </p:attrNameLst>
                                      </p:cBhvr>
                                      <p:tavLst>
                                        <p:tav tm="0">
                                          <p:val>
                                            <p:strVal val="1+#ppt_w/2"/>
                                          </p:val>
                                        </p:tav>
                                        <p:tav tm="100000">
                                          <p:val>
                                            <p:strVal val="#ppt_x"/>
                                          </p:val>
                                        </p:tav>
                                      </p:tavLst>
                                    </p:anim>
                                    <p:anim calcmode="lin" valueType="num">
                                      <p:cBhvr additive="base">
                                        <p:cTn id="7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50"/>
                  </p:tgtEl>
                </p:cond>
              </p:nextCondLst>
            </p:seq>
          </p:childTnLst>
        </p:cTn>
      </p:par>
    </p:tnLst>
    <p:bldLst>
      <p:bldP spid="49" grpId="0" animBg="1"/>
      <p:bldP spid="63" grpId="0" animBg="1"/>
      <p:bldP spid="10" grpId="0" animBg="1"/>
      <p:bldP spid="54" grpId="0"/>
      <p:bldP spid="48" grpId="0" animBg="1"/>
      <p:bldP spid="64" grpId="0" animBg="1"/>
      <p:bldP spid="65" grpId="0" animBg="1"/>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p:cNvSpPr/>
          <p:nvPr/>
        </p:nvSpPr>
        <p:spPr>
          <a:xfrm flipH="1">
            <a:off x="1889993" y="5439546"/>
            <a:ext cx="721453" cy="721453"/>
          </a:xfrm>
          <a:prstGeom prst="ellipse">
            <a:avLst/>
          </a:prstGeom>
          <a:solidFill>
            <a:srgbClr val="5BB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flipH="1">
            <a:off x="7198427" y="1066628"/>
            <a:ext cx="721453" cy="721453"/>
          </a:xfrm>
          <a:prstGeom prst="ellipse">
            <a:avLst/>
          </a:prstGeom>
          <a:solidFill>
            <a:srgbClr val="ED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884004" y="1955646"/>
            <a:ext cx="7367590" cy="3694650"/>
          </a:xfrm>
          <a:prstGeom prst="roundRect">
            <a:avLst>
              <a:gd name="adj" fmla="val 4023"/>
            </a:avLst>
          </a:prstGeom>
          <a:solidFill>
            <a:srgbClr val="FF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822325" y="1330326"/>
            <a:ext cx="7483475" cy="4384674"/>
          </a:xfrm>
          <a:prstGeom prst="roundRect">
            <a:avLst>
              <a:gd name="adj" fmla="val 3832"/>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solidFill>
                  <a:srgbClr val="4DB1E3"/>
                </a:solidFill>
                <a:latin typeface="+mn-lt"/>
              </a:rPr>
              <a:t>Clue for Digit 9</a:t>
            </a:r>
          </a:p>
        </p:txBody>
      </p:sp>
      <p:grpSp>
        <p:nvGrpSpPr>
          <p:cNvPr id="8" name="Group 7"/>
          <p:cNvGrpSpPr/>
          <p:nvPr/>
        </p:nvGrpSpPr>
        <p:grpSpPr>
          <a:xfrm>
            <a:off x="744304" y="1387476"/>
            <a:ext cx="7632700" cy="933131"/>
            <a:chOff x="750885" y="1473201"/>
            <a:chExt cx="7632700" cy="933131"/>
          </a:xfrm>
        </p:grpSpPr>
        <p:sp>
          <p:nvSpPr>
            <p:cNvPr id="6" name="Rounded Rectangle 5"/>
            <p:cNvSpPr/>
            <p:nvPr/>
          </p:nvSpPr>
          <p:spPr>
            <a:xfrm>
              <a:off x="890585" y="1473201"/>
              <a:ext cx="7367590" cy="892301"/>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90585" y="1840815"/>
              <a:ext cx="7367590" cy="56551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op Banner 1"/>
            <p:cNvSpPr/>
            <p:nvPr/>
          </p:nvSpPr>
          <p:spPr>
            <a:xfrm>
              <a:off x="750885" y="1533298"/>
              <a:ext cx="7632700" cy="772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spcBef>
                  <a:spcPct val="0"/>
                </a:spcBef>
                <a:defRPr/>
              </a:pPr>
              <a:r>
                <a:rPr lang="en-GB" altLang="en-US" dirty="0">
                  <a:solidFill>
                    <a:schemeClr val="bg1"/>
                  </a:solidFill>
                </a:rPr>
                <a:t>A piece of punctuation is missing from each of these sentences.</a:t>
              </a:r>
              <a:br>
                <a:rPr lang="en-GB" altLang="en-US" dirty="0">
                  <a:solidFill>
                    <a:schemeClr val="bg1"/>
                  </a:solidFill>
                </a:rPr>
              </a:br>
              <a:r>
                <a:rPr lang="en-GB" altLang="en-US" spc="-40" dirty="0">
                  <a:solidFill>
                    <a:schemeClr val="bg1"/>
                  </a:solidFill>
                </a:rPr>
                <a:t>Add in the correct punctuation. How many were missing a </a:t>
              </a:r>
              <a:r>
                <a:rPr lang="en-GB" altLang="en-US" b="1" spc="-40" dirty="0">
                  <a:solidFill>
                    <a:srgbClr val="FFCF21"/>
                  </a:solidFill>
                </a:rPr>
                <a:t>question mark</a:t>
              </a:r>
              <a:r>
                <a:rPr lang="en-GB" altLang="en-US" spc="-40" dirty="0">
                  <a:solidFill>
                    <a:schemeClr val="bg1"/>
                  </a:solidFill>
                </a:rPr>
                <a:t>?</a:t>
              </a:r>
            </a:p>
          </p:txBody>
        </p:sp>
      </p:grpSp>
      <p:grpSp>
        <p:nvGrpSpPr>
          <p:cNvPr id="44" name="Group 43"/>
          <p:cNvGrpSpPr/>
          <p:nvPr/>
        </p:nvGrpSpPr>
        <p:grpSpPr>
          <a:xfrm rot="10800000">
            <a:off x="884000" y="4857716"/>
            <a:ext cx="7369665" cy="792577"/>
            <a:chOff x="890585" y="1473201"/>
            <a:chExt cx="7367590" cy="892301"/>
          </a:xfrm>
        </p:grpSpPr>
        <p:sp>
          <p:nvSpPr>
            <p:cNvPr id="45" name="Rounded Rectangle 44"/>
            <p:cNvSpPr/>
            <p:nvPr/>
          </p:nvSpPr>
          <p:spPr>
            <a:xfrm>
              <a:off x="890585" y="1473201"/>
              <a:ext cx="7367590" cy="892301"/>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890585" y="1663372"/>
              <a:ext cx="7367590" cy="702130"/>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 name="Answer Button"/>
          <p:cNvGrpSpPr/>
          <p:nvPr/>
        </p:nvGrpSpPr>
        <p:grpSpPr>
          <a:xfrm>
            <a:off x="6907970" y="4895564"/>
            <a:ext cx="1208015" cy="679508"/>
            <a:chOff x="7386521" y="5617250"/>
            <a:chExt cx="1208015" cy="679508"/>
          </a:xfrm>
        </p:grpSpPr>
        <p:sp>
          <p:nvSpPr>
            <p:cNvPr id="51" name="Rounded Rectangle 50"/>
            <p:cNvSpPr/>
            <p:nvPr/>
          </p:nvSpPr>
          <p:spPr>
            <a:xfrm>
              <a:off x="7421220" y="5655583"/>
              <a:ext cx="1132155" cy="607392"/>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C1C1C"/>
                  </a:solidFill>
                  <a:latin typeface="Corporative Black" panose="00000A00000000000000" pitchFamily="50" charset="0"/>
                </a:rPr>
                <a:t>Answer</a:t>
              </a:r>
            </a:p>
          </p:txBody>
        </p:sp>
        <p:sp>
          <p:nvSpPr>
            <p:cNvPr id="52" name="Rounded Rectangle 51"/>
            <p:cNvSpPr/>
            <p:nvPr/>
          </p:nvSpPr>
          <p:spPr>
            <a:xfrm>
              <a:off x="7386521" y="5617250"/>
              <a:ext cx="1208015" cy="67950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4" name="Top Banner 1"/>
          <p:cNvSpPr/>
          <p:nvPr/>
        </p:nvSpPr>
        <p:spPr>
          <a:xfrm>
            <a:off x="750885" y="4867018"/>
            <a:ext cx="7649370" cy="772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spcBef>
                <a:spcPct val="0"/>
              </a:spcBef>
            </a:pPr>
            <a:r>
              <a:rPr lang="en-GB" altLang="en-US" b="1" dirty="0">
                <a:solidFill>
                  <a:schemeClr val="bg1"/>
                </a:solidFill>
              </a:rPr>
              <a:t>Two</a:t>
            </a:r>
            <a:r>
              <a:rPr lang="en-GB" altLang="en-US" dirty="0">
                <a:solidFill>
                  <a:schemeClr val="bg1"/>
                </a:solidFill>
              </a:rPr>
              <a:t> of these sentences were missing a </a:t>
            </a:r>
            <a:r>
              <a:rPr lang="en-GB" altLang="en-US" b="1" dirty="0">
                <a:solidFill>
                  <a:schemeClr val="bg1"/>
                </a:solidFill>
              </a:rPr>
              <a:t>question</a:t>
            </a:r>
            <a:r>
              <a:rPr lang="en-GB" altLang="en-US" dirty="0">
                <a:solidFill>
                  <a:schemeClr val="bg1"/>
                </a:solidFill>
              </a:rPr>
              <a:t> </a:t>
            </a:r>
            <a:r>
              <a:rPr lang="en-GB" altLang="en-US" b="1" dirty="0">
                <a:solidFill>
                  <a:schemeClr val="bg1"/>
                </a:solidFill>
              </a:rPr>
              <a:t>mark</a:t>
            </a:r>
            <a:r>
              <a:rPr lang="en-GB" altLang="en-US" dirty="0">
                <a:solidFill>
                  <a:schemeClr val="bg1"/>
                </a:solidFill>
              </a:rPr>
              <a:t>. The others were missing full stops and exclamation marks.</a:t>
            </a:r>
          </a:p>
        </p:txBody>
      </p:sp>
      <p:grpSp>
        <p:nvGrpSpPr>
          <p:cNvPr id="20" name="Next Button 3"/>
          <p:cNvGrpSpPr/>
          <p:nvPr/>
        </p:nvGrpSpPr>
        <p:grpSpPr>
          <a:xfrm>
            <a:off x="6907970" y="4898771"/>
            <a:ext cx="1208015" cy="679508"/>
            <a:chOff x="7386521" y="5617250"/>
            <a:chExt cx="1208015" cy="679508"/>
          </a:xfrm>
        </p:grpSpPr>
        <p:sp>
          <p:nvSpPr>
            <p:cNvPr id="22" name="Rounded Rectangle 21"/>
            <p:cNvSpPr/>
            <p:nvPr/>
          </p:nvSpPr>
          <p:spPr>
            <a:xfrm>
              <a:off x="7421220" y="5655583"/>
              <a:ext cx="1132155" cy="607392"/>
            </a:xfrm>
            <a:prstGeom prst="roundRect">
              <a:avLst/>
            </a:prstGeom>
            <a:solidFill>
              <a:srgbClr val="FF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C1C1C"/>
                  </a:solidFill>
                  <a:latin typeface="Corporative Black" panose="00000A00000000000000" pitchFamily="50" charset="0"/>
                </a:rPr>
                <a:t>Next</a:t>
              </a:r>
            </a:p>
          </p:txBody>
        </p:sp>
        <p:sp>
          <p:nvSpPr>
            <p:cNvPr id="23" name="Rounded Rectangle 22"/>
            <p:cNvSpPr/>
            <p:nvPr/>
          </p:nvSpPr>
          <p:spPr>
            <a:xfrm>
              <a:off x="7386521" y="5617250"/>
              <a:ext cx="1208015" cy="67950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4" name="Group 13"/>
          <p:cNvGrpSpPr/>
          <p:nvPr/>
        </p:nvGrpSpPr>
        <p:grpSpPr>
          <a:xfrm>
            <a:off x="7226129" y="5388559"/>
            <a:ext cx="1255938" cy="567862"/>
            <a:chOff x="3130379" y="5799438"/>
            <a:chExt cx="1255938" cy="567862"/>
          </a:xfrm>
        </p:grpSpPr>
        <p:sp>
          <p:nvSpPr>
            <p:cNvPr id="9" name="Rounded Rectangle 8">
              <a:hlinkClick r:id="rId2" action="ppaction://hlinksldjump"/>
            </p:cNvPr>
            <p:cNvSpPr/>
            <p:nvPr/>
          </p:nvSpPr>
          <p:spPr>
            <a:xfrm>
              <a:off x="3463404" y="5858151"/>
              <a:ext cx="922913" cy="452532"/>
            </a:xfrm>
            <a:prstGeom prst="roundRect">
              <a:avLst/>
            </a:prstGeom>
            <a:solidFill>
              <a:schemeClr val="bg1"/>
            </a:solidFill>
            <a:ln w="28575">
              <a:solidFill>
                <a:srgbClr val="1C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ounded Rectangle 38">
              <a:hlinkClick r:id="rId2" action="ppaction://hlinksldjump"/>
            </p:cNvPr>
            <p:cNvSpPr/>
            <p:nvPr/>
          </p:nvSpPr>
          <p:spPr>
            <a:xfrm>
              <a:off x="3575165" y="5898589"/>
              <a:ext cx="770513" cy="377806"/>
            </a:xfrm>
            <a:prstGeom prst="roundRect">
              <a:avLst/>
            </a:prstGeom>
            <a:solidFill>
              <a:srgbClr val="4DB1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orporative Bold" panose="00000900000000000000" pitchFamily="50" charset="0"/>
                </a:rPr>
                <a:t> Next</a:t>
              </a:r>
            </a:p>
          </p:txBody>
        </p:sp>
        <p:grpSp>
          <p:nvGrpSpPr>
            <p:cNvPr id="7" name="Group 6"/>
            <p:cNvGrpSpPr/>
            <p:nvPr/>
          </p:nvGrpSpPr>
          <p:grpSpPr>
            <a:xfrm>
              <a:off x="3130379" y="5799438"/>
              <a:ext cx="567862" cy="567862"/>
              <a:chOff x="4007708" y="5799438"/>
              <a:chExt cx="567862" cy="567862"/>
            </a:xfrm>
          </p:grpSpPr>
          <p:sp>
            <p:nvSpPr>
              <p:cNvPr id="4" name="Oval 3">
                <a:hlinkClick r:id="rId2" action="ppaction://hlinksldjump"/>
              </p:cNvPr>
              <p:cNvSpPr/>
              <p:nvPr/>
            </p:nvSpPr>
            <p:spPr>
              <a:xfrm>
                <a:off x="4007708" y="5799438"/>
                <a:ext cx="567862" cy="567862"/>
              </a:xfrm>
              <a:prstGeom prst="ellipse">
                <a:avLst/>
              </a:prstGeom>
              <a:solidFill>
                <a:schemeClr val="bg1"/>
              </a:solidFill>
              <a:ln w="28575">
                <a:solidFill>
                  <a:srgbClr val="1C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hlinkClick r:id="rId2" action="ppaction://hlinksldjump"/>
              </p:cNvPr>
              <p:cNvSpPr/>
              <p:nvPr/>
            </p:nvSpPr>
            <p:spPr>
              <a:xfrm>
                <a:off x="4058964" y="5852914"/>
                <a:ext cx="465348" cy="465348"/>
              </a:xfrm>
              <a:prstGeom prst="ellipse">
                <a:avLst/>
              </a:prstGeom>
              <a:solidFill>
                <a:srgbClr val="FFCF2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6">
                <a:hlinkClick r:id="rId2" action="ppaction://hlinksldjump"/>
              </p:cNvPr>
              <p:cNvSpPr/>
              <p:nvPr/>
            </p:nvSpPr>
            <p:spPr>
              <a:xfrm rot="21195811">
                <a:off x="4154647" y="5867845"/>
                <a:ext cx="273983" cy="42299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DE1E5A"/>
                    </a:solidFill>
                    <a:latin typeface="Corporative Black" panose="00000A00000000000000" pitchFamily="50" charset="0"/>
                  </a:rPr>
                  <a:t>?</a:t>
                </a:r>
              </a:p>
            </p:txBody>
          </p:sp>
        </p:grpSp>
      </p:gr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991" y="872069"/>
            <a:ext cx="559362" cy="916513"/>
          </a:xfrm>
          <a:prstGeom prst="rect">
            <a:avLst/>
          </a:prstGeom>
        </p:spPr>
      </p:pic>
      <p:sp>
        <p:nvSpPr>
          <p:cNvPr id="33" name="Rounded Rectangle 32"/>
          <p:cNvSpPr/>
          <p:nvPr/>
        </p:nvSpPr>
        <p:spPr>
          <a:xfrm>
            <a:off x="962233" y="2343639"/>
            <a:ext cx="7210004" cy="335588"/>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1400" spc="-90" dirty="0">
                <a:solidFill>
                  <a:schemeClr val="tx1"/>
                </a:solidFill>
              </a:rPr>
              <a:t>“Which class will raise the most amount of money for BBC Children in Need” asked our </a:t>
            </a:r>
            <a:r>
              <a:rPr lang="en-GB" altLang="en-US" sz="1400" spc="-90" dirty="0" err="1">
                <a:solidFill>
                  <a:schemeClr val="tx1"/>
                </a:solidFill>
              </a:rPr>
              <a:t>headteacher</a:t>
            </a:r>
            <a:r>
              <a:rPr lang="en-GB" altLang="en-US" sz="1400" spc="-90" dirty="0">
                <a:solidFill>
                  <a:schemeClr val="tx1"/>
                </a:solidFill>
              </a:rPr>
              <a:t>.</a:t>
            </a:r>
          </a:p>
        </p:txBody>
      </p:sp>
      <p:sp>
        <p:nvSpPr>
          <p:cNvPr id="34" name="Rounded Rectangle 33"/>
          <p:cNvSpPr/>
          <p:nvPr/>
        </p:nvSpPr>
        <p:spPr>
          <a:xfrm>
            <a:off x="970568" y="2727490"/>
            <a:ext cx="3180646" cy="335588"/>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1400" dirty="0">
                <a:solidFill>
                  <a:schemeClr val="tx1"/>
                </a:solidFill>
              </a:rPr>
              <a:t>What an incredible cake you’ve made</a:t>
            </a:r>
            <a:endParaRPr lang="en-GB" altLang="en-US" sz="1400" b="1" dirty="0">
              <a:solidFill>
                <a:srgbClr val="FF0000"/>
              </a:solidFill>
            </a:endParaRPr>
          </a:p>
        </p:txBody>
      </p:sp>
      <p:sp>
        <p:nvSpPr>
          <p:cNvPr id="37" name="Rounded Rectangle 36"/>
          <p:cNvSpPr/>
          <p:nvPr/>
        </p:nvSpPr>
        <p:spPr>
          <a:xfrm>
            <a:off x="970567" y="3111868"/>
            <a:ext cx="5937403" cy="335588"/>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1400" dirty="0">
                <a:solidFill>
                  <a:schemeClr val="tx1"/>
                </a:solidFill>
              </a:rPr>
              <a:t>Tomorrow, I’ll be taking part in a wheelbarrow race with my best friend</a:t>
            </a:r>
            <a:endParaRPr lang="en-GB" altLang="en-US" sz="1400" b="1" dirty="0">
              <a:solidFill>
                <a:srgbClr val="FF0000"/>
              </a:solidFill>
            </a:endParaRPr>
          </a:p>
        </p:txBody>
      </p:sp>
      <p:sp>
        <p:nvSpPr>
          <p:cNvPr id="38" name="Rounded Rectangle 37"/>
          <p:cNvSpPr/>
          <p:nvPr/>
        </p:nvSpPr>
        <p:spPr>
          <a:xfrm>
            <a:off x="970568" y="3494616"/>
            <a:ext cx="5559706" cy="335588"/>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1400" dirty="0">
                <a:solidFill>
                  <a:schemeClr val="tx1"/>
                </a:solidFill>
              </a:rPr>
              <a:t>Did you notice the big mess the rabbits have left on the school field</a:t>
            </a:r>
            <a:endParaRPr lang="en-GB" altLang="en-US" sz="1400" b="1" dirty="0">
              <a:solidFill>
                <a:srgbClr val="FF0000"/>
              </a:solidFill>
            </a:endParaRPr>
          </a:p>
        </p:txBody>
      </p:sp>
      <p:sp>
        <p:nvSpPr>
          <p:cNvPr id="40" name="Rounded Rectangle 39"/>
          <p:cNvSpPr/>
          <p:nvPr/>
        </p:nvSpPr>
        <p:spPr>
          <a:xfrm>
            <a:off x="962233" y="3877364"/>
            <a:ext cx="4896401" cy="335588"/>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1400" dirty="0">
                <a:solidFill>
                  <a:schemeClr val="tx1"/>
                </a:solidFill>
              </a:rPr>
              <a:t>As much as a try to enjoy them, I still strongly dislike peas</a:t>
            </a:r>
          </a:p>
        </p:txBody>
      </p:sp>
      <p:sp>
        <p:nvSpPr>
          <p:cNvPr id="43" name="Rounded Rectangle 42"/>
          <p:cNvSpPr/>
          <p:nvPr/>
        </p:nvSpPr>
        <p:spPr>
          <a:xfrm>
            <a:off x="962232" y="4277658"/>
            <a:ext cx="7153753" cy="52864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1400" dirty="0">
                <a:solidFill>
                  <a:schemeClr val="tx1"/>
                </a:solidFill>
              </a:rPr>
              <a:t>When the visitors entered the hall, they were amazed at the artwork on display and asked if we had made it all ourselves</a:t>
            </a:r>
            <a:endParaRPr lang="en-GB" altLang="en-US" sz="1400" b="1" dirty="0">
              <a:solidFill>
                <a:srgbClr val="FF0000"/>
              </a:solidFill>
            </a:endParaRPr>
          </a:p>
        </p:txBody>
      </p:sp>
      <p:grpSp>
        <p:nvGrpSpPr>
          <p:cNvPr id="3" name="Group 2"/>
          <p:cNvGrpSpPr/>
          <p:nvPr/>
        </p:nvGrpSpPr>
        <p:grpSpPr>
          <a:xfrm>
            <a:off x="960162" y="2349118"/>
            <a:ext cx="7210005" cy="2462663"/>
            <a:chOff x="1114632" y="2496039"/>
            <a:chExt cx="7210005" cy="2462663"/>
          </a:xfrm>
          <a:solidFill>
            <a:srgbClr val="4DB1E3"/>
          </a:solidFill>
        </p:grpSpPr>
        <p:sp>
          <p:nvSpPr>
            <p:cNvPr id="47" name="Rounded Rectangle 46"/>
            <p:cNvSpPr/>
            <p:nvPr/>
          </p:nvSpPr>
          <p:spPr>
            <a:xfrm>
              <a:off x="1114633" y="2496039"/>
              <a:ext cx="7210004" cy="33558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1400" spc="-90" dirty="0">
                  <a:solidFill>
                    <a:schemeClr val="bg1"/>
                  </a:solidFill>
                </a:rPr>
                <a:t>“Which class will raise the most amount of money for BBC Children in Need</a:t>
              </a:r>
              <a:r>
                <a:rPr lang="en-GB" altLang="en-US" sz="1400" b="1" spc="-90" dirty="0">
                  <a:solidFill>
                    <a:srgbClr val="FFCF21"/>
                  </a:solidFill>
                </a:rPr>
                <a:t>?</a:t>
              </a:r>
              <a:r>
                <a:rPr lang="en-GB" altLang="en-US" sz="1400" spc="-90" dirty="0">
                  <a:solidFill>
                    <a:schemeClr val="bg1"/>
                  </a:solidFill>
                </a:rPr>
                <a:t>” asked our </a:t>
              </a:r>
              <a:r>
                <a:rPr lang="en-GB" altLang="en-US" sz="1400" spc="-90" dirty="0" err="1">
                  <a:solidFill>
                    <a:schemeClr val="bg1"/>
                  </a:solidFill>
                </a:rPr>
                <a:t>headteacher</a:t>
              </a:r>
              <a:r>
                <a:rPr lang="en-GB" altLang="en-US" sz="1400" spc="-90" dirty="0">
                  <a:solidFill>
                    <a:schemeClr val="bg1"/>
                  </a:solidFill>
                </a:rPr>
                <a:t>.</a:t>
              </a:r>
            </a:p>
          </p:txBody>
        </p:sp>
        <p:sp>
          <p:nvSpPr>
            <p:cNvPr id="53" name="Rounded Rectangle 52"/>
            <p:cNvSpPr/>
            <p:nvPr/>
          </p:nvSpPr>
          <p:spPr>
            <a:xfrm>
              <a:off x="1122968" y="2879890"/>
              <a:ext cx="3247452" cy="33558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1400" dirty="0">
                  <a:solidFill>
                    <a:schemeClr val="bg1"/>
                  </a:solidFill>
                </a:rPr>
                <a:t>What an incredible cake you’ve made</a:t>
              </a:r>
              <a:r>
                <a:rPr lang="en-GB" altLang="en-US" sz="1400" b="1" dirty="0">
                  <a:solidFill>
                    <a:srgbClr val="FFCF21"/>
                  </a:solidFill>
                </a:rPr>
                <a:t>!</a:t>
              </a:r>
            </a:p>
          </p:txBody>
        </p:sp>
        <p:sp>
          <p:nvSpPr>
            <p:cNvPr id="55" name="Rounded Rectangle 54"/>
            <p:cNvSpPr/>
            <p:nvPr/>
          </p:nvSpPr>
          <p:spPr>
            <a:xfrm>
              <a:off x="1122967" y="3264268"/>
              <a:ext cx="5974172" cy="33558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1400" dirty="0">
                  <a:solidFill>
                    <a:schemeClr val="bg1"/>
                  </a:solidFill>
                </a:rPr>
                <a:t>Tomorrow, I’ll be taking part in a wheelbarrow race with my best friend</a:t>
              </a:r>
              <a:r>
                <a:rPr lang="en-GB" altLang="en-US" sz="1400" b="1" dirty="0">
                  <a:solidFill>
                    <a:srgbClr val="FFCF21"/>
                  </a:solidFill>
                </a:rPr>
                <a:t>.</a:t>
              </a:r>
            </a:p>
          </p:txBody>
        </p:sp>
        <p:sp>
          <p:nvSpPr>
            <p:cNvPr id="56" name="Rounded Rectangle 55"/>
            <p:cNvSpPr/>
            <p:nvPr/>
          </p:nvSpPr>
          <p:spPr>
            <a:xfrm>
              <a:off x="1122967" y="3647016"/>
              <a:ext cx="5634603" cy="33558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1400" dirty="0">
                  <a:solidFill>
                    <a:schemeClr val="bg1"/>
                  </a:solidFill>
                </a:rPr>
                <a:t>Did you notice the big mess the rabbits have left on the school field</a:t>
              </a:r>
              <a:r>
                <a:rPr lang="en-GB" altLang="en-US" sz="1400" b="1" dirty="0">
                  <a:solidFill>
                    <a:srgbClr val="FFCF21"/>
                  </a:solidFill>
                </a:rPr>
                <a:t>?</a:t>
              </a:r>
            </a:p>
          </p:txBody>
        </p:sp>
        <p:sp>
          <p:nvSpPr>
            <p:cNvPr id="57" name="Rounded Rectangle 56"/>
            <p:cNvSpPr/>
            <p:nvPr/>
          </p:nvSpPr>
          <p:spPr>
            <a:xfrm>
              <a:off x="1114633" y="4029764"/>
              <a:ext cx="4963207" cy="33558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1400" dirty="0">
                  <a:solidFill>
                    <a:schemeClr val="bg1"/>
                  </a:solidFill>
                </a:rPr>
                <a:t>As much as a try to enjoy them, I still strongly dislike peas</a:t>
              </a:r>
              <a:r>
                <a:rPr lang="en-GB" altLang="en-US" sz="1400" b="1" dirty="0">
                  <a:solidFill>
                    <a:srgbClr val="FFCF21"/>
                  </a:solidFill>
                </a:rPr>
                <a:t>.</a:t>
              </a:r>
            </a:p>
          </p:txBody>
        </p:sp>
        <p:sp>
          <p:nvSpPr>
            <p:cNvPr id="58" name="Rounded Rectangle 57"/>
            <p:cNvSpPr/>
            <p:nvPr/>
          </p:nvSpPr>
          <p:spPr>
            <a:xfrm>
              <a:off x="1114632" y="4430058"/>
              <a:ext cx="7153753" cy="52864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1400" dirty="0">
                  <a:solidFill>
                    <a:schemeClr val="bg1"/>
                  </a:solidFill>
                </a:rPr>
                <a:t>When the visitors entered the hall, they were amazed at the artwork on display and asked if we had made it all ourselves</a:t>
              </a:r>
              <a:r>
                <a:rPr lang="en-GB" altLang="en-US" sz="1400" b="1" dirty="0">
                  <a:solidFill>
                    <a:srgbClr val="FFCF21"/>
                  </a:solidFill>
                </a:rPr>
                <a:t>.</a:t>
              </a:r>
            </a:p>
          </p:txBody>
        </p:sp>
      </p:grpSp>
    </p:spTree>
    <p:extLst>
      <p:ext uri="{BB962C8B-B14F-4D97-AF65-F5344CB8AC3E}">
        <p14:creationId xmlns:p14="http://schemas.microsoft.com/office/powerpoint/2010/main" val="877410231"/>
      </p:ext>
    </p:extLst>
  </p:cSld>
  <p:clrMapOvr>
    <a:masterClrMapping/>
  </p:clrMapOvr>
  <mc:AlternateContent xmlns:mc="http://schemas.openxmlformats.org/markup-compatibility/2006" xmlns:p14="http://schemas.microsoft.com/office/powerpoint/2010/main">
    <mc:Choice Requires="p14">
      <p:transition p14:dur="150" advClick="0">
        <p:fad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20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0"/>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afterEffect">
                                  <p:stCondLst>
                                    <p:cond delay="0"/>
                                  </p:stCondLst>
                                  <p:childTnLst>
                                    <p:animEffect transition="out" filter="fade">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par>
                          <p:cTn id="52" fill="hold">
                            <p:stCondLst>
                              <p:cond delay="4000"/>
                            </p:stCondLst>
                            <p:childTnLst>
                              <p:par>
                                <p:cTn id="53" presetID="10" presetClass="entr" presetSubtype="0" fill="hold" nodeType="afterEffect">
                                  <p:stCondLst>
                                    <p:cond delay="200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500"/>
                                        <p:tgtEl>
                                          <p:spTgt spid="50"/>
                                        </p:tgtEl>
                                      </p:cBhvr>
                                    </p:animEffect>
                                  </p:childTnLst>
                                </p:cTn>
                              </p:par>
                            </p:childTnLst>
                          </p:cTn>
                        </p:par>
                      </p:childTnLst>
                    </p:cTn>
                  </p:par>
                </p:childTnLst>
              </p:cTn>
              <p:nextCondLst>
                <p:cond evt="onClick" delay="0">
                  <p:tgtEl>
                    <p:spTgt spid="20"/>
                  </p:tgtEl>
                </p:cond>
              </p:nextCondLst>
            </p:seq>
            <p:seq concurrent="1" nextAc="seek">
              <p:cTn id="56" restart="whenNotActive" fill="hold" evtFilter="cancelBubble" nodeType="interactiveSeq">
                <p:stCondLst>
                  <p:cond evt="onClick" delay="0">
                    <p:tgtEl>
                      <p:spTgt spid="50"/>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afterEffect">
                                  <p:stCondLst>
                                    <p:cond delay="0"/>
                                  </p:stCondLst>
                                  <p:childTnLst>
                                    <p:animEffect transition="out" filter="fade">
                                      <p:cBhvr>
                                        <p:cTn id="60" dur="500"/>
                                        <p:tgtEl>
                                          <p:spTgt spid="50"/>
                                        </p:tgtEl>
                                      </p:cBhvr>
                                    </p:animEffect>
                                    <p:set>
                                      <p:cBhvr>
                                        <p:cTn id="61" dur="1" fill="hold">
                                          <p:stCondLst>
                                            <p:cond delay="499"/>
                                          </p:stCondLst>
                                        </p:cTn>
                                        <p:tgtEl>
                                          <p:spTgt spid="50"/>
                                        </p:tgtEl>
                                        <p:attrNameLst>
                                          <p:attrName>style.visibility</p:attrName>
                                        </p:attrNameLst>
                                      </p:cBhvr>
                                      <p:to>
                                        <p:strVal val="hidden"/>
                                      </p:to>
                                    </p:se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500"/>
                                        <p:tgtEl>
                                          <p:spTgt spid="44"/>
                                        </p:tgtEl>
                                      </p:cBhvr>
                                    </p:animEffect>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500"/>
                                        <p:tgtEl>
                                          <p:spTgt spid="54"/>
                                        </p:tgtEl>
                                      </p:cBhvr>
                                    </p:animEffect>
                                  </p:childTnLst>
                                </p:cTn>
                              </p:par>
                            </p:childTnLst>
                          </p:cTn>
                        </p:par>
                        <p:par>
                          <p:cTn id="70" fill="hold">
                            <p:stCondLst>
                              <p:cond delay="1500"/>
                            </p:stCondLst>
                            <p:childTnLst>
                              <p:par>
                                <p:cTn id="71" presetID="10" presetClass="entr" presetSubtype="0" fill="hold" nodeType="after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fade">
                                      <p:cBhvr>
                                        <p:cTn id="73" dur="500"/>
                                        <p:tgtEl>
                                          <p:spTgt spid="3"/>
                                        </p:tgtEl>
                                      </p:cBhvr>
                                    </p:animEffect>
                                  </p:childTnLst>
                                </p:cTn>
                              </p:par>
                            </p:childTnLst>
                          </p:cTn>
                        </p:par>
                        <p:par>
                          <p:cTn id="74" fill="hold">
                            <p:stCondLst>
                              <p:cond delay="2000"/>
                            </p:stCondLst>
                            <p:childTnLst>
                              <p:par>
                                <p:cTn id="75" presetID="2" presetClass="entr" presetSubtype="2" accel="18000" decel="60000" fill="hold" nodeType="afterEffect">
                                  <p:stCondLst>
                                    <p:cond delay="200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500" fill="hold"/>
                                        <p:tgtEl>
                                          <p:spTgt spid="14"/>
                                        </p:tgtEl>
                                        <p:attrNameLst>
                                          <p:attrName>ppt_x</p:attrName>
                                        </p:attrNameLst>
                                      </p:cBhvr>
                                      <p:tavLst>
                                        <p:tav tm="0">
                                          <p:val>
                                            <p:strVal val="1+#ppt_w/2"/>
                                          </p:val>
                                        </p:tav>
                                        <p:tav tm="100000">
                                          <p:val>
                                            <p:strVal val="#ppt_x"/>
                                          </p:val>
                                        </p:tav>
                                      </p:tavLst>
                                    </p:anim>
                                    <p:anim calcmode="lin" valueType="num">
                                      <p:cBhvr additive="base">
                                        <p:cTn id="7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50"/>
                  </p:tgtEl>
                </p:cond>
              </p:nextCondLst>
            </p:seq>
          </p:childTnLst>
        </p:cTn>
      </p:par>
    </p:tnLst>
    <p:bldLst>
      <p:bldP spid="30" grpId="0" animBg="1"/>
      <p:bldP spid="31" grpId="0" animBg="1"/>
      <p:bldP spid="10" grpId="0" animBg="1"/>
      <p:bldP spid="54" grpId="0"/>
      <p:bldP spid="33" grpId="0" animBg="1"/>
      <p:bldP spid="34" grpId="0" animBg="1"/>
      <p:bldP spid="37" grpId="0" animBg="1"/>
      <p:bldP spid="38" grpId="0" animBg="1"/>
      <p:bldP spid="40" grpId="0" animBg="1"/>
      <p:bldP spid="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val 48"/>
          <p:cNvSpPr/>
          <p:nvPr/>
        </p:nvSpPr>
        <p:spPr>
          <a:xfrm flipH="1">
            <a:off x="6104705" y="5411409"/>
            <a:ext cx="721453" cy="721453"/>
          </a:xfrm>
          <a:prstGeom prst="ellipse">
            <a:avLst/>
          </a:prstGeom>
          <a:solidFill>
            <a:srgbClr val="F06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flipH="1">
            <a:off x="1634329" y="1044650"/>
            <a:ext cx="1049485" cy="1049485"/>
          </a:xfrm>
          <a:prstGeom prst="ellipse">
            <a:avLst/>
          </a:prstGeom>
          <a:solidFill>
            <a:srgbClr val="98C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884004" y="1955646"/>
            <a:ext cx="7367590" cy="3694650"/>
          </a:xfrm>
          <a:prstGeom prst="roundRect">
            <a:avLst>
              <a:gd name="adj" fmla="val 4023"/>
            </a:avLst>
          </a:prstGeom>
          <a:solidFill>
            <a:srgbClr val="FF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822325" y="1330326"/>
            <a:ext cx="7483475" cy="4384674"/>
          </a:xfrm>
          <a:prstGeom prst="roundRect">
            <a:avLst>
              <a:gd name="adj" fmla="val 3832"/>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solidFill>
                  <a:srgbClr val="4DB1E3"/>
                </a:solidFill>
                <a:latin typeface="+mn-lt"/>
              </a:rPr>
              <a:t>Clue for Digit 10</a:t>
            </a:r>
          </a:p>
        </p:txBody>
      </p:sp>
      <p:grpSp>
        <p:nvGrpSpPr>
          <p:cNvPr id="8" name="Group 7"/>
          <p:cNvGrpSpPr/>
          <p:nvPr/>
        </p:nvGrpSpPr>
        <p:grpSpPr>
          <a:xfrm>
            <a:off x="744304" y="1387476"/>
            <a:ext cx="7632700" cy="892301"/>
            <a:chOff x="750885" y="1473201"/>
            <a:chExt cx="7632700" cy="892301"/>
          </a:xfrm>
        </p:grpSpPr>
        <p:sp>
          <p:nvSpPr>
            <p:cNvPr id="6" name="Rounded Rectangle 5"/>
            <p:cNvSpPr/>
            <p:nvPr/>
          </p:nvSpPr>
          <p:spPr>
            <a:xfrm>
              <a:off x="890585" y="1473201"/>
              <a:ext cx="7367590" cy="892301"/>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90585" y="1663372"/>
              <a:ext cx="7367590" cy="702130"/>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op Banner 1"/>
            <p:cNvSpPr/>
            <p:nvPr/>
          </p:nvSpPr>
          <p:spPr>
            <a:xfrm>
              <a:off x="750885" y="1533298"/>
              <a:ext cx="7632700" cy="772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spcBef>
                  <a:spcPct val="0"/>
                </a:spcBef>
              </a:pPr>
              <a:r>
                <a:rPr lang="en-GB" altLang="en-US" dirty="0">
                  <a:solidFill>
                    <a:schemeClr val="bg1"/>
                  </a:solidFill>
                </a:rPr>
                <a:t>Add a letter to each box to complete the word.</a:t>
              </a:r>
              <a:br>
                <a:rPr lang="en-GB" altLang="en-US" dirty="0">
                  <a:solidFill>
                    <a:schemeClr val="bg1"/>
                  </a:solidFill>
                </a:rPr>
              </a:br>
              <a:r>
                <a:rPr lang="en-GB" altLang="en-US" dirty="0">
                  <a:solidFill>
                    <a:schemeClr val="bg1"/>
                  </a:solidFill>
                </a:rPr>
                <a:t>How many times have you had to use the letter </a:t>
              </a:r>
              <a:r>
                <a:rPr lang="en-GB" altLang="en-US" b="1" dirty="0">
                  <a:solidFill>
                    <a:schemeClr val="bg1"/>
                  </a:solidFill>
                </a:rPr>
                <a:t>h</a:t>
              </a:r>
              <a:r>
                <a:rPr lang="en-GB" altLang="en-US" dirty="0">
                  <a:solidFill>
                    <a:schemeClr val="bg1"/>
                  </a:solidFill>
                </a:rPr>
                <a:t>?</a:t>
              </a:r>
            </a:p>
          </p:txBody>
        </p:sp>
      </p:grpSp>
      <p:grpSp>
        <p:nvGrpSpPr>
          <p:cNvPr id="44" name="Group 43"/>
          <p:cNvGrpSpPr/>
          <p:nvPr/>
        </p:nvGrpSpPr>
        <p:grpSpPr>
          <a:xfrm rot="10800000">
            <a:off x="884001" y="4766705"/>
            <a:ext cx="7369665" cy="883588"/>
            <a:chOff x="890585" y="1473201"/>
            <a:chExt cx="7367590" cy="892301"/>
          </a:xfrm>
        </p:grpSpPr>
        <p:sp>
          <p:nvSpPr>
            <p:cNvPr id="45" name="Rounded Rectangle 44"/>
            <p:cNvSpPr/>
            <p:nvPr/>
          </p:nvSpPr>
          <p:spPr>
            <a:xfrm>
              <a:off x="890585" y="1473201"/>
              <a:ext cx="7367590" cy="892301"/>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890585" y="1663372"/>
              <a:ext cx="7367590" cy="702130"/>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 name="Answer Button"/>
          <p:cNvGrpSpPr/>
          <p:nvPr/>
        </p:nvGrpSpPr>
        <p:grpSpPr>
          <a:xfrm>
            <a:off x="6907970" y="4860328"/>
            <a:ext cx="1208015" cy="679508"/>
            <a:chOff x="7386521" y="5617250"/>
            <a:chExt cx="1208015" cy="679508"/>
          </a:xfrm>
        </p:grpSpPr>
        <p:sp>
          <p:nvSpPr>
            <p:cNvPr id="51" name="Rounded Rectangle 50"/>
            <p:cNvSpPr/>
            <p:nvPr/>
          </p:nvSpPr>
          <p:spPr>
            <a:xfrm>
              <a:off x="7421220" y="5655583"/>
              <a:ext cx="1132155" cy="607392"/>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C1C1C"/>
                  </a:solidFill>
                  <a:latin typeface="Corporative Black" panose="00000A00000000000000" pitchFamily="50" charset="0"/>
                </a:rPr>
                <a:t>Answer</a:t>
              </a:r>
            </a:p>
          </p:txBody>
        </p:sp>
        <p:sp>
          <p:nvSpPr>
            <p:cNvPr id="52" name="Rounded Rectangle 51"/>
            <p:cNvSpPr/>
            <p:nvPr/>
          </p:nvSpPr>
          <p:spPr>
            <a:xfrm>
              <a:off x="7386521" y="5617250"/>
              <a:ext cx="1208015" cy="67950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4" name="Top Banner 1"/>
          <p:cNvSpPr/>
          <p:nvPr/>
        </p:nvSpPr>
        <p:spPr>
          <a:xfrm>
            <a:off x="750885" y="4826802"/>
            <a:ext cx="7649370" cy="772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spcBef>
                <a:spcPct val="0"/>
              </a:spcBef>
            </a:pPr>
            <a:r>
              <a:rPr lang="en-GB" altLang="en-US" dirty="0">
                <a:solidFill>
                  <a:schemeClr val="bg1"/>
                </a:solidFill>
              </a:rPr>
              <a:t>The letter </a:t>
            </a:r>
            <a:r>
              <a:rPr lang="en-GB" altLang="en-US" b="1" dirty="0">
                <a:solidFill>
                  <a:schemeClr val="bg1"/>
                </a:solidFill>
              </a:rPr>
              <a:t>h</a:t>
            </a:r>
            <a:r>
              <a:rPr lang="en-GB" altLang="en-US" dirty="0">
                <a:solidFill>
                  <a:schemeClr val="bg1"/>
                </a:solidFill>
              </a:rPr>
              <a:t> is used </a:t>
            </a:r>
            <a:r>
              <a:rPr lang="en-GB" altLang="en-US" b="1" dirty="0">
                <a:solidFill>
                  <a:schemeClr val="bg1"/>
                </a:solidFill>
              </a:rPr>
              <a:t>three</a:t>
            </a:r>
            <a:r>
              <a:rPr lang="en-GB" altLang="en-US" dirty="0">
                <a:solidFill>
                  <a:schemeClr val="bg1"/>
                </a:solidFill>
              </a:rPr>
              <a:t> times in these words.</a:t>
            </a:r>
            <a:br>
              <a:rPr lang="en-GB" altLang="en-US" dirty="0">
                <a:solidFill>
                  <a:schemeClr val="bg1"/>
                </a:solidFill>
              </a:rPr>
            </a:br>
            <a:r>
              <a:rPr lang="en-GB" altLang="en-US" dirty="0">
                <a:solidFill>
                  <a:schemeClr val="bg1"/>
                </a:solidFill>
              </a:rPr>
              <a:t>What other letter appears three times? </a:t>
            </a:r>
          </a:p>
        </p:txBody>
      </p:sp>
      <p:grpSp>
        <p:nvGrpSpPr>
          <p:cNvPr id="20" name="Next Button 3"/>
          <p:cNvGrpSpPr/>
          <p:nvPr/>
        </p:nvGrpSpPr>
        <p:grpSpPr>
          <a:xfrm>
            <a:off x="6907970" y="4863535"/>
            <a:ext cx="1208015" cy="679508"/>
            <a:chOff x="7386521" y="5617250"/>
            <a:chExt cx="1208015" cy="679508"/>
          </a:xfrm>
        </p:grpSpPr>
        <p:sp>
          <p:nvSpPr>
            <p:cNvPr id="22" name="Rounded Rectangle 21"/>
            <p:cNvSpPr/>
            <p:nvPr/>
          </p:nvSpPr>
          <p:spPr>
            <a:xfrm>
              <a:off x="7421220" y="5655583"/>
              <a:ext cx="1132155" cy="607392"/>
            </a:xfrm>
            <a:prstGeom prst="roundRect">
              <a:avLst/>
            </a:prstGeom>
            <a:solidFill>
              <a:srgbClr val="FF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C1C1C"/>
                  </a:solidFill>
                  <a:latin typeface="Corporative Black" panose="00000A00000000000000" pitchFamily="50" charset="0"/>
                </a:rPr>
                <a:t>Next</a:t>
              </a:r>
            </a:p>
          </p:txBody>
        </p:sp>
        <p:sp>
          <p:nvSpPr>
            <p:cNvPr id="23" name="Rounded Rectangle 22"/>
            <p:cNvSpPr/>
            <p:nvPr/>
          </p:nvSpPr>
          <p:spPr>
            <a:xfrm>
              <a:off x="7386521" y="5617250"/>
              <a:ext cx="1208015" cy="67950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4" name="Group 13"/>
          <p:cNvGrpSpPr/>
          <p:nvPr/>
        </p:nvGrpSpPr>
        <p:grpSpPr>
          <a:xfrm>
            <a:off x="7226129" y="5388559"/>
            <a:ext cx="1255938" cy="567862"/>
            <a:chOff x="3130379" y="5799438"/>
            <a:chExt cx="1255938" cy="567862"/>
          </a:xfrm>
        </p:grpSpPr>
        <p:sp>
          <p:nvSpPr>
            <p:cNvPr id="9" name="Rounded Rectangle 8">
              <a:hlinkClick r:id="rId2" action="ppaction://hlinksldjump"/>
            </p:cNvPr>
            <p:cNvSpPr/>
            <p:nvPr/>
          </p:nvSpPr>
          <p:spPr>
            <a:xfrm>
              <a:off x="3463404" y="5858151"/>
              <a:ext cx="922913" cy="452532"/>
            </a:xfrm>
            <a:prstGeom prst="roundRect">
              <a:avLst/>
            </a:prstGeom>
            <a:solidFill>
              <a:schemeClr val="bg1"/>
            </a:solidFill>
            <a:ln w="28575">
              <a:solidFill>
                <a:srgbClr val="1C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ounded Rectangle 38">
              <a:hlinkClick r:id="rId2" action="ppaction://hlinksldjump"/>
            </p:cNvPr>
            <p:cNvSpPr/>
            <p:nvPr/>
          </p:nvSpPr>
          <p:spPr>
            <a:xfrm>
              <a:off x="3575165" y="5898589"/>
              <a:ext cx="770513" cy="377806"/>
            </a:xfrm>
            <a:prstGeom prst="roundRect">
              <a:avLst/>
            </a:prstGeom>
            <a:solidFill>
              <a:srgbClr val="4DB1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orporative Bold" panose="00000900000000000000" pitchFamily="50" charset="0"/>
                </a:rPr>
                <a:t> Next</a:t>
              </a:r>
            </a:p>
          </p:txBody>
        </p:sp>
        <p:grpSp>
          <p:nvGrpSpPr>
            <p:cNvPr id="7" name="Group 6"/>
            <p:cNvGrpSpPr/>
            <p:nvPr/>
          </p:nvGrpSpPr>
          <p:grpSpPr>
            <a:xfrm>
              <a:off x="3130379" y="5799438"/>
              <a:ext cx="567862" cy="567862"/>
              <a:chOff x="4007708" y="5799438"/>
              <a:chExt cx="567862" cy="567862"/>
            </a:xfrm>
          </p:grpSpPr>
          <p:sp>
            <p:nvSpPr>
              <p:cNvPr id="4" name="Oval 3">
                <a:hlinkClick r:id="rId2" action="ppaction://hlinksldjump"/>
              </p:cNvPr>
              <p:cNvSpPr/>
              <p:nvPr/>
            </p:nvSpPr>
            <p:spPr>
              <a:xfrm>
                <a:off x="4007708" y="5799438"/>
                <a:ext cx="567862" cy="567862"/>
              </a:xfrm>
              <a:prstGeom prst="ellipse">
                <a:avLst/>
              </a:prstGeom>
              <a:solidFill>
                <a:schemeClr val="bg1"/>
              </a:solidFill>
              <a:ln w="28575">
                <a:solidFill>
                  <a:srgbClr val="1C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hlinkClick r:id="rId2" action="ppaction://hlinksldjump"/>
              </p:cNvPr>
              <p:cNvSpPr/>
              <p:nvPr/>
            </p:nvSpPr>
            <p:spPr>
              <a:xfrm>
                <a:off x="4058964" y="5852914"/>
                <a:ext cx="465348" cy="465348"/>
              </a:xfrm>
              <a:prstGeom prst="ellipse">
                <a:avLst/>
              </a:prstGeom>
              <a:solidFill>
                <a:srgbClr val="FFCF2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6">
                <a:hlinkClick r:id="rId2" action="ppaction://hlinksldjump"/>
              </p:cNvPr>
              <p:cNvSpPr/>
              <p:nvPr/>
            </p:nvSpPr>
            <p:spPr>
              <a:xfrm rot="21195811">
                <a:off x="4154647" y="5867845"/>
                <a:ext cx="273983" cy="42299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DE1E5A"/>
                    </a:solidFill>
                    <a:latin typeface="Corporative Black" panose="00000A00000000000000" pitchFamily="50" charset="0"/>
                  </a:rPr>
                  <a:t>?</a:t>
                </a:r>
              </a:p>
            </p:txBody>
          </p:sp>
        </p:grpSp>
      </p:grpSp>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02626">
            <a:off x="583684" y="959974"/>
            <a:ext cx="744837" cy="892376"/>
          </a:xfrm>
          <a:prstGeom prst="rect">
            <a:avLst/>
          </a:prstGeom>
        </p:spPr>
      </p:pic>
      <p:grpSp>
        <p:nvGrpSpPr>
          <p:cNvPr id="18" name="Group 17"/>
          <p:cNvGrpSpPr/>
          <p:nvPr/>
        </p:nvGrpSpPr>
        <p:grpSpPr>
          <a:xfrm>
            <a:off x="974826" y="2514540"/>
            <a:ext cx="5851331" cy="391710"/>
            <a:chOff x="974826" y="2514540"/>
            <a:chExt cx="5851331" cy="391710"/>
          </a:xfrm>
        </p:grpSpPr>
        <p:sp>
          <p:nvSpPr>
            <p:cNvPr id="64" name="Rounded Rectangle 63"/>
            <p:cNvSpPr/>
            <p:nvPr/>
          </p:nvSpPr>
          <p:spPr>
            <a:xfrm>
              <a:off x="974826" y="2514540"/>
              <a:ext cx="5851331" cy="391710"/>
            </a:xfrm>
            <a:prstGeom prst="roundRect">
              <a:avLst>
                <a:gd name="adj" fmla="val 3484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sz="1400" dirty="0">
                  <a:solidFill>
                    <a:schemeClr val="tx1"/>
                  </a:solidFill>
                </a:rPr>
                <a:t>Apples, pears and peaches are all types of			.</a:t>
              </a:r>
            </a:p>
          </p:txBody>
        </p:sp>
        <p:grpSp>
          <p:nvGrpSpPr>
            <p:cNvPr id="11" name="Group 10"/>
            <p:cNvGrpSpPr/>
            <p:nvPr/>
          </p:nvGrpSpPr>
          <p:grpSpPr>
            <a:xfrm>
              <a:off x="4507500" y="2558216"/>
              <a:ext cx="1987307" cy="317191"/>
              <a:chOff x="4507500" y="2558216"/>
              <a:chExt cx="1987307" cy="317191"/>
            </a:xfrm>
          </p:grpSpPr>
          <p:sp>
            <p:nvSpPr>
              <p:cNvPr id="69" name="Rounded Rectangle 68"/>
              <p:cNvSpPr/>
              <p:nvPr/>
            </p:nvSpPr>
            <p:spPr>
              <a:xfrm>
                <a:off x="6150519" y="2558345"/>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en-GB" altLang="en-US" dirty="0">
                  <a:solidFill>
                    <a:schemeClr val="tx1"/>
                  </a:solidFill>
                </a:endParaRPr>
              </a:p>
            </p:txBody>
          </p:sp>
          <p:sp>
            <p:nvSpPr>
              <p:cNvPr id="70" name="Rounded Rectangle 69"/>
              <p:cNvSpPr/>
              <p:nvPr/>
            </p:nvSpPr>
            <p:spPr>
              <a:xfrm>
                <a:off x="5740602" y="2558345"/>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en-GB" altLang="en-US" dirty="0">
                  <a:solidFill>
                    <a:schemeClr val="tx1"/>
                  </a:solidFill>
                </a:endParaRPr>
              </a:p>
            </p:txBody>
          </p:sp>
          <p:sp>
            <p:nvSpPr>
              <p:cNvPr id="71" name="Rounded Rectangle 70"/>
              <p:cNvSpPr/>
              <p:nvPr/>
            </p:nvSpPr>
            <p:spPr>
              <a:xfrm>
                <a:off x="5326734" y="2558345"/>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en-GB" altLang="en-US" dirty="0">
                  <a:solidFill>
                    <a:schemeClr val="tx1"/>
                  </a:solidFill>
                </a:endParaRPr>
              </a:p>
            </p:txBody>
          </p:sp>
          <p:sp>
            <p:nvSpPr>
              <p:cNvPr id="72" name="Rounded Rectangle 71"/>
              <p:cNvSpPr/>
              <p:nvPr/>
            </p:nvSpPr>
            <p:spPr>
              <a:xfrm>
                <a:off x="4921368" y="2558216"/>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en-GB" altLang="en-US" dirty="0">
                  <a:solidFill>
                    <a:schemeClr val="tx1"/>
                  </a:solidFill>
                </a:endParaRPr>
              </a:p>
            </p:txBody>
          </p:sp>
          <p:sp>
            <p:nvSpPr>
              <p:cNvPr id="73" name="Rounded Rectangle 72"/>
              <p:cNvSpPr/>
              <p:nvPr/>
            </p:nvSpPr>
            <p:spPr>
              <a:xfrm>
                <a:off x="4507500" y="2558216"/>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dirty="0">
                    <a:solidFill>
                      <a:schemeClr val="tx1"/>
                    </a:solidFill>
                  </a:rPr>
                  <a:t>f</a:t>
                </a:r>
              </a:p>
            </p:txBody>
          </p:sp>
        </p:grpSp>
      </p:grpSp>
      <p:grpSp>
        <p:nvGrpSpPr>
          <p:cNvPr id="19" name="Group 18"/>
          <p:cNvGrpSpPr/>
          <p:nvPr/>
        </p:nvGrpSpPr>
        <p:grpSpPr>
          <a:xfrm>
            <a:off x="981345" y="3025794"/>
            <a:ext cx="6812646" cy="391710"/>
            <a:chOff x="981345" y="3025794"/>
            <a:chExt cx="6812646" cy="391710"/>
          </a:xfrm>
        </p:grpSpPr>
        <p:sp>
          <p:nvSpPr>
            <p:cNvPr id="65" name="Rounded Rectangle 64"/>
            <p:cNvSpPr/>
            <p:nvPr/>
          </p:nvSpPr>
          <p:spPr>
            <a:xfrm>
              <a:off x="981345" y="3025794"/>
              <a:ext cx="6812646" cy="391710"/>
            </a:xfrm>
            <a:prstGeom prst="roundRect">
              <a:avLst>
                <a:gd name="adj" fmla="val 3484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sz="1400" dirty="0">
                  <a:solidFill>
                    <a:schemeClr val="tx1"/>
                  </a:solidFill>
                </a:rPr>
                <a:t>Use a metre ruler to measure the			           of your table.</a:t>
              </a:r>
            </a:p>
          </p:txBody>
        </p:sp>
        <p:grpSp>
          <p:nvGrpSpPr>
            <p:cNvPr id="13" name="Group 12"/>
            <p:cNvGrpSpPr/>
            <p:nvPr/>
          </p:nvGrpSpPr>
          <p:grpSpPr>
            <a:xfrm>
              <a:off x="3803493" y="3066058"/>
              <a:ext cx="2406841" cy="317191"/>
              <a:chOff x="3803493" y="3066058"/>
              <a:chExt cx="2406841" cy="317191"/>
            </a:xfrm>
          </p:grpSpPr>
          <p:sp>
            <p:nvSpPr>
              <p:cNvPr id="78" name="Rounded Rectangle 77"/>
              <p:cNvSpPr/>
              <p:nvPr/>
            </p:nvSpPr>
            <p:spPr>
              <a:xfrm>
                <a:off x="5446512" y="3066187"/>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en-GB" altLang="en-US" dirty="0">
                  <a:solidFill>
                    <a:schemeClr val="tx1"/>
                  </a:solidFill>
                </a:endParaRPr>
              </a:p>
            </p:txBody>
          </p:sp>
          <p:sp>
            <p:nvSpPr>
              <p:cNvPr id="79" name="Rounded Rectangle 78"/>
              <p:cNvSpPr/>
              <p:nvPr/>
            </p:nvSpPr>
            <p:spPr>
              <a:xfrm>
                <a:off x="5036595" y="3066187"/>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en-GB" altLang="en-US" dirty="0">
                  <a:solidFill>
                    <a:schemeClr val="tx1"/>
                  </a:solidFill>
                </a:endParaRPr>
              </a:p>
            </p:txBody>
          </p:sp>
          <p:sp>
            <p:nvSpPr>
              <p:cNvPr id="80" name="Rounded Rectangle 79"/>
              <p:cNvSpPr/>
              <p:nvPr/>
            </p:nvSpPr>
            <p:spPr>
              <a:xfrm>
                <a:off x="4622727" y="3066187"/>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en-GB" altLang="en-US" dirty="0">
                  <a:solidFill>
                    <a:schemeClr val="tx1"/>
                  </a:solidFill>
                </a:endParaRPr>
              </a:p>
            </p:txBody>
          </p:sp>
          <p:sp>
            <p:nvSpPr>
              <p:cNvPr id="81" name="Rounded Rectangle 80"/>
              <p:cNvSpPr/>
              <p:nvPr/>
            </p:nvSpPr>
            <p:spPr>
              <a:xfrm>
                <a:off x="4217361" y="3066058"/>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en-GB" altLang="en-US" dirty="0">
                  <a:solidFill>
                    <a:schemeClr val="tx1"/>
                  </a:solidFill>
                </a:endParaRPr>
              </a:p>
            </p:txBody>
          </p:sp>
          <p:sp>
            <p:nvSpPr>
              <p:cNvPr id="82" name="Rounded Rectangle 81"/>
              <p:cNvSpPr/>
              <p:nvPr/>
            </p:nvSpPr>
            <p:spPr>
              <a:xfrm>
                <a:off x="3803493" y="3066058"/>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dirty="0">
                    <a:solidFill>
                      <a:schemeClr val="tx1"/>
                    </a:solidFill>
                  </a:rPr>
                  <a:t>l</a:t>
                </a:r>
              </a:p>
            </p:txBody>
          </p:sp>
          <p:sp>
            <p:nvSpPr>
              <p:cNvPr id="83" name="Rounded Rectangle 82"/>
              <p:cNvSpPr/>
              <p:nvPr/>
            </p:nvSpPr>
            <p:spPr>
              <a:xfrm>
                <a:off x="5866046" y="3066058"/>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en-GB" altLang="en-US" dirty="0">
                  <a:solidFill>
                    <a:schemeClr val="tx1"/>
                  </a:solidFill>
                </a:endParaRPr>
              </a:p>
            </p:txBody>
          </p:sp>
        </p:grpSp>
      </p:grpSp>
      <p:grpSp>
        <p:nvGrpSpPr>
          <p:cNvPr id="24" name="Group 23"/>
          <p:cNvGrpSpPr/>
          <p:nvPr/>
        </p:nvGrpSpPr>
        <p:grpSpPr>
          <a:xfrm>
            <a:off x="981344" y="3529292"/>
            <a:ext cx="6761389" cy="391710"/>
            <a:chOff x="981344" y="3529292"/>
            <a:chExt cx="6761389" cy="391710"/>
          </a:xfrm>
        </p:grpSpPr>
        <p:sp>
          <p:nvSpPr>
            <p:cNvPr id="66" name="Rounded Rectangle 65"/>
            <p:cNvSpPr/>
            <p:nvPr/>
          </p:nvSpPr>
          <p:spPr>
            <a:xfrm>
              <a:off x="981344" y="3529292"/>
              <a:ext cx="6761389" cy="391710"/>
            </a:xfrm>
            <a:prstGeom prst="roundRect">
              <a:avLst>
                <a:gd name="adj" fmla="val 3484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spcBef>
                  <a:spcPct val="0"/>
                </a:spcBef>
              </a:pPr>
              <a:r>
                <a:rPr lang="en-GB" altLang="en-US" sz="1400" dirty="0">
                  <a:solidFill>
                    <a:schemeClr val="tx1"/>
                  </a:solidFill>
                </a:rPr>
                <a:t>                   is the third planet from the Sun.</a:t>
              </a:r>
            </a:p>
          </p:txBody>
        </p:sp>
        <p:grpSp>
          <p:nvGrpSpPr>
            <p:cNvPr id="16" name="Group 15"/>
            <p:cNvGrpSpPr/>
            <p:nvPr/>
          </p:nvGrpSpPr>
          <p:grpSpPr>
            <a:xfrm>
              <a:off x="1035129" y="3566559"/>
              <a:ext cx="1992973" cy="317191"/>
              <a:chOff x="1035129" y="3566559"/>
              <a:chExt cx="1992973" cy="317191"/>
            </a:xfrm>
          </p:grpSpPr>
          <p:sp>
            <p:nvSpPr>
              <p:cNvPr id="84" name="Rounded Rectangle 83"/>
              <p:cNvSpPr/>
              <p:nvPr/>
            </p:nvSpPr>
            <p:spPr>
              <a:xfrm>
                <a:off x="2264280" y="3566688"/>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en-GB" altLang="en-US" dirty="0">
                  <a:solidFill>
                    <a:schemeClr val="tx1"/>
                  </a:solidFill>
                </a:endParaRPr>
              </a:p>
            </p:txBody>
          </p:sp>
          <p:sp>
            <p:nvSpPr>
              <p:cNvPr id="85" name="Rounded Rectangle 84"/>
              <p:cNvSpPr/>
              <p:nvPr/>
            </p:nvSpPr>
            <p:spPr>
              <a:xfrm>
                <a:off x="1854363" y="3566688"/>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en-GB" altLang="en-US" dirty="0">
                  <a:solidFill>
                    <a:schemeClr val="tx1"/>
                  </a:solidFill>
                </a:endParaRPr>
              </a:p>
            </p:txBody>
          </p:sp>
          <p:sp>
            <p:nvSpPr>
              <p:cNvPr id="86" name="Rounded Rectangle 85"/>
              <p:cNvSpPr/>
              <p:nvPr/>
            </p:nvSpPr>
            <p:spPr>
              <a:xfrm>
                <a:off x="1440495" y="3566688"/>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en-GB" altLang="en-US" dirty="0">
                  <a:solidFill>
                    <a:schemeClr val="tx1"/>
                  </a:solidFill>
                </a:endParaRPr>
              </a:p>
            </p:txBody>
          </p:sp>
          <p:sp>
            <p:nvSpPr>
              <p:cNvPr id="87" name="Rounded Rectangle 86"/>
              <p:cNvSpPr/>
              <p:nvPr/>
            </p:nvSpPr>
            <p:spPr>
              <a:xfrm>
                <a:off x="1035129" y="3566559"/>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dirty="0">
                    <a:solidFill>
                      <a:schemeClr val="tx1"/>
                    </a:solidFill>
                  </a:rPr>
                  <a:t>e</a:t>
                </a:r>
              </a:p>
            </p:txBody>
          </p:sp>
          <p:sp>
            <p:nvSpPr>
              <p:cNvPr id="88" name="Rounded Rectangle 87"/>
              <p:cNvSpPr/>
              <p:nvPr/>
            </p:nvSpPr>
            <p:spPr>
              <a:xfrm>
                <a:off x="2683814" y="3566559"/>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en-GB" altLang="en-US" dirty="0">
                  <a:solidFill>
                    <a:schemeClr val="tx1"/>
                  </a:solidFill>
                </a:endParaRPr>
              </a:p>
            </p:txBody>
          </p:sp>
        </p:grpSp>
      </p:grpSp>
      <p:grpSp>
        <p:nvGrpSpPr>
          <p:cNvPr id="25" name="Group 24"/>
          <p:cNvGrpSpPr/>
          <p:nvPr/>
        </p:nvGrpSpPr>
        <p:grpSpPr>
          <a:xfrm>
            <a:off x="974827" y="4026523"/>
            <a:ext cx="5851330" cy="391710"/>
            <a:chOff x="974827" y="4026523"/>
            <a:chExt cx="5851330" cy="391710"/>
          </a:xfrm>
        </p:grpSpPr>
        <p:sp>
          <p:nvSpPr>
            <p:cNvPr id="67" name="Rounded Rectangle 66"/>
            <p:cNvSpPr/>
            <p:nvPr/>
          </p:nvSpPr>
          <p:spPr>
            <a:xfrm>
              <a:off x="974827" y="4026523"/>
              <a:ext cx="5851330" cy="391710"/>
            </a:xfrm>
            <a:prstGeom prst="roundRect">
              <a:avLst>
                <a:gd name="adj" fmla="val 3484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sz="1400" dirty="0">
                  <a:solidFill>
                    <a:schemeClr val="tx1"/>
                  </a:solidFill>
                </a:rPr>
                <a:t>It is my birthday today; I am                                       years old. </a:t>
              </a:r>
            </a:p>
          </p:txBody>
        </p:sp>
        <p:grpSp>
          <p:nvGrpSpPr>
            <p:cNvPr id="17" name="Group 16"/>
            <p:cNvGrpSpPr/>
            <p:nvPr/>
          </p:nvGrpSpPr>
          <p:grpSpPr>
            <a:xfrm>
              <a:off x="3505905" y="4075009"/>
              <a:ext cx="1992973" cy="317191"/>
              <a:chOff x="3505905" y="4075009"/>
              <a:chExt cx="1992973" cy="317191"/>
            </a:xfrm>
          </p:grpSpPr>
          <p:sp>
            <p:nvSpPr>
              <p:cNvPr id="89" name="Rounded Rectangle 88"/>
              <p:cNvSpPr/>
              <p:nvPr/>
            </p:nvSpPr>
            <p:spPr>
              <a:xfrm>
                <a:off x="4735056" y="4075138"/>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en-GB" altLang="en-US" dirty="0">
                  <a:solidFill>
                    <a:schemeClr val="tx1"/>
                  </a:solidFill>
                </a:endParaRPr>
              </a:p>
            </p:txBody>
          </p:sp>
          <p:sp>
            <p:nvSpPr>
              <p:cNvPr id="90" name="Rounded Rectangle 89"/>
              <p:cNvSpPr/>
              <p:nvPr/>
            </p:nvSpPr>
            <p:spPr>
              <a:xfrm>
                <a:off x="4325139" y="4075138"/>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en-GB" altLang="en-US" dirty="0">
                  <a:solidFill>
                    <a:schemeClr val="tx1"/>
                  </a:solidFill>
                </a:endParaRPr>
              </a:p>
            </p:txBody>
          </p:sp>
          <p:sp>
            <p:nvSpPr>
              <p:cNvPr id="91" name="Rounded Rectangle 90"/>
              <p:cNvSpPr/>
              <p:nvPr/>
            </p:nvSpPr>
            <p:spPr>
              <a:xfrm>
                <a:off x="3911271" y="4075138"/>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en-GB" altLang="en-US" dirty="0">
                  <a:solidFill>
                    <a:schemeClr val="tx1"/>
                  </a:solidFill>
                </a:endParaRPr>
              </a:p>
            </p:txBody>
          </p:sp>
          <p:sp>
            <p:nvSpPr>
              <p:cNvPr id="92" name="Rounded Rectangle 91"/>
              <p:cNvSpPr/>
              <p:nvPr/>
            </p:nvSpPr>
            <p:spPr>
              <a:xfrm>
                <a:off x="3505905" y="4075009"/>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dirty="0">
                    <a:solidFill>
                      <a:schemeClr val="tx1"/>
                    </a:solidFill>
                  </a:rPr>
                  <a:t>e</a:t>
                </a:r>
              </a:p>
            </p:txBody>
          </p:sp>
          <p:sp>
            <p:nvSpPr>
              <p:cNvPr id="93" name="Rounded Rectangle 92"/>
              <p:cNvSpPr/>
              <p:nvPr/>
            </p:nvSpPr>
            <p:spPr>
              <a:xfrm>
                <a:off x="5154590" y="4075009"/>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en-GB" altLang="en-US" dirty="0">
                  <a:solidFill>
                    <a:schemeClr val="tx1"/>
                  </a:solidFill>
                </a:endParaRPr>
              </a:p>
            </p:txBody>
          </p:sp>
        </p:grpSp>
      </p:grpSp>
      <p:grpSp>
        <p:nvGrpSpPr>
          <p:cNvPr id="26" name="Group 25"/>
          <p:cNvGrpSpPr/>
          <p:nvPr/>
        </p:nvGrpSpPr>
        <p:grpSpPr>
          <a:xfrm>
            <a:off x="974826" y="2520155"/>
            <a:ext cx="6827257" cy="1903693"/>
            <a:chOff x="1090063" y="2535651"/>
            <a:chExt cx="6827257" cy="1903693"/>
          </a:xfrm>
        </p:grpSpPr>
        <p:grpSp>
          <p:nvGrpSpPr>
            <p:cNvPr id="94" name="Group 93"/>
            <p:cNvGrpSpPr/>
            <p:nvPr/>
          </p:nvGrpSpPr>
          <p:grpSpPr>
            <a:xfrm>
              <a:off x="1090063" y="2535651"/>
              <a:ext cx="5851331" cy="391710"/>
              <a:chOff x="966734" y="2514540"/>
              <a:chExt cx="5851331" cy="391710"/>
            </a:xfrm>
          </p:grpSpPr>
          <p:sp>
            <p:nvSpPr>
              <p:cNvPr id="95" name="Rounded Rectangle 94"/>
              <p:cNvSpPr/>
              <p:nvPr/>
            </p:nvSpPr>
            <p:spPr>
              <a:xfrm>
                <a:off x="966734" y="2514540"/>
                <a:ext cx="5851331" cy="391710"/>
              </a:xfrm>
              <a:prstGeom prst="roundRect">
                <a:avLst>
                  <a:gd name="adj" fmla="val 3484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sz="1400" dirty="0">
                    <a:solidFill>
                      <a:schemeClr val="tx1"/>
                    </a:solidFill>
                  </a:rPr>
                  <a:t>Apples, pears and peaches are all types of			.</a:t>
                </a:r>
              </a:p>
            </p:txBody>
          </p:sp>
          <p:grpSp>
            <p:nvGrpSpPr>
              <p:cNvPr id="96" name="Group 95"/>
              <p:cNvGrpSpPr/>
              <p:nvPr/>
            </p:nvGrpSpPr>
            <p:grpSpPr>
              <a:xfrm>
                <a:off x="4507500" y="2558216"/>
                <a:ext cx="1987307" cy="317191"/>
                <a:chOff x="4507500" y="2558216"/>
                <a:chExt cx="1987307" cy="317191"/>
              </a:xfrm>
            </p:grpSpPr>
            <p:sp>
              <p:nvSpPr>
                <p:cNvPr id="97" name="Rounded Rectangle 96"/>
                <p:cNvSpPr/>
                <p:nvPr/>
              </p:nvSpPr>
              <p:spPr>
                <a:xfrm>
                  <a:off x="6150519" y="2558345"/>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dirty="0">
                      <a:solidFill>
                        <a:schemeClr val="tx1"/>
                      </a:solidFill>
                    </a:rPr>
                    <a:t>t</a:t>
                  </a:r>
                </a:p>
              </p:txBody>
            </p:sp>
            <p:sp>
              <p:nvSpPr>
                <p:cNvPr id="98" name="Rounded Rectangle 97"/>
                <p:cNvSpPr/>
                <p:nvPr/>
              </p:nvSpPr>
              <p:spPr>
                <a:xfrm>
                  <a:off x="5740602" y="2558345"/>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dirty="0" err="1">
                      <a:solidFill>
                        <a:schemeClr val="tx1"/>
                      </a:solidFill>
                    </a:rPr>
                    <a:t>i</a:t>
                  </a:r>
                  <a:endParaRPr lang="en-GB" altLang="en-US" dirty="0">
                    <a:solidFill>
                      <a:schemeClr val="tx1"/>
                    </a:solidFill>
                  </a:endParaRPr>
                </a:p>
              </p:txBody>
            </p:sp>
            <p:sp>
              <p:nvSpPr>
                <p:cNvPr id="99" name="Rounded Rectangle 98"/>
                <p:cNvSpPr/>
                <p:nvPr/>
              </p:nvSpPr>
              <p:spPr>
                <a:xfrm>
                  <a:off x="5326734" y="2558345"/>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dirty="0">
                      <a:solidFill>
                        <a:schemeClr val="tx1"/>
                      </a:solidFill>
                    </a:rPr>
                    <a:t>u</a:t>
                  </a:r>
                </a:p>
              </p:txBody>
            </p:sp>
            <p:sp>
              <p:nvSpPr>
                <p:cNvPr id="100" name="Rounded Rectangle 99"/>
                <p:cNvSpPr/>
                <p:nvPr/>
              </p:nvSpPr>
              <p:spPr>
                <a:xfrm>
                  <a:off x="4921368" y="2558216"/>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dirty="0">
                      <a:solidFill>
                        <a:schemeClr val="tx1"/>
                      </a:solidFill>
                    </a:rPr>
                    <a:t>r</a:t>
                  </a:r>
                </a:p>
              </p:txBody>
            </p:sp>
            <p:sp>
              <p:nvSpPr>
                <p:cNvPr id="101" name="Rounded Rectangle 100"/>
                <p:cNvSpPr/>
                <p:nvPr/>
              </p:nvSpPr>
              <p:spPr>
                <a:xfrm>
                  <a:off x="4507500" y="2558216"/>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dirty="0">
                      <a:solidFill>
                        <a:schemeClr val="tx1"/>
                      </a:solidFill>
                    </a:rPr>
                    <a:t>f</a:t>
                  </a:r>
                </a:p>
              </p:txBody>
            </p:sp>
          </p:grpSp>
        </p:grpSp>
        <p:grpSp>
          <p:nvGrpSpPr>
            <p:cNvPr id="102" name="Group 101"/>
            <p:cNvGrpSpPr/>
            <p:nvPr/>
          </p:nvGrpSpPr>
          <p:grpSpPr>
            <a:xfrm>
              <a:off x="1104674" y="3046905"/>
              <a:ext cx="6812646" cy="391710"/>
              <a:chOff x="981345" y="3025794"/>
              <a:chExt cx="6812646" cy="391710"/>
            </a:xfrm>
          </p:grpSpPr>
          <p:sp>
            <p:nvSpPr>
              <p:cNvPr id="103" name="Rounded Rectangle 102"/>
              <p:cNvSpPr/>
              <p:nvPr/>
            </p:nvSpPr>
            <p:spPr>
              <a:xfrm>
                <a:off x="981345" y="3025794"/>
                <a:ext cx="6812646" cy="391710"/>
              </a:xfrm>
              <a:prstGeom prst="roundRect">
                <a:avLst>
                  <a:gd name="adj" fmla="val 3484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sz="1400" dirty="0">
                    <a:solidFill>
                      <a:schemeClr val="tx1"/>
                    </a:solidFill>
                  </a:rPr>
                  <a:t>Use a metre ruler to measure the			           of your table.</a:t>
                </a:r>
              </a:p>
            </p:txBody>
          </p:sp>
          <p:grpSp>
            <p:nvGrpSpPr>
              <p:cNvPr id="104" name="Group 103"/>
              <p:cNvGrpSpPr/>
              <p:nvPr/>
            </p:nvGrpSpPr>
            <p:grpSpPr>
              <a:xfrm>
                <a:off x="3803493" y="3066058"/>
                <a:ext cx="2406841" cy="317191"/>
                <a:chOff x="3803493" y="3066058"/>
                <a:chExt cx="2406841" cy="317191"/>
              </a:xfrm>
            </p:grpSpPr>
            <p:sp>
              <p:nvSpPr>
                <p:cNvPr id="105" name="Rounded Rectangle 104"/>
                <p:cNvSpPr/>
                <p:nvPr/>
              </p:nvSpPr>
              <p:spPr>
                <a:xfrm>
                  <a:off x="5446512" y="3066187"/>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dirty="0">
                      <a:solidFill>
                        <a:schemeClr val="tx1"/>
                      </a:solidFill>
                    </a:rPr>
                    <a:t>t</a:t>
                  </a:r>
                </a:p>
              </p:txBody>
            </p:sp>
            <p:sp>
              <p:nvSpPr>
                <p:cNvPr id="106" name="Rounded Rectangle 105"/>
                <p:cNvSpPr/>
                <p:nvPr/>
              </p:nvSpPr>
              <p:spPr>
                <a:xfrm>
                  <a:off x="5036595" y="3066187"/>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dirty="0">
                      <a:solidFill>
                        <a:schemeClr val="tx1"/>
                      </a:solidFill>
                    </a:rPr>
                    <a:t>g</a:t>
                  </a:r>
                </a:p>
              </p:txBody>
            </p:sp>
            <p:sp>
              <p:nvSpPr>
                <p:cNvPr id="107" name="Rounded Rectangle 106"/>
                <p:cNvSpPr/>
                <p:nvPr/>
              </p:nvSpPr>
              <p:spPr>
                <a:xfrm>
                  <a:off x="4622727" y="3066187"/>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dirty="0">
                      <a:solidFill>
                        <a:schemeClr val="tx1"/>
                      </a:solidFill>
                    </a:rPr>
                    <a:t>n</a:t>
                  </a:r>
                </a:p>
              </p:txBody>
            </p:sp>
            <p:sp>
              <p:nvSpPr>
                <p:cNvPr id="108" name="Rounded Rectangle 107"/>
                <p:cNvSpPr/>
                <p:nvPr/>
              </p:nvSpPr>
              <p:spPr>
                <a:xfrm>
                  <a:off x="4217361" y="3066058"/>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dirty="0">
                      <a:solidFill>
                        <a:schemeClr val="tx1"/>
                      </a:solidFill>
                    </a:rPr>
                    <a:t>e</a:t>
                  </a:r>
                </a:p>
              </p:txBody>
            </p:sp>
            <p:sp>
              <p:nvSpPr>
                <p:cNvPr id="109" name="Rounded Rectangle 108"/>
                <p:cNvSpPr/>
                <p:nvPr/>
              </p:nvSpPr>
              <p:spPr>
                <a:xfrm>
                  <a:off x="3803493" y="3066058"/>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dirty="0">
                      <a:solidFill>
                        <a:schemeClr val="tx1"/>
                      </a:solidFill>
                    </a:rPr>
                    <a:t>l</a:t>
                  </a:r>
                </a:p>
              </p:txBody>
            </p:sp>
            <p:sp>
              <p:nvSpPr>
                <p:cNvPr id="110" name="Rounded Rectangle 109"/>
                <p:cNvSpPr/>
                <p:nvPr/>
              </p:nvSpPr>
              <p:spPr>
                <a:xfrm>
                  <a:off x="5866046" y="3066058"/>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dirty="0">
                      <a:solidFill>
                        <a:schemeClr val="tx1"/>
                      </a:solidFill>
                    </a:rPr>
                    <a:t>h</a:t>
                  </a:r>
                </a:p>
              </p:txBody>
            </p:sp>
          </p:grpSp>
        </p:grpSp>
        <p:grpSp>
          <p:nvGrpSpPr>
            <p:cNvPr id="111" name="Group 110"/>
            <p:cNvGrpSpPr/>
            <p:nvPr/>
          </p:nvGrpSpPr>
          <p:grpSpPr>
            <a:xfrm>
              <a:off x="1104673" y="3550403"/>
              <a:ext cx="6761389" cy="391710"/>
              <a:chOff x="981344" y="3529292"/>
              <a:chExt cx="6761389" cy="391710"/>
            </a:xfrm>
          </p:grpSpPr>
          <p:sp>
            <p:nvSpPr>
              <p:cNvPr id="112" name="Rounded Rectangle 111"/>
              <p:cNvSpPr/>
              <p:nvPr/>
            </p:nvSpPr>
            <p:spPr>
              <a:xfrm>
                <a:off x="981344" y="3529292"/>
                <a:ext cx="6761389" cy="391710"/>
              </a:xfrm>
              <a:prstGeom prst="roundRect">
                <a:avLst>
                  <a:gd name="adj" fmla="val 3484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spcBef>
                    <a:spcPct val="0"/>
                  </a:spcBef>
                </a:pPr>
                <a:r>
                  <a:rPr lang="en-GB" altLang="en-US" sz="1400" dirty="0">
                    <a:solidFill>
                      <a:schemeClr val="tx1"/>
                    </a:solidFill>
                  </a:rPr>
                  <a:t>                   is the third planet from the Sun.</a:t>
                </a:r>
              </a:p>
            </p:txBody>
          </p:sp>
          <p:grpSp>
            <p:nvGrpSpPr>
              <p:cNvPr id="113" name="Group 112"/>
              <p:cNvGrpSpPr/>
              <p:nvPr/>
            </p:nvGrpSpPr>
            <p:grpSpPr>
              <a:xfrm>
                <a:off x="1035129" y="3566559"/>
                <a:ext cx="1992973" cy="317191"/>
                <a:chOff x="1035129" y="3566559"/>
                <a:chExt cx="1992973" cy="317191"/>
              </a:xfrm>
            </p:grpSpPr>
            <p:sp>
              <p:nvSpPr>
                <p:cNvPr id="114" name="Rounded Rectangle 113"/>
                <p:cNvSpPr/>
                <p:nvPr/>
              </p:nvSpPr>
              <p:spPr>
                <a:xfrm>
                  <a:off x="2264280" y="3566688"/>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dirty="0">
                      <a:solidFill>
                        <a:schemeClr val="tx1"/>
                      </a:solidFill>
                    </a:rPr>
                    <a:t>t</a:t>
                  </a:r>
                </a:p>
              </p:txBody>
            </p:sp>
            <p:sp>
              <p:nvSpPr>
                <p:cNvPr id="115" name="Rounded Rectangle 114"/>
                <p:cNvSpPr/>
                <p:nvPr/>
              </p:nvSpPr>
              <p:spPr>
                <a:xfrm>
                  <a:off x="1854363" y="3566688"/>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dirty="0">
                      <a:solidFill>
                        <a:schemeClr val="tx1"/>
                      </a:solidFill>
                    </a:rPr>
                    <a:t>r</a:t>
                  </a:r>
                </a:p>
              </p:txBody>
            </p:sp>
            <p:sp>
              <p:nvSpPr>
                <p:cNvPr id="116" name="Rounded Rectangle 115"/>
                <p:cNvSpPr/>
                <p:nvPr/>
              </p:nvSpPr>
              <p:spPr>
                <a:xfrm>
                  <a:off x="1440495" y="3566688"/>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dirty="0">
                      <a:solidFill>
                        <a:schemeClr val="tx1"/>
                      </a:solidFill>
                    </a:rPr>
                    <a:t>a</a:t>
                  </a:r>
                </a:p>
              </p:txBody>
            </p:sp>
            <p:sp>
              <p:nvSpPr>
                <p:cNvPr id="117" name="Rounded Rectangle 116"/>
                <p:cNvSpPr/>
                <p:nvPr/>
              </p:nvSpPr>
              <p:spPr>
                <a:xfrm>
                  <a:off x="1035129" y="3566559"/>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dirty="0">
                      <a:solidFill>
                        <a:schemeClr val="tx1"/>
                      </a:solidFill>
                    </a:rPr>
                    <a:t>E</a:t>
                  </a:r>
                </a:p>
              </p:txBody>
            </p:sp>
            <p:sp>
              <p:nvSpPr>
                <p:cNvPr id="118" name="Rounded Rectangle 117"/>
                <p:cNvSpPr/>
                <p:nvPr/>
              </p:nvSpPr>
              <p:spPr>
                <a:xfrm>
                  <a:off x="2683814" y="3566559"/>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dirty="0">
                      <a:solidFill>
                        <a:schemeClr val="tx1"/>
                      </a:solidFill>
                    </a:rPr>
                    <a:t>h</a:t>
                  </a:r>
                </a:p>
              </p:txBody>
            </p:sp>
          </p:grpSp>
        </p:grpSp>
        <p:grpSp>
          <p:nvGrpSpPr>
            <p:cNvPr id="119" name="Group 118"/>
            <p:cNvGrpSpPr/>
            <p:nvPr/>
          </p:nvGrpSpPr>
          <p:grpSpPr>
            <a:xfrm>
              <a:off x="1098156" y="4047634"/>
              <a:ext cx="5851330" cy="391710"/>
              <a:chOff x="974827" y="4026523"/>
              <a:chExt cx="5851330" cy="391710"/>
            </a:xfrm>
          </p:grpSpPr>
          <p:sp>
            <p:nvSpPr>
              <p:cNvPr id="120" name="Rounded Rectangle 119"/>
              <p:cNvSpPr/>
              <p:nvPr/>
            </p:nvSpPr>
            <p:spPr>
              <a:xfrm>
                <a:off x="974827" y="4026523"/>
                <a:ext cx="5851330" cy="391710"/>
              </a:xfrm>
              <a:prstGeom prst="roundRect">
                <a:avLst>
                  <a:gd name="adj" fmla="val 3484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sz="1400" dirty="0">
                    <a:solidFill>
                      <a:schemeClr val="tx1"/>
                    </a:solidFill>
                  </a:rPr>
                  <a:t>It is my birthday today; I am                                       years old. </a:t>
                </a:r>
              </a:p>
            </p:txBody>
          </p:sp>
          <p:grpSp>
            <p:nvGrpSpPr>
              <p:cNvPr id="121" name="Group 120"/>
              <p:cNvGrpSpPr/>
              <p:nvPr/>
            </p:nvGrpSpPr>
            <p:grpSpPr>
              <a:xfrm>
                <a:off x="3505905" y="4075009"/>
                <a:ext cx="1992973" cy="317191"/>
                <a:chOff x="3505905" y="4075009"/>
                <a:chExt cx="1992973" cy="317191"/>
              </a:xfrm>
            </p:grpSpPr>
            <p:sp>
              <p:nvSpPr>
                <p:cNvPr id="122" name="Rounded Rectangle 121"/>
                <p:cNvSpPr/>
                <p:nvPr/>
              </p:nvSpPr>
              <p:spPr>
                <a:xfrm>
                  <a:off x="4735056" y="4075138"/>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dirty="0">
                      <a:solidFill>
                        <a:schemeClr val="tx1"/>
                      </a:solidFill>
                    </a:rPr>
                    <a:t>h</a:t>
                  </a:r>
                </a:p>
              </p:txBody>
            </p:sp>
            <p:sp>
              <p:nvSpPr>
                <p:cNvPr id="123" name="Rounded Rectangle 122"/>
                <p:cNvSpPr/>
                <p:nvPr/>
              </p:nvSpPr>
              <p:spPr>
                <a:xfrm>
                  <a:off x="4325139" y="4075138"/>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dirty="0">
                      <a:solidFill>
                        <a:schemeClr val="tx1"/>
                      </a:solidFill>
                    </a:rPr>
                    <a:t>g</a:t>
                  </a:r>
                </a:p>
              </p:txBody>
            </p:sp>
            <p:sp>
              <p:nvSpPr>
                <p:cNvPr id="124" name="Rounded Rectangle 123"/>
                <p:cNvSpPr/>
                <p:nvPr/>
              </p:nvSpPr>
              <p:spPr>
                <a:xfrm>
                  <a:off x="3911271" y="4075138"/>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dirty="0" err="1">
                      <a:solidFill>
                        <a:schemeClr val="tx1"/>
                      </a:solidFill>
                    </a:rPr>
                    <a:t>i</a:t>
                  </a:r>
                  <a:endParaRPr lang="en-GB" altLang="en-US" dirty="0">
                    <a:solidFill>
                      <a:schemeClr val="tx1"/>
                    </a:solidFill>
                  </a:endParaRPr>
                </a:p>
              </p:txBody>
            </p:sp>
            <p:sp>
              <p:nvSpPr>
                <p:cNvPr id="125" name="Rounded Rectangle 124"/>
                <p:cNvSpPr/>
                <p:nvPr/>
              </p:nvSpPr>
              <p:spPr>
                <a:xfrm>
                  <a:off x="3505905" y="4075009"/>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dirty="0">
                      <a:solidFill>
                        <a:schemeClr val="tx1"/>
                      </a:solidFill>
                    </a:rPr>
                    <a:t>e</a:t>
                  </a:r>
                </a:p>
              </p:txBody>
            </p:sp>
            <p:sp>
              <p:nvSpPr>
                <p:cNvPr id="126" name="Rounded Rectangle 125"/>
                <p:cNvSpPr/>
                <p:nvPr/>
              </p:nvSpPr>
              <p:spPr>
                <a:xfrm>
                  <a:off x="5154590" y="4075009"/>
                  <a:ext cx="344288" cy="317062"/>
                </a:xfrm>
                <a:prstGeom prst="roundRect">
                  <a:avLst>
                    <a:gd name="adj" fmla="val 34849"/>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dirty="0">
                      <a:solidFill>
                        <a:schemeClr val="tx1"/>
                      </a:solidFill>
                    </a:rPr>
                    <a:t>t</a:t>
                  </a:r>
                </a:p>
              </p:txBody>
            </p:sp>
          </p:grpSp>
        </p:grpSp>
      </p:grpSp>
    </p:spTree>
    <p:extLst>
      <p:ext uri="{BB962C8B-B14F-4D97-AF65-F5344CB8AC3E}">
        <p14:creationId xmlns:p14="http://schemas.microsoft.com/office/powerpoint/2010/main" val="854756387"/>
      </p:ext>
    </p:extLst>
  </p:cSld>
  <p:clrMapOvr>
    <a:masterClrMapping/>
  </p:clrMapOvr>
  <mc:AlternateContent xmlns:mc="http://schemas.openxmlformats.org/markup-compatibility/2006" xmlns:p14="http://schemas.microsoft.com/office/powerpoint/2010/main">
    <mc:Choice Requires="p14">
      <p:transition p14:dur="150" advClick="0">
        <p:fad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20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0"/>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afterEffect">
                                  <p:stCondLst>
                                    <p:cond delay="0"/>
                                  </p:stCondLst>
                                  <p:childTnLst>
                                    <p:animEffect transition="out" filter="fade">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500"/>
                                        <p:tgtEl>
                                          <p:spTgt spid="6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par>
                          <p:cTn id="44" fill="hold">
                            <p:stCondLst>
                              <p:cond delay="3000"/>
                            </p:stCondLst>
                            <p:childTnLst>
                              <p:par>
                                <p:cTn id="45" presetID="10" presetClass="entr" presetSubtype="0" fill="hold" nodeType="afterEffect">
                                  <p:stCondLst>
                                    <p:cond delay="200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500"/>
                                        <p:tgtEl>
                                          <p:spTgt spid="50"/>
                                        </p:tgtEl>
                                      </p:cBhvr>
                                    </p:animEffect>
                                  </p:childTnLst>
                                </p:cTn>
                              </p:par>
                            </p:childTnLst>
                          </p:cTn>
                        </p:par>
                      </p:childTnLst>
                    </p:cTn>
                  </p:par>
                </p:childTnLst>
              </p:cTn>
              <p:nextCondLst>
                <p:cond evt="onClick" delay="0">
                  <p:tgtEl>
                    <p:spTgt spid="20"/>
                  </p:tgtEl>
                </p:cond>
              </p:nextCondLst>
            </p:seq>
            <p:seq concurrent="1" nextAc="seek">
              <p:cTn id="48" restart="whenNotActive" fill="hold" evtFilter="cancelBubble" nodeType="interactiveSeq">
                <p:stCondLst>
                  <p:cond evt="onClick" delay="0">
                    <p:tgtEl>
                      <p:spTgt spid="50"/>
                    </p:tgtEl>
                  </p:cond>
                </p:stCondLst>
                <p:endSync evt="end" delay="0">
                  <p:rtn val="all"/>
                </p:endSync>
                <p:childTnLst>
                  <p:par>
                    <p:cTn id="49" fill="hold">
                      <p:stCondLst>
                        <p:cond delay="0"/>
                      </p:stCondLst>
                      <p:childTnLst>
                        <p:par>
                          <p:cTn id="50" fill="hold">
                            <p:stCondLst>
                              <p:cond delay="0"/>
                            </p:stCondLst>
                            <p:childTnLst>
                              <p:par>
                                <p:cTn id="51" presetID="10" presetClass="exit" presetSubtype="0" fill="hold" nodeType="afterEffect">
                                  <p:stCondLst>
                                    <p:cond delay="0"/>
                                  </p:stCondLst>
                                  <p:childTnLst>
                                    <p:animEffect transition="out" filter="fade">
                                      <p:cBhvr>
                                        <p:cTn id="52" dur="500"/>
                                        <p:tgtEl>
                                          <p:spTgt spid="50"/>
                                        </p:tgtEl>
                                      </p:cBhvr>
                                    </p:animEffect>
                                    <p:set>
                                      <p:cBhvr>
                                        <p:cTn id="53" dur="1" fill="hold">
                                          <p:stCondLst>
                                            <p:cond delay="499"/>
                                          </p:stCondLst>
                                        </p:cTn>
                                        <p:tgtEl>
                                          <p:spTgt spid="50"/>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fade">
                                      <p:cBhvr>
                                        <p:cTn id="61" dur="500"/>
                                        <p:tgtEl>
                                          <p:spTgt spid="54"/>
                                        </p:tgtEl>
                                      </p:cBhvr>
                                    </p:animEffect>
                                  </p:childTnLst>
                                </p:cTn>
                              </p:par>
                            </p:childTnLst>
                          </p:cTn>
                        </p:par>
                        <p:par>
                          <p:cTn id="62" fill="hold">
                            <p:stCondLst>
                              <p:cond delay="1500"/>
                            </p:stCondLst>
                            <p:childTnLst>
                              <p:par>
                                <p:cTn id="63" presetID="10" presetClass="entr" presetSubtype="0"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childTnLst>
                          </p:cTn>
                        </p:par>
                        <p:par>
                          <p:cTn id="66" fill="hold">
                            <p:stCondLst>
                              <p:cond delay="2000"/>
                            </p:stCondLst>
                            <p:childTnLst>
                              <p:par>
                                <p:cTn id="67" presetID="2" presetClass="entr" presetSubtype="2" accel="18000" decel="60000" fill="hold" nodeType="afterEffect">
                                  <p:stCondLst>
                                    <p:cond delay="200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1+#ppt_w/2"/>
                                          </p:val>
                                        </p:tav>
                                        <p:tav tm="100000">
                                          <p:val>
                                            <p:strVal val="#ppt_x"/>
                                          </p:val>
                                        </p:tav>
                                      </p:tavLst>
                                    </p:anim>
                                    <p:anim calcmode="lin" valueType="num">
                                      <p:cBhvr additive="base">
                                        <p:cTn id="7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50"/>
                  </p:tgtEl>
                </p:cond>
              </p:nextCondLst>
            </p:seq>
          </p:childTnLst>
        </p:cTn>
      </p:par>
    </p:tnLst>
    <p:bldLst>
      <p:bldP spid="49" grpId="0" animBg="1"/>
      <p:bldP spid="63" grpId="0" animBg="1"/>
      <p:bldP spid="10" grpId="0" animBg="1"/>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294610" y="1466123"/>
            <a:ext cx="6361043" cy="4516434"/>
            <a:chOff x="1294610" y="1466123"/>
            <a:chExt cx="6361043" cy="4516434"/>
          </a:xfrm>
        </p:grpSpPr>
        <p:sp>
          <p:nvSpPr>
            <p:cNvPr id="14" name="Rounded Rectangle 13"/>
            <p:cNvSpPr/>
            <p:nvPr/>
          </p:nvSpPr>
          <p:spPr>
            <a:xfrm>
              <a:off x="1294610" y="1466123"/>
              <a:ext cx="6361043" cy="4351129"/>
            </a:xfrm>
            <a:prstGeom prst="roundRect">
              <a:avLst>
                <a:gd name="adj" fmla="val 5474"/>
              </a:avLst>
            </a:prstGeom>
            <a:solidFill>
              <a:srgbClr val="FF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4400" y="1622931"/>
              <a:ext cx="6165669" cy="4359626"/>
            </a:xfrm>
            <a:prstGeom prst="rect">
              <a:avLst/>
            </a:prstGeom>
            <a:ln w="38100">
              <a:solidFill>
                <a:schemeClr val="tx1"/>
              </a:solidFill>
            </a:ln>
          </p:spPr>
        </p:pic>
      </p:grpSp>
      <p:sp>
        <p:nvSpPr>
          <p:cNvPr id="2" name="Title 1"/>
          <p:cNvSpPr>
            <a:spLocks noGrp="1"/>
          </p:cNvSpPr>
          <p:nvPr>
            <p:ph type="title"/>
          </p:nvPr>
        </p:nvSpPr>
        <p:spPr/>
        <p:txBody>
          <a:bodyPr/>
          <a:lstStyle/>
          <a:p>
            <a:r>
              <a:rPr lang="en-US" altLang="en-US" sz="3600" dirty="0">
                <a:solidFill>
                  <a:srgbClr val="4DB1E3"/>
                </a:solidFill>
                <a:latin typeface="Corporative Black" panose="00000A00000000000000" pitchFamily="50" charset="0"/>
              </a:rPr>
              <a:t>You Escaped from the Classroom!</a:t>
            </a:r>
            <a:endParaRPr lang="en-GB" sz="3600" dirty="0">
              <a:solidFill>
                <a:srgbClr val="4DB1E3"/>
              </a:solidFill>
              <a:latin typeface="Corporative Black" panose="00000A00000000000000" pitchFamily="50" charset="0"/>
            </a:endParaRPr>
          </a:p>
        </p:txBody>
      </p:sp>
      <p:grpSp>
        <p:nvGrpSpPr>
          <p:cNvPr id="15" name="Group 14"/>
          <p:cNvGrpSpPr/>
          <p:nvPr/>
        </p:nvGrpSpPr>
        <p:grpSpPr>
          <a:xfrm>
            <a:off x="3552918" y="2460429"/>
            <a:ext cx="4008433" cy="3369176"/>
            <a:chOff x="2585314" y="2347922"/>
            <a:chExt cx="4008433" cy="3369176"/>
          </a:xfrm>
        </p:grpSpPr>
        <p:sp>
          <p:nvSpPr>
            <p:cNvPr id="12" name="Oval 11"/>
            <p:cNvSpPr/>
            <p:nvPr/>
          </p:nvSpPr>
          <p:spPr>
            <a:xfrm>
              <a:off x="2969703" y="5318620"/>
              <a:ext cx="3624044" cy="398478"/>
            </a:xfrm>
            <a:prstGeom prst="ellipse">
              <a:avLst/>
            </a:prstGeom>
            <a:solidFill>
              <a:srgbClr val="1C1C1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5314" y="2347922"/>
              <a:ext cx="3779634" cy="3369176"/>
            </a:xfrm>
            <a:prstGeom prst="rect">
              <a:avLst/>
            </a:prstGeom>
          </p:spPr>
        </p:pic>
      </p:gr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9186" y="1388840"/>
            <a:ext cx="813732" cy="1059236"/>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9407" y="3626253"/>
            <a:ext cx="797055" cy="1037528"/>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50758" y="3872634"/>
            <a:ext cx="746721" cy="972008"/>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876901">
            <a:off x="1063784" y="4551692"/>
            <a:ext cx="744965" cy="1758868"/>
          </a:xfrm>
          <a:prstGeom prst="rect">
            <a:avLst/>
          </a:prstGeom>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07775" y="1631731"/>
            <a:ext cx="5718917" cy="4262804"/>
          </a:xfrm>
          <a:prstGeom prst="rect">
            <a:avLst/>
          </a:prstGeom>
        </p:spPr>
      </p:pic>
      <p:grpSp>
        <p:nvGrpSpPr>
          <p:cNvPr id="30" name="Next Button 3"/>
          <p:cNvGrpSpPr/>
          <p:nvPr/>
        </p:nvGrpSpPr>
        <p:grpSpPr>
          <a:xfrm>
            <a:off x="7307050" y="5563581"/>
            <a:ext cx="1208015" cy="679508"/>
            <a:chOff x="7386521" y="5617250"/>
            <a:chExt cx="1208015" cy="679508"/>
          </a:xfrm>
        </p:grpSpPr>
        <p:sp>
          <p:nvSpPr>
            <p:cNvPr id="31" name="Rounded Rectangle 30"/>
            <p:cNvSpPr/>
            <p:nvPr/>
          </p:nvSpPr>
          <p:spPr>
            <a:xfrm>
              <a:off x="7421220" y="5655583"/>
              <a:ext cx="1132155" cy="607392"/>
            </a:xfrm>
            <a:prstGeom prst="roundRect">
              <a:avLst/>
            </a:prstGeom>
            <a:solidFill>
              <a:srgbClr val="FF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C1C1C"/>
                  </a:solidFill>
                  <a:latin typeface="Corporative Black" panose="00000A00000000000000" pitchFamily="50" charset="0"/>
                </a:rPr>
                <a:t>Finish</a:t>
              </a:r>
            </a:p>
          </p:txBody>
        </p:sp>
        <p:sp>
          <p:nvSpPr>
            <p:cNvPr id="32" name="Rounded Rectangle 31">
              <a:hlinkClick r:id="" action="ppaction://hlinkshowjump?jump=nextslide"/>
            </p:cNvPr>
            <p:cNvSpPr/>
            <p:nvPr/>
          </p:nvSpPr>
          <p:spPr>
            <a:xfrm>
              <a:off x="7386521" y="5617250"/>
              <a:ext cx="1208015" cy="67950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460042178"/>
      </p:ext>
    </p:extLst>
  </p:cSld>
  <p:clrMapOvr>
    <a:masterClrMapping/>
  </p:clrMapOvr>
  <mc:AlternateContent xmlns:mc="http://schemas.openxmlformats.org/markup-compatibility/2006" xmlns:p14="http://schemas.microsoft.com/office/powerpoint/2010/main">
    <mc:Choice Requires="p14">
      <p:transition p14:dur="150" advClick="0">
        <p:fad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42" presetClass="path" presetSubtype="0" repeatCount="indefinite" accel="29000" decel="71000" autoRev="1" fill="remove" nodeType="withEffect">
                                  <p:stCondLst>
                                    <p:cond delay="0"/>
                                  </p:stCondLst>
                                  <p:childTnLst>
                                    <p:animMotion origin="layout" path="M -3.61111E-6 3.7037E-7 L -3.61111E-6 0.03241 " pathEditMode="relative" rAng="0" ptsTypes="AA">
                                      <p:cBhvr>
                                        <p:cTn id="21" dur="3000" fill="hold"/>
                                        <p:tgtEl>
                                          <p:spTgt spid="19"/>
                                        </p:tgtEl>
                                        <p:attrNameLst>
                                          <p:attrName>ppt_x</p:attrName>
                                          <p:attrName>ppt_y</p:attrName>
                                        </p:attrNameLst>
                                      </p:cBhvr>
                                      <p:rCtr x="0" y="1620"/>
                                    </p:animMotion>
                                  </p:childTnLst>
                                </p:cTn>
                              </p:par>
                              <p:par>
                                <p:cTn id="22" presetID="10" presetClass="entr" presetSubtype="0" fill="hold" nodeType="withEffect">
                                  <p:stCondLst>
                                    <p:cond delay="100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42" presetClass="path" presetSubtype="0" repeatCount="indefinite" accel="29000" decel="71000" autoRev="1" fill="hold" nodeType="withEffect">
                                  <p:stCondLst>
                                    <p:cond delay="1000"/>
                                  </p:stCondLst>
                                  <p:childTnLst>
                                    <p:animMotion origin="layout" path="M -1.66667E-6 3.33333E-6 L -1.66667E-6 -0.1044 " pathEditMode="relative" rAng="0" ptsTypes="AA">
                                      <p:cBhvr>
                                        <p:cTn id="26" dur="3000" fill="hold"/>
                                        <p:tgtEl>
                                          <p:spTgt spid="21"/>
                                        </p:tgtEl>
                                        <p:attrNameLst>
                                          <p:attrName>ppt_x</p:attrName>
                                          <p:attrName>ppt_y</p:attrName>
                                        </p:attrNameLst>
                                      </p:cBhvr>
                                      <p:rCtr x="0" y="-5231"/>
                                    </p:animMotion>
                                  </p:childTnLst>
                                </p:cTn>
                              </p:par>
                              <p:par>
                                <p:cTn id="27" presetID="10" presetClass="entr" presetSubtype="0" fill="hold" nodeType="withEffect">
                                  <p:stCondLst>
                                    <p:cond delay="200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42" presetClass="path" presetSubtype="0" repeatCount="indefinite" accel="22000" decel="78000" autoRev="1" fill="hold" nodeType="withEffect">
                                  <p:stCondLst>
                                    <p:cond delay="2000"/>
                                  </p:stCondLst>
                                  <p:childTnLst>
                                    <p:animMotion origin="layout" path="M 8.33333E-7 1.85185E-6 L 8.33333E-7 0.06111 " pathEditMode="relative" rAng="0" ptsTypes="AA">
                                      <p:cBhvr>
                                        <p:cTn id="31" dur="3000" fill="hold"/>
                                        <p:tgtEl>
                                          <p:spTgt spid="20"/>
                                        </p:tgtEl>
                                        <p:attrNameLst>
                                          <p:attrName>ppt_x</p:attrName>
                                          <p:attrName>ppt_y</p:attrName>
                                        </p:attrNameLst>
                                      </p:cBhvr>
                                      <p:rCtr x="0" y="3056"/>
                                    </p:animMotion>
                                  </p:childTnLst>
                                </p:cTn>
                              </p:par>
                              <p:par>
                                <p:cTn id="32" presetID="10" presetClass="entr" presetSubtype="0" fill="hold" nodeType="withEffect">
                                  <p:stCondLst>
                                    <p:cond delay="200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32" presetClass="emph" presetSubtype="0" repeatCount="indefinite" fill="hold" nodeType="withEffect">
                                  <p:stCondLst>
                                    <p:cond delay="2000"/>
                                  </p:stCondLst>
                                  <p:childTnLst>
                                    <p:animRot by="120000">
                                      <p:cBhvr>
                                        <p:cTn id="36" dur="500" fill="hold">
                                          <p:stCondLst>
                                            <p:cond delay="0"/>
                                          </p:stCondLst>
                                        </p:cTn>
                                        <p:tgtEl>
                                          <p:spTgt spid="28"/>
                                        </p:tgtEl>
                                        <p:attrNameLst>
                                          <p:attrName>r</p:attrName>
                                        </p:attrNameLst>
                                      </p:cBhvr>
                                    </p:animRot>
                                    <p:animRot by="-240000">
                                      <p:cBhvr>
                                        <p:cTn id="37" dur="1000" fill="hold">
                                          <p:stCondLst>
                                            <p:cond delay="1000"/>
                                          </p:stCondLst>
                                        </p:cTn>
                                        <p:tgtEl>
                                          <p:spTgt spid="28"/>
                                        </p:tgtEl>
                                        <p:attrNameLst>
                                          <p:attrName>r</p:attrName>
                                        </p:attrNameLst>
                                      </p:cBhvr>
                                    </p:animRot>
                                    <p:animRot by="240000">
                                      <p:cBhvr>
                                        <p:cTn id="38" dur="1000" fill="hold">
                                          <p:stCondLst>
                                            <p:cond delay="2000"/>
                                          </p:stCondLst>
                                        </p:cTn>
                                        <p:tgtEl>
                                          <p:spTgt spid="28"/>
                                        </p:tgtEl>
                                        <p:attrNameLst>
                                          <p:attrName>r</p:attrName>
                                        </p:attrNameLst>
                                      </p:cBhvr>
                                    </p:animRot>
                                    <p:animRot by="-240000">
                                      <p:cBhvr>
                                        <p:cTn id="39" dur="1000" fill="hold">
                                          <p:stCondLst>
                                            <p:cond delay="3000"/>
                                          </p:stCondLst>
                                        </p:cTn>
                                        <p:tgtEl>
                                          <p:spTgt spid="28"/>
                                        </p:tgtEl>
                                        <p:attrNameLst>
                                          <p:attrName>r</p:attrName>
                                        </p:attrNameLst>
                                      </p:cBhvr>
                                    </p:animRot>
                                    <p:animRot by="120000">
                                      <p:cBhvr>
                                        <p:cTn id="40" dur="1000" fill="hold">
                                          <p:stCondLst>
                                            <p:cond delay="4000"/>
                                          </p:stCondLst>
                                        </p:cTn>
                                        <p:tgtEl>
                                          <p:spTgt spid="28"/>
                                        </p:tgtEl>
                                        <p:attrNameLst>
                                          <p:attrName>r</p:attrName>
                                        </p:attrNameLst>
                                      </p:cBhvr>
                                    </p:animRot>
                                  </p:childTnLst>
                                </p:cTn>
                              </p:par>
                            </p:childTnLst>
                          </p:cTn>
                        </p:par>
                        <p:par>
                          <p:cTn id="41" fill="hold">
                            <p:stCondLst>
                              <p:cond delay="9500"/>
                            </p:stCondLst>
                            <p:childTnLst>
                              <p:par>
                                <p:cTn id="42" presetID="10"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30"/>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afterEffect">
                                  <p:stCondLst>
                                    <p:cond delay="0"/>
                                  </p:stCondLst>
                                  <p:childTnLst>
                                    <p:animEffect transition="out" filter="fade">
                                      <p:cBhvr>
                                        <p:cTn id="49" dur="500"/>
                                        <p:tgtEl>
                                          <p:spTgt spid="30"/>
                                        </p:tgtEl>
                                      </p:cBhvr>
                                    </p:animEffect>
                                    <p:set>
                                      <p:cBhvr>
                                        <p:cTn id="50"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mc:AlternateContent xmlns:mc="http://schemas.openxmlformats.org/markup-compatibility/2006" xmlns:p14="http://schemas.microsoft.com/office/powerpoint/2010/main">
    <mc:Choice Requires="p14">
      <p:transition p14:dur="150" advClick="0">
        <p:fade/>
      </p:transition>
    </mc:Choice>
    <mc:Fallback xmlns="">
      <p:transition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DB1E3"/>
                </a:solidFill>
                <a:latin typeface="+mn-lt"/>
              </a:rPr>
              <a:t>Escape the Classroom</a:t>
            </a:r>
          </a:p>
        </p:txBody>
      </p:sp>
      <p:sp>
        <p:nvSpPr>
          <p:cNvPr id="46" name="Rectangle 45"/>
          <p:cNvSpPr/>
          <p:nvPr/>
        </p:nvSpPr>
        <p:spPr>
          <a:xfrm>
            <a:off x="750885" y="2612786"/>
            <a:ext cx="3527500" cy="1715933"/>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op Banner 1"/>
          <p:cNvSpPr/>
          <p:nvPr/>
        </p:nvSpPr>
        <p:spPr>
          <a:xfrm>
            <a:off x="750885" y="1473201"/>
            <a:ext cx="7632700" cy="1049106"/>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altLang="en-US" dirty="0"/>
              <a:t>It’s the day before the BBC Children in Need bake sale. Your class have been eagerly anticipating this day and you know that you’re going to spend it baking like you’ve never baked before.</a:t>
            </a:r>
          </a:p>
        </p:txBody>
      </p:sp>
      <p:sp>
        <p:nvSpPr>
          <p:cNvPr id="49" name="Rectangle 48"/>
          <p:cNvSpPr/>
          <p:nvPr/>
        </p:nvSpPr>
        <p:spPr>
          <a:xfrm>
            <a:off x="750885" y="4412609"/>
            <a:ext cx="3527500" cy="1711354"/>
          </a:xfrm>
          <a:prstGeom prst="rect">
            <a:avLst/>
          </a:prstGeom>
          <a:blipFill dpi="0" rotWithShape="1">
            <a:blip r:embed="rId2" cstate="print">
              <a:extLst>
                <a:ext uri="{28A0092B-C50C-407E-A947-70E740481C1C}">
                  <a14:useLocalDpi xmlns:a14="http://schemas.microsoft.com/office/drawing/2010/main" val="0"/>
                </a:ext>
              </a:extLst>
            </a:blip>
            <a:srcRect/>
            <a:stretch>
              <a:fillRect b="-40000"/>
            </a:stretch>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4367937" y="2612786"/>
            <a:ext cx="4015647" cy="3511177"/>
          </a:xfrm>
          <a:prstGeom prst="rect">
            <a:avLst/>
          </a:prstGeom>
          <a:blipFill>
            <a:blip r:embed="rId3" cstate="print">
              <a:extLst>
                <a:ext uri="{28A0092B-C50C-407E-A947-70E740481C1C}">
                  <a14:useLocalDpi xmlns:a14="http://schemas.microsoft.com/office/drawing/2010/main" val="0"/>
                </a:ext>
              </a:extLst>
            </a:blip>
            <a:stretch>
              <a:fillRect b="-40000"/>
            </a:stretch>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1956" y="2429155"/>
            <a:ext cx="2816647" cy="369480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6947" y="2675184"/>
            <a:ext cx="1261436" cy="1612348"/>
          </a:xfrm>
          <a:prstGeom prst="rect">
            <a:avLst/>
          </a:prstGeom>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4551" b="66832"/>
          <a:stretch/>
        </p:blipFill>
        <p:spPr>
          <a:xfrm>
            <a:off x="767663" y="2549100"/>
            <a:ext cx="2285012" cy="1771230"/>
          </a:xfrm>
          <a:prstGeom prst="rect">
            <a:avLst/>
          </a:prstGeom>
        </p:spPr>
      </p:pic>
      <p:grpSp>
        <p:nvGrpSpPr>
          <p:cNvPr id="7" name="Group 6"/>
          <p:cNvGrpSpPr/>
          <p:nvPr/>
        </p:nvGrpSpPr>
        <p:grpSpPr>
          <a:xfrm>
            <a:off x="906611" y="4009938"/>
            <a:ext cx="1794644" cy="1202411"/>
            <a:chOff x="906611" y="4009938"/>
            <a:chExt cx="1794644" cy="1202411"/>
          </a:xfrm>
        </p:grpSpPr>
        <p:sp>
          <p:nvSpPr>
            <p:cNvPr id="6" name="Oval Callout 5"/>
            <p:cNvSpPr/>
            <p:nvPr/>
          </p:nvSpPr>
          <p:spPr>
            <a:xfrm>
              <a:off x="906611" y="4009938"/>
              <a:ext cx="1794644" cy="1202411"/>
            </a:xfrm>
            <a:prstGeom prst="wedgeEllipseCallout">
              <a:avLst>
                <a:gd name="adj1" fmla="val 59100"/>
                <a:gd name="adj2" fmla="val 43663"/>
              </a:avLst>
            </a:prstGeom>
            <a:solidFill>
              <a:schemeClr val="bg1"/>
            </a:solidFill>
            <a:ln w="28575">
              <a:solidFill>
                <a:srgbClr val="1C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04938" y="4111706"/>
              <a:ext cx="997990" cy="998873"/>
            </a:xfrm>
            <a:prstGeom prst="rect">
              <a:avLst/>
            </a:prstGeom>
          </p:spPr>
        </p:pic>
      </p:grpSp>
      <p:grpSp>
        <p:nvGrpSpPr>
          <p:cNvPr id="58" name="Next Button 3"/>
          <p:cNvGrpSpPr/>
          <p:nvPr/>
        </p:nvGrpSpPr>
        <p:grpSpPr>
          <a:xfrm>
            <a:off x="7374046" y="5653698"/>
            <a:ext cx="1208015" cy="679508"/>
            <a:chOff x="7386521" y="5617250"/>
            <a:chExt cx="1208015" cy="679508"/>
          </a:xfrm>
        </p:grpSpPr>
        <p:sp>
          <p:nvSpPr>
            <p:cNvPr id="59" name="Rounded Rectangle 58"/>
            <p:cNvSpPr/>
            <p:nvPr/>
          </p:nvSpPr>
          <p:spPr>
            <a:xfrm>
              <a:off x="7421220" y="5655583"/>
              <a:ext cx="1132155" cy="607392"/>
            </a:xfrm>
            <a:prstGeom prst="roundRect">
              <a:avLst/>
            </a:prstGeom>
            <a:solidFill>
              <a:srgbClr val="FF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C1C1C"/>
                  </a:solidFill>
                  <a:latin typeface="Corporative Black" panose="00000A00000000000000" pitchFamily="50" charset="0"/>
                </a:rPr>
                <a:t>Next</a:t>
              </a:r>
            </a:p>
          </p:txBody>
        </p:sp>
        <p:sp>
          <p:nvSpPr>
            <p:cNvPr id="60" name="Rounded Rectangle 59"/>
            <p:cNvSpPr/>
            <p:nvPr/>
          </p:nvSpPr>
          <p:spPr>
            <a:xfrm>
              <a:off x="7386521" y="5617250"/>
              <a:ext cx="1208015" cy="67950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1" name="Next Button 3"/>
          <p:cNvGrpSpPr/>
          <p:nvPr/>
        </p:nvGrpSpPr>
        <p:grpSpPr>
          <a:xfrm>
            <a:off x="7374046" y="5653698"/>
            <a:ext cx="1208015" cy="679508"/>
            <a:chOff x="7386521" y="5617250"/>
            <a:chExt cx="1208015" cy="679508"/>
          </a:xfrm>
        </p:grpSpPr>
        <p:sp>
          <p:nvSpPr>
            <p:cNvPr id="62" name="Rounded Rectangle 61"/>
            <p:cNvSpPr/>
            <p:nvPr/>
          </p:nvSpPr>
          <p:spPr>
            <a:xfrm>
              <a:off x="7421220" y="5655583"/>
              <a:ext cx="1132155" cy="607392"/>
            </a:xfrm>
            <a:prstGeom prst="roundRect">
              <a:avLst/>
            </a:prstGeom>
            <a:solidFill>
              <a:srgbClr val="FF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C1C1C"/>
                  </a:solidFill>
                  <a:latin typeface="Corporative Black" panose="00000A00000000000000" pitchFamily="50" charset="0"/>
                </a:rPr>
                <a:t>Next</a:t>
              </a:r>
            </a:p>
          </p:txBody>
        </p:sp>
        <p:sp>
          <p:nvSpPr>
            <p:cNvPr id="63" name="Rounded Rectangle 62">
              <a:hlinkClick r:id="" action="ppaction://hlinkshowjump?jump=nextslide"/>
            </p:cNvPr>
            <p:cNvSpPr/>
            <p:nvPr/>
          </p:nvSpPr>
          <p:spPr>
            <a:xfrm>
              <a:off x="7386521" y="5617250"/>
              <a:ext cx="1208015" cy="67950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286237210"/>
      </p:ext>
    </p:extLst>
  </p:cSld>
  <p:clrMapOvr>
    <a:masterClrMapping/>
  </p:clrMapOvr>
  <mc:AlternateContent xmlns:mc="http://schemas.openxmlformats.org/markup-compatibility/2006" xmlns:p14="http://schemas.microsoft.com/office/powerpoint/2010/main">
    <mc:Choice Requires="p14">
      <p:transition p14:dur="150" advClick="0">
        <p:fad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10" presetClass="entr" presetSubtype="0" fill="hold" nodeType="afterEffect">
                                  <p:stCondLst>
                                    <p:cond delay="200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58"/>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afterEffect">
                                  <p:stCondLst>
                                    <p:cond delay="0"/>
                                  </p:stCondLst>
                                  <p:childTnLst>
                                    <p:animEffect transition="out" filter="fade">
                                      <p:cBhvr>
                                        <p:cTn id="16" dur="500"/>
                                        <p:tgtEl>
                                          <p:spTgt spid="58"/>
                                        </p:tgtEl>
                                      </p:cBhvr>
                                    </p:animEffect>
                                    <p:set>
                                      <p:cBhvr>
                                        <p:cTn id="17" dur="1" fill="hold">
                                          <p:stCondLst>
                                            <p:cond delay="499"/>
                                          </p:stCondLst>
                                        </p:cTn>
                                        <p:tgtEl>
                                          <p:spTgt spid="58"/>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2000"/>
                            </p:stCondLst>
                            <p:childTnLst>
                              <p:par>
                                <p:cTn id="31" presetID="10" presetClass="entr" presetSubtype="0" fill="hold" grpId="0" nodeType="afterEffect">
                                  <p:stCondLst>
                                    <p:cond delay="100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par>
                          <p:cTn id="38" fill="hold">
                            <p:stCondLst>
                              <p:cond delay="4000"/>
                            </p:stCondLst>
                            <p:childTnLst>
                              <p:par>
                                <p:cTn id="39" presetID="10" presetClass="entr" presetSubtype="0" fill="hold" grpId="0" nodeType="afterEffect">
                                  <p:stCondLst>
                                    <p:cond delay="100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500"/>
                                        <p:tgtEl>
                                          <p:spTgt spid="50"/>
                                        </p:tgtEl>
                                      </p:cBhvr>
                                    </p:animEffect>
                                  </p:childTnLst>
                                </p:cTn>
                              </p:par>
                            </p:childTnLst>
                          </p:cTn>
                        </p:par>
                        <p:par>
                          <p:cTn id="42" fill="hold">
                            <p:stCondLst>
                              <p:cond delay="5500"/>
                            </p:stCondLst>
                            <p:childTnLst>
                              <p:par>
                                <p:cTn id="43" presetID="10" presetClass="entr" presetSubtype="0"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par>
                          <p:cTn id="46" fill="hold">
                            <p:stCondLst>
                              <p:cond delay="6000"/>
                            </p:stCondLst>
                            <p:childTnLst>
                              <p:par>
                                <p:cTn id="47" presetID="10" presetClass="entr" presetSubtype="0" fill="hold" nodeType="after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fade">
                                      <p:cBhvr>
                                        <p:cTn id="49" dur="500"/>
                                        <p:tgtEl>
                                          <p:spTgt spid="61"/>
                                        </p:tgtEl>
                                      </p:cBhvr>
                                    </p:animEffect>
                                  </p:childTnLst>
                                </p:cTn>
                              </p:par>
                            </p:childTnLst>
                          </p:cTn>
                        </p:par>
                      </p:childTnLst>
                    </p:cTn>
                  </p:par>
                </p:childTnLst>
              </p:cTn>
              <p:nextCondLst>
                <p:cond evt="onClick" delay="0">
                  <p:tgtEl>
                    <p:spTgt spid="58"/>
                  </p:tgtEl>
                </p:cond>
              </p:nextCondLst>
            </p:seq>
          </p:childTnLst>
        </p:cTn>
      </p:par>
    </p:tnLst>
    <p:bldLst>
      <p:bldP spid="46" grpId="0" animBg="1"/>
      <p:bldP spid="44"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13782"/>
          <a:stretch/>
        </p:blipFill>
        <p:spPr>
          <a:xfrm>
            <a:off x="4373535" y="2937959"/>
            <a:ext cx="2606105" cy="3177615"/>
          </a:xfrm>
          <a:prstGeom prst="rect">
            <a:avLst/>
          </a:prstGeom>
        </p:spPr>
      </p:pic>
      <p:sp>
        <p:nvSpPr>
          <p:cNvPr id="21" name="Title 20"/>
          <p:cNvSpPr>
            <a:spLocks noGrp="1"/>
          </p:cNvSpPr>
          <p:nvPr>
            <p:ph type="title"/>
          </p:nvPr>
        </p:nvSpPr>
        <p:spPr/>
        <p:txBody>
          <a:bodyPr/>
          <a:lstStyle/>
          <a:p>
            <a:r>
              <a:rPr lang="en-GB" sz="3600" dirty="0">
                <a:solidFill>
                  <a:srgbClr val="4DB1E3"/>
                </a:solidFill>
                <a:latin typeface="+mn-lt"/>
              </a:rPr>
              <a:t>Escape the Classroom</a:t>
            </a:r>
          </a:p>
        </p:txBody>
      </p:sp>
      <p:sp>
        <p:nvSpPr>
          <p:cNvPr id="50" name="Rectangle 49"/>
          <p:cNvSpPr/>
          <p:nvPr/>
        </p:nvSpPr>
        <p:spPr>
          <a:xfrm>
            <a:off x="2740473" y="2894202"/>
            <a:ext cx="5643112" cy="3229761"/>
          </a:xfrm>
          <a:prstGeom prst="rect">
            <a:avLst/>
          </a:prstGeom>
          <a:blipFill>
            <a:blip r:embed="rId3" cstate="print">
              <a:extLst>
                <a:ext uri="{28A0092B-C50C-407E-A947-70E740481C1C}">
                  <a14:useLocalDpi xmlns:a14="http://schemas.microsoft.com/office/drawing/2010/main" val="0"/>
                </a:ext>
              </a:extLst>
            </a:blip>
            <a:stretch>
              <a:fillRect b="-40000"/>
            </a:stretch>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op Banner 1"/>
          <p:cNvSpPr/>
          <p:nvPr/>
        </p:nvSpPr>
        <p:spPr>
          <a:xfrm>
            <a:off x="750885" y="1482831"/>
            <a:ext cx="7632700" cy="1326105"/>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altLang="en-US" dirty="0"/>
              <a:t>As you’re weighing out the ingredients needed for some delicious Pudsey-themed cupcakes, </a:t>
            </a:r>
            <a:r>
              <a:rPr lang="en-GB" dirty="0"/>
              <a:t>you notice that you’ve run out of flour</a:t>
            </a:r>
            <a:r>
              <a:rPr lang="en-GB" altLang="en-US" dirty="0"/>
              <a:t>. When you tell your teacher, they send you to the year 2 classroom as they have a spare bag.</a:t>
            </a:r>
          </a:p>
        </p:txBody>
      </p:sp>
      <p:grpSp>
        <p:nvGrpSpPr>
          <p:cNvPr id="11" name="Group 10"/>
          <p:cNvGrpSpPr/>
          <p:nvPr/>
        </p:nvGrpSpPr>
        <p:grpSpPr>
          <a:xfrm>
            <a:off x="750885" y="2894202"/>
            <a:ext cx="2801429" cy="3229761"/>
            <a:chOff x="750885" y="2894202"/>
            <a:chExt cx="2801429" cy="3229761"/>
          </a:xfrm>
        </p:grpSpPr>
        <p:sp>
          <p:nvSpPr>
            <p:cNvPr id="46" name="Rectangle 45"/>
            <p:cNvSpPr/>
            <p:nvPr/>
          </p:nvSpPr>
          <p:spPr>
            <a:xfrm>
              <a:off x="750885" y="2894202"/>
              <a:ext cx="1841313" cy="322976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37954"/>
            <a:stretch/>
          </p:blipFill>
          <p:spPr>
            <a:xfrm>
              <a:off x="985388" y="3036814"/>
              <a:ext cx="2566926" cy="3078760"/>
            </a:xfrm>
            <a:prstGeom prst="rect">
              <a:avLst/>
            </a:prstGeom>
          </p:spPr>
        </p:pic>
      </p:grpSp>
      <p:grpSp>
        <p:nvGrpSpPr>
          <p:cNvPr id="4" name="Group 3"/>
          <p:cNvGrpSpPr/>
          <p:nvPr/>
        </p:nvGrpSpPr>
        <p:grpSpPr>
          <a:xfrm>
            <a:off x="2532222" y="2852122"/>
            <a:ext cx="1427381" cy="956345"/>
            <a:chOff x="2532222" y="2852122"/>
            <a:chExt cx="1427381" cy="956345"/>
          </a:xfrm>
        </p:grpSpPr>
        <p:sp>
          <p:nvSpPr>
            <p:cNvPr id="16" name="Oval Callout 15"/>
            <p:cNvSpPr/>
            <p:nvPr/>
          </p:nvSpPr>
          <p:spPr>
            <a:xfrm>
              <a:off x="2532222" y="2852122"/>
              <a:ext cx="1427381" cy="956345"/>
            </a:xfrm>
            <a:prstGeom prst="wedgeEllipseCallout">
              <a:avLst>
                <a:gd name="adj1" fmla="val -81365"/>
                <a:gd name="adj2" fmla="val 31382"/>
              </a:avLst>
            </a:prstGeom>
            <a:solidFill>
              <a:schemeClr val="bg1"/>
            </a:solidFill>
            <a:ln w="28575">
              <a:solidFill>
                <a:srgbClr val="1C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7603" y="2937960"/>
              <a:ext cx="516618" cy="784668"/>
            </a:xfrm>
            <a:prstGeom prst="rect">
              <a:avLst/>
            </a:prstGeom>
          </p:spPr>
        </p:pic>
      </p:grpSp>
      <p:grpSp>
        <p:nvGrpSpPr>
          <p:cNvPr id="29" name="Next Button 3"/>
          <p:cNvGrpSpPr/>
          <p:nvPr/>
        </p:nvGrpSpPr>
        <p:grpSpPr>
          <a:xfrm>
            <a:off x="7374046" y="5630704"/>
            <a:ext cx="1208015" cy="679508"/>
            <a:chOff x="7386521" y="5617250"/>
            <a:chExt cx="1208015" cy="679508"/>
          </a:xfrm>
        </p:grpSpPr>
        <p:sp>
          <p:nvSpPr>
            <p:cNvPr id="30" name="Rounded Rectangle 29"/>
            <p:cNvSpPr/>
            <p:nvPr/>
          </p:nvSpPr>
          <p:spPr>
            <a:xfrm>
              <a:off x="7421220" y="5655583"/>
              <a:ext cx="1132155" cy="607392"/>
            </a:xfrm>
            <a:prstGeom prst="roundRect">
              <a:avLst/>
            </a:prstGeom>
            <a:solidFill>
              <a:srgbClr val="FF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C1C1C"/>
                  </a:solidFill>
                  <a:latin typeface="Corporative Black" panose="00000A00000000000000" pitchFamily="50" charset="0"/>
                </a:rPr>
                <a:t>Next</a:t>
              </a:r>
            </a:p>
          </p:txBody>
        </p:sp>
        <p:sp>
          <p:nvSpPr>
            <p:cNvPr id="31" name="Rounded Rectangle 30"/>
            <p:cNvSpPr/>
            <p:nvPr/>
          </p:nvSpPr>
          <p:spPr>
            <a:xfrm>
              <a:off x="7386521" y="5617250"/>
              <a:ext cx="1208015" cy="67950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2" name="Next Button 3"/>
          <p:cNvGrpSpPr/>
          <p:nvPr/>
        </p:nvGrpSpPr>
        <p:grpSpPr>
          <a:xfrm>
            <a:off x="7374046" y="5630704"/>
            <a:ext cx="1208015" cy="679508"/>
            <a:chOff x="7386521" y="5617250"/>
            <a:chExt cx="1208015" cy="679508"/>
          </a:xfrm>
        </p:grpSpPr>
        <p:sp>
          <p:nvSpPr>
            <p:cNvPr id="33" name="Rounded Rectangle 32"/>
            <p:cNvSpPr/>
            <p:nvPr/>
          </p:nvSpPr>
          <p:spPr>
            <a:xfrm>
              <a:off x="7421220" y="5655583"/>
              <a:ext cx="1132155" cy="607392"/>
            </a:xfrm>
            <a:prstGeom prst="roundRect">
              <a:avLst/>
            </a:prstGeom>
            <a:solidFill>
              <a:srgbClr val="FF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C1C1C"/>
                  </a:solidFill>
                  <a:latin typeface="Corporative Black" panose="00000A00000000000000" pitchFamily="50" charset="0"/>
                </a:rPr>
                <a:t>Next</a:t>
              </a:r>
            </a:p>
          </p:txBody>
        </p:sp>
        <p:sp>
          <p:nvSpPr>
            <p:cNvPr id="34" name="Rounded Rectangle 33">
              <a:hlinkClick r:id="" action="ppaction://hlinkshowjump?jump=nextslide"/>
            </p:cNvPr>
            <p:cNvSpPr/>
            <p:nvPr/>
          </p:nvSpPr>
          <p:spPr>
            <a:xfrm>
              <a:off x="7386521" y="5617250"/>
              <a:ext cx="1208015" cy="67950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4096328906"/>
      </p:ext>
    </p:extLst>
  </p:cSld>
  <p:clrMapOvr>
    <a:masterClrMapping/>
  </p:clrMapOvr>
  <mc:AlternateContent xmlns:mc="http://schemas.openxmlformats.org/markup-compatibility/2006" xmlns:p14="http://schemas.microsoft.com/office/powerpoint/2010/main">
    <mc:Choice Requires="p14">
      <p:transition p14:dur="150" advClick="0">
        <p:fad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afterEffect">
                                  <p:stCondLst>
                                    <p:cond delay="0"/>
                                  </p:stCondLst>
                                  <p:childTnLst>
                                    <p:animEffect transition="out" filter="fade">
                                      <p:cBhvr>
                                        <p:cTn id="12" dur="500"/>
                                        <p:tgtEl>
                                          <p:spTgt spid="29"/>
                                        </p:tgtEl>
                                      </p:cBhvr>
                                    </p:animEffect>
                                    <p:set>
                                      <p:cBhvr>
                                        <p:cTn id="13" dur="1" fill="hold">
                                          <p:stCondLst>
                                            <p:cond delay="499"/>
                                          </p:stCondLst>
                                        </p:cTn>
                                        <p:tgtEl>
                                          <p:spTgt spid="29"/>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1000"/>
                            </p:stCondLst>
                            <p:childTnLst>
                              <p:par>
                                <p:cTn id="22" presetID="10" presetClass="entr" presetSubtype="0" fill="hold" grpId="0" nodeType="afterEffect">
                                  <p:stCondLst>
                                    <p:cond delay="100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par>
                                <p:cTn id="25" presetID="10" presetClass="entr" presetSubtype="0" fill="hold" nodeType="withEffect">
                                  <p:stCondLst>
                                    <p:cond delay="10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35" presetClass="path" presetSubtype="0" accel="22000" decel="78000" fill="hold" nodeType="withEffect">
                                  <p:stCondLst>
                                    <p:cond delay="0"/>
                                  </p:stCondLst>
                                  <p:childTnLst>
                                    <p:animMotion origin="layout" path="M -3.33333E-6 -3.7037E-6 L -0.02968 -3.7037E-6 " pathEditMode="relative" rAng="0" ptsTypes="AA">
                                      <p:cBhvr>
                                        <p:cTn id="29" dur="3000" fill="hold"/>
                                        <p:tgtEl>
                                          <p:spTgt spid="9"/>
                                        </p:tgtEl>
                                        <p:attrNameLst>
                                          <p:attrName>ppt_x</p:attrName>
                                          <p:attrName>ppt_y</p:attrName>
                                        </p:attrNameLst>
                                      </p:cBhvr>
                                      <p:rCtr x="-1493" y="0"/>
                                    </p:animMotion>
                                  </p:childTnLst>
                                </p:cTn>
                              </p:par>
                            </p:childTnLst>
                          </p:cTn>
                        </p:par>
                        <p:par>
                          <p:cTn id="30" fill="hold">
                            <p:stCondLst>
                              <p:cond delay="4000"/>
                            </p:stCondLst>
                            <p:childTnLst>
                              <p:par>
                                <p:cTn id="31" presetID="10" presetClass="entr" presetSubtype="0"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childTnLst>
              </p:cTn>
              <p:nextCondLst>
                <p:cond evt="onClick" delay="0">
                  <p:tgtEl>
                    <p:spTgt spid="29"/>
                  </p:tgtEl>
                </p:cond>
              </p:nextCondLst>
            </p:seq>
          </p:childTnLst>
        </p:cTn>
      </p:par>
    </p:tnLst>
    <p:bldLst>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750884" y="4333780"/>
            <a:ext cx="4173454" cy="1794378"/>
            <a:chOff x="750884" y="4333780"/>
            <a:chExt cx="4173454" cy="1794378"/>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b="47793"/>
            <a:stretch/>
          </p:blipFill>
          <p:spPr>
            <a:xfrm>
              <a:off x="750884" y="4333780"/>
              <a:ext cx="4173454" cy="1794378"/>
            </a:xfrm>
            <a:prstGeom prst="rect">
              <a:avLst/>
            </a:prstGeom>
          </p:spPr>
        </p:pic>
        <p:sp>
          <p:nvSpPr>
            <p:cNvPr id="12" name="Rectangle 11"/>
            <p:cNvSpPr/>
            <p:nvPr/>
          </p:nvSpPr>
          <p:spPr>
            <a:xfrm>
              <a:off x="750885" y="4333780"/>
              <a:ext cx="4173453" cy="179437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itle 20"/>
          <p:cNvSpPr>
            <a:spLocks noGrp="1"/>
          </p:cNvSpPr>
          <p:nvPr>
            <p:ph type="title"/>
          </p:nvPr>
        </p:nvSpPr>
        <p:spPr/>
        <p:txBody>
          <a:bodyPr/>
          <a:lstStyle/>
          <a:p>
            <a:r>
              <a:rPr lang="en-GB" sz="3600" dirty="0">
                <a:solidFill>
                  <a:srgbClr val="4DB1E3"/>
                </a:solidFill>
                <a:latin typeface="+mn-lt"/>
              </a:rPr>
              <a:t>Escape the Classroom</a:t>
            </a:r>
          </a:p>
        </p:txBody>
      </p:sp>
      <p:grpSp>
        <p:nvGrpSpPr>
          <p:cNvPr id="6" name="Group 5"/>
          <p:cNvGrpSpPr/>
          <p:nvPr/>
        </p:nvGrpSpPr>
        <p:grpSpPr>
          <a:xfrm>
            <a:off x="750885" y="2616776"/>
            <a:ext cx="4173453" cy="1593907"/>
            <a:chOff x="750885" y="2894202"/>
            <a:chExt cx="4173453" cy="1593907"/>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45990"/>
            <a:stretch/>
          </p:blipFill>
          <p:spPr>
            <a:xfrm>
              <a:off x="750885" y="2894202"/>
              <a:ext cx="4173453" cy="1593907"/>
            </a:xfrm>
            <a:prstGeom prst="rect">
              <a:avLst/>
            </a:prstGeom>
          </p:spPr>
        </p:pic>
        <p:sp>
          <p:nvSpPr>
            <p:cNvPr id="46" name="Rectangle 45"/>
            <p:cNvSpPr/>
            <p:nvPr/>
          </p:nvSpPr>
          <p:spPr>
            <a:xfrm>
              <a:off x="750885" y="2894202"/>
              <a:ext cx="4173453" cy="159390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p:cNvGrpSpPr/>
          <p:nvPr/>
        </p:nvGrpSpPr>
        <p:grpSpPr>
          <a:xfrm>
            <a:off x="5047448" y="2629912"/>
            <a:ext cx="3336138" cy="3498246"/>
            <a:chOff x="5047448" y="2629912"/>
            <a:chExt cx="3336138" cy="3498246"/>
          </a:xfrm>
        </p:grpSpPr>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27117"/>
            <a:stretch/>
          </p:blipFill>
          <p:spPr>
            <a:xfrm>
              <a:off x="5047448" y="2629912"/>
              <a:ext cx="3336137" cy="3498246"/>
            </a:xfrm>
            <a:prstGeom prst="rect">
              <a:avLst/>
            </a:prstGeom>
          </p:spPr>
        </p:pic>
        <p:sp>
          <p:nvSpPr>
            <p:cNvPr id="14" name="Rectangle 13"/>
            <p:cNvSpPr/>
            <p:nvPr/>
          </p:nvSpPr>
          <p:spPr>
            <a:xfrm>
              <a:off x="5047448" y="2629912"/>
              <a:ext cx="3336138" cy="349824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0783" y="3125722"/>
              <a:ext cx="1269466" cy="2000774"/>
            </a:xfrm>
            <a:prstGeom prst="rect">
              <a:avLst/>
            </a:prstGeom>
          </p:spPr>
        </p:pic>
      </p:gr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b="69232"/>
          <a:stretch/>
        </p:blipFill>
        <p:spPr>
          <a:xfrm>
            <a:off x="3254930" y="4695691"/>
            <a:ext cx="1381404" cy="1416283"/>
          </a:xfrm>
          <a:prstGeom prst="rect">
            <a:avLst/>
          </a:prstGeom>
        </p:spPr>
      </p:pic>
      <p:grpSp>
        <p:nvGrpSpPr>
          <p:cNvPr id="18" name="Group 17"/>
          <p:cNvGrpSpPr/>
          <p:nvPr/>
        </p:nvGrpSpPr>
        <p:grpSpPr>
          <a:xfrm>
            <a:off x="1352803" y="4552830"/>
            <a:ext cx="1871349" cy="1233183"/>
            <a:chOff x="1352803" y="4552830"/>
            <a:chExt cx="1871349" cy="1233183"/>
          </a:xfrm>
        </p:grpSpPr>
        <p:grpSp>
          <p:nvGrpSpPr>
            <p:cNvPr id="20" name="Group 19"/>
            <p:cNvGrpSpPr/>
            <p:nvPr/>
          </p:nvGrpSpPr>
          <p:grpSpPr>
            <a:xfrm>
              <a:off x="1352803" y="4552830"/>
              <a:ext cx="1840572" cy="1233183"/>
              <a:chOff x="2532222" y="2852122"/>
              <a:chExt cx="1427381" cy="956345"/>
            </a:xfrm>
          </p:grpSpPr>
          <p:sp>
            <p:nvSpPr>
              <p:cNvPr id="22" name="Oval Callout 21"/>
              <p:cNvSpPr/>
              <p:nvPr/>
            </p:nvSpPr>
            <p:spPr>
              <a:xfrm>
                <a:off x="2532222" y="2852122"/>
                <a:ext cx="1427381" cy="956345"/>
              </a:xfrm>
              <a:prstGeom prst="wedgeEllipseCallout">
                <a:avLst>
                  <a:gd name="adj1" fmla="val 70410"/>
                  <a:gd name="adj2" fmla="val 21858"/>
                </a:avLst>
              </a:prstGeom>
              <a:solidFill>
                <a:schemeClr val="bg1"/>
              </a:solidFill>
              <a:ln w="28575">
                <a:solidFill>
                  <a:srgbClr val="1C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994256">
                <a:off x="2860346" y="3006566"/>
                <a:ext cx="426279" cy="647456"/>
              </a:xfrm>
              <a:prstGeom prst="rect">
                <a:avLst/>
              </a:prstGeom>
            </p:spPr>
          </p:pic>
        </p:grpSp>
        <p:sp>
          <p:nvSpPr>
            <p:cNvPr id="17" name="TextBox 16"/>
            <p:cNvSpPr txBox="1"/>
            <p:nvPr/>
          </p:nvSpPr>
          <p:spPr>
            <a:xfrm rot="468662">
              <a:off x="2359429" y="4661589"/>
              <a:ext cx="864723" cy="1015663"/>
            </a:xfrm>
            <a:prstGeom prst="rect">
              <a:avLst/>
            </a:prstGeom>
            <a:noFill/>
          </p:spPr>
          <p:txBody>
            <a:bodyPr wrap="square" rtlCol="0">
              <a:spAutoFit/>
            </a:bodyPr>
            <a:lstStyle/>
            <a:p>
              <a:r>
                <a:rPr lang="en-GB" sz="6000" b="1" dirty="0">
                  <a:ln>
                    <a:solidFill>
                      <a:srgbClr val="1C1C1C"/>
                    </a:solidFill>
                  </a:ln>
                  <a:solidFill>
                    <a:srgbClr val="DE1E5A"/>
                  </a:solidFill>
                </a:rPr>
                <a:t>?</a:t>
              </a:r>
            </a:p>
          </p:txBody>
        </p:sp>
      </p:grpSp>
      <p:sp>
        <p:nvSpPr>
          <p:cNvPr id="31" name="Top Banner 1"/>
          <p:cNvSpPr/>
          <p:nvPr/>
        </p:nvSpPr>
        <p:spPr>
          <a:xfrm>
            <a:off x="750885" y="1482831"/>
            <a:ext cx="7632700" cy="1049106"/>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altLang="en-US" dirty="0"/>
              <a:t>When you arrive, year 2 are outside and the classroom is empty.</a:t>
            </a:r>
            <a:br>
              <a:rPr lang="en-GB" altLang="en-US" dirty="0"/>
            </a:br>
            <a:r>
              <a:rPr lang="en-GB" altLang="en-US" dirty="0"/>
              <a:t>You tiptoe inside hoping that someone has left the flour on the side when… click! The door has locked behind you!</a:t>
            </a:r>
          </a:p>
        </p:txBody>
      </p:sp>
      <p:grpSp>
        <p:nvGrpSpPr>
          <p:cNvPr id="33" name="Next Button 3"/>
          <p:cNvGrpSpPr/>
          <p:nvPr/>
        </p:nvGrpSpPr>
        <p:grpSpPr>
          <a:xfrm>
            <a:off x="7374046" y="5630704"/>
            <a:ext cx="1208015" cy="679508"/>
            <a:chOff x="7386521" y="5617250"/>
            <a:chExt cx="1208015" cy="679508"/>
          </a:xfrm>
        </p:grpSpPr>
        <p:sp>
          <p:nvSpPr>
            <p:cNvPr id="34" name="Rounded Rectangle 33"/>
            <p:cNvSpPr/>
            <p:nvPr/>
          </p:nvSpPr>
          <p:spPr>
            <a:xfrm>
              <a:off x="7421220" y="5655583"/>
              <a:ext cx="1132155" cy="607392"/>
            </a:xfrm>
            <a:prstGeom prst="roundRect">
              <a:avLst/>
            </a:prstGeom>
            <a:solidFill>
              <a:srgbClr val="FF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C1C1C"/>
                  </a:solidFill>
                  <a:latin typeface="Corporative Black" panose="00000A00000000000000" pitchFamily="50" charset="0"/>
                </a:rPr>
                <a:t>Next</a:t>
              </a:r>
            </a:p>
          </p:txBody>
        </p:sp>
        <p:sp>
          <p:nvSpPr>
            <p:cNvPr id="35" name="Rounded Rectangle 34"/>
            <p:cNvSpPr/>
            <p:nvPr/>
          </p:nvSpPr>
          <p:spPr>
            <a:xfrm>
              <a:off x="7386521" y="5617250"/>
              <a:ext cx="1208015" cy="67950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6" name="Next Button 3"/>
          <p:cNvGrpSpPr/>
          <p:nvPr/>
        </p:nvGrpSpPr>
        <p:grpSpPr>
          <a:xfrm>
            <a:off x="7374046" y="5630704"/>
            <a:ext cx="1208015" cy="679508"/>
            <a:chOff x="7386521" y="5617250"/>
            <a:chExt cx="1208015" cy="679508"/>
          </a:xfrm>
        </p:grpSpPr>
        <p:sp>
          <p:nvSpPr>
            <p:cNvPr id="37" name="Rounded Rectangle 36"/>
            <p:cNvSpPr/>
            <p:nvPr/>
          </p:nvSpPr>
          <p:spPr>
            <a:xfrm>
              <a:off x="7421220" y="5655583"/>
              <a:ext cx="1132155" cy="607392"/>
            </a:xfrm>
            <a:prstGeom prst="roundRect">
              <a:avLst/>
            </a:prstGeom>
            <a:solidFill>
              <a:srgbClr val="FF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C1C1C"/>
                  </a:solidFill>
                  <a:latin typeface="Corporative Black" panose="00000A00000000000000" pitchFamily="50" charset="0"/>
                </a:rPr>
                <a:t>Next</a:t>
              </a:r>
            </a:p>
          </p:txBody>
        </p:sp>
        <p:sp>
          <p:nvSpPr>
            <p:cNvPr id="38" name="Rounded Rectangle 37">
              <a:hlinkClick r:id="" action="ppaction://hlinkshowjump?jump=nextslide"/>
            </p:cNvPr>
            <p:cNvSpPr/>
            <p:nvPr/>
          </p:nvSpPr>
          <p:spPr>
            <a:xfrm>
              <a:off x="7386521" y="5617250"/>
              <a:ext cx="1208015" cy="67950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19301268"/>
      </p:ext>
    </p:extLst>
  </p:cSld>
  <p:clrMapOvr>
    <a:masterClrMapping/>
  </p:clrMapOvr>
  <mc:AlternateContent xmlns:mc="http://schemas.openxmlformats.org/markup-compatibility/2006" xmlns:p14="http://schemas.microsoft.com/office/powerpoint/2010/main">
    <mc:Choice Requires="p14">
      <p:transition p14:dur="150" advClick="0">
        <p:fad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afterEffect">
                                  <p:stCondLst>
                                    <p:cond delay="0"/>
                                  </p:stCondLst>
                                  <p:childTnLst>
                                    <p:animEffect transition="out" filter="fade">
                                      <p:cBhvr>
                                        <p:cTn id="12" dur="500"/>
                                        <p:tgtEl>
                                          <p:spTgt spid="33"/>
                                        </p:tgtEl>
                                      </p:cBhvr>
                                    </p:animEffect>
                                    <p:set>
                                      <p:cBhvr>
                                        <p:cTn id="13" dur="1" fill="hold">
                                          <p:stCondLst>
                                            <p:cond delay="499"/>
                                          </p:stCondLst>
                                        </p:cTn>
                                        <p:tgtEl>
                                          <p:spTgt spid="33"/>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000"/>
                            </p:stCondLst>
                            <p:childTnLst>
                              <p:par>
                                <p:cTn id="19" presetID="10" presetClass="entr" presetSubtype="0" fill="hold" nodeType="afterEffect">
                                  <p:stCondLst>
                                    <p:cond delay="100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par>
                          <p:cTn id="30" fill="hold">
                            <p:stCondLst>
                              <p:cond delay="3500"/>
                            </p:stCondLst>
                            <p:childTnLst>
                              <p:par>
                                <p:cTn id="31" presetID="10" presetClass="entr" presetSubtype="0" fill="hold" nodeType="afterEffect">
                                  <p:stCondLst>
                                    <p:cond delay="100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par>
                          <p:cTn id="34" fill="hold">
                            <p:stCondLst>
                              <p:cond delay="5000"/>
                            </p:stCondLst>
                            <p:childTnLst>
                              <p:par>
                                <p:cTn id="35" presetID="10" presetClass="entr" presetSubtype="0"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childTnLst>
              </p:cTn>
              <p:nextCondLst>
                <p:cond evt="onClick" delay="0">
                  <p:tgtEl>
                    <p:spTgt spid="3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DB1E3"/>
                </a:solidFill>
                <a:latin typeface="+mn-lt"/>
              </a:rPr>
              <a:t>Escape the Classroom</a:t>
            </a:r>
          </a:p>
        </p:txBody>
      </p:sp>
      <p:grpSp>
        <p:nvGrpSpPr>
          <p:cNvPr id="36" name="Group 35"/>
          <p:cNvGrpSpPr/>
          <p:nvPr/>
        </p:nvGrpSpPr>
        <p:grpSpPr>
          <a:xfrm>
            <a:off x="750885" y="2894202"/>
            <a:ext cx="3336139" cy="3233956"/>
            <a:chOff x="750885" y="2894202"/>
            <a:chExt cx="3336139" cy="3233956"/>
          </a:xfrm>
        </p:grpSpPr>
        <p:sp>
          <p:nvSpPr>
            <p:cNvPr id="14" name="Rectangle 13"/>
            <p:cNvSpPr/>
            <p:nvPr/>
          </p:nvSpPr>
          <p:spPr>
            <a:xfrm>
              <a:off x="750885" y="2894202"/>
              <a:ext cx="3336138" cy="32339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p:cNvGrpSpPr/>
            <p:nvPr/>
          </p:nvGrpSpPr>
          <p:grpSpPr>
            <a:xfrm>
              <a:off x="750886" y="2894202"/>
              <a:ext cx="3336138" cy="3233956"/>
              <a:chOff x="750886" y="2894202"/>
              <a:chExt cx="3336138" cy="3233956"/>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4283" t="29009" r="22366" b="44327"/>
              <a:stretch/>
            </p:blipFill>
            <p:spPr>
              <a:xfrm>
                <a:off x="750886" y="2894202"/>
                <a:ext cx="3336138" cy="323395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0338" y="3890386"/>
                <a:ext cx="459446" cy="1369437"/>
              </a:xfrm>
              <a:prstGeom prst="rect">
                <a:avLst/>
              </a:prstGeom>
            </p:spPr>
          </p:pic>
        </p:grpSp>
      </p:grpSp>
      <p:grpSp>
        <p:nvGrpSpPr>
          <p:cNvPr id="45" name="Group 44"/>
          <p:cNvGrpSpPr/>
          <p:nvPr/>
        </p:nvGrpSpPr>
        <p:grpSpPr>
          <a:xfrm>
            <a:off x="604568" y="2894202"/>
            <a:ext cx="2765770" cy="2508531"/>
            <a:chOff x="604568" y="2894202"/>
            <a:chExt cx="2765770" cy="2508531"/>
          </a:xfrm>
        </p:grpSpPr>
        <p:grpSp>
          <p:nvGrpSpPr>
            <p:cNvPr id="19" name="Group 18"/>
            <p:cNvGrpSpPr/>
            <p:nvPr/>
          </p:nvGrpSpPr>
          <p:grpSpPr>
            <a:xfrm>
              <a:off x="604568" y="2894202"/>
              <a:ext cx="2765770" cy="2508531"/>
              <a:chOff x="604568" y="2894202"/>
              <a:chExt cx="2765770" cy="2508531"/>
            </a:xfrm>
          </p:grpSpPr>
          <p:sp>
            <p:nvSpPr>
              <p:cNvPr id="9" name="Oval 8"/>
              <p:cNvSpPr/>
              <p:nvPr/>
            </p:nvSpPr>
            <p:spPr>
              <a:xfrm>
                <a:off x="604568" y="2894202"/>
                <a:ext cx="2508531" cy="2508531"/>
              </a:xfrm>
              <a:prstGeom prst="ellipse">
                <a:avLst/>
              </a:prstGeom>
              <a:solidFill>
                <a:schemeClr val="bg1"/>
              </a:solidFill>
              <a:ln w="28575">
                <a:solidFill>
                  <a:srgbClr val="4DB1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p:cNvCxnSpPr>
                <a:stCxn id="9" idx="5"/>
                <a:endCxn id="2" idx="1"/>
              </p:cNvCxnSpPr>
              <p:nvPr/>
            </p:nvCxnSpPr>
            <p:spPr>
              <a:xfrm flipV="1">
                <a:off x="2745733" y="4575105"/>
                <a:ext cx="624605" cy="460262"/>
              </a:xfrm>
              <a:prstGeom prst="line">
                <a:avLst/>
              </a:prstGeom>
              <a:ln w="38100">
                <a:solidFill>
                  <a:srgbClr val="4DB1E3"/>
                </a:solidFill>
              </a:ln>
            </p:spPr>
            <p:style>
              <a:lnRef idx="1">
                <a:schemeClr val="accent1"/>
              </a:lnRef>
              <a:fillRef idx="0">
                <a:schemeClr val="accent1"/>
              </a:fillRef>
              <a:effectRef idx="0">
                <a:schemeClr val="accent1"/>
              </a:effectRef>
              <a:fontRef idx="minor">
                <a:schemeClr val="tx1"/>
              </a:fontRef>
            </p:style>
          </p:cxnSp>
        </p:gr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6148" y="3038153"/>
              <a:ext cx="745370" cy="2221670"/>
            </a:xfrm>
            <a:prstGeom prst="rect">
              <a:avLst/>
            </a:prstGeom>
          </p:spPr>
        </p:pic>
      </p:grpSp>
      <p:grpSp>
        <p:nvGrpSpPr>
          <p:cNvPr id="44" name="Group 43"/>
          <p:cNvGrpSpPr/>
          <p:nvPr/>
        </p:nvGrpSpPr>
        <p:grpSpPr>
          <a:xfrm>
            <a:off x="4207858" y="2894202"/>
            <a:ext cx="4175728" cy="3233956"/>
            <a:chOff x="4207858" y="2894202"/>
            <a:chExt cx="4175728" cy="3233956"/>
          </a:xfrm>
        </p:grpSpPr>
        <p:pic>
          <p:nvPicPr>
            <p:cNvPr id="29" name="Picture 28"/>
            <p:cNvPicPr>
              <a:picLocks noChangeAspect="1"/>
            </p:cNvPicPr>
            <p:nvPr/>
          </p:nvPicPr>
          <p:blipFill rotWithShape="1">
            <a:blip r:embed="rId4" cstate="print">
              <a:extLst>
                <a:ext uri="{28A0092B-C50C-407E-A947-70E740481C1C}">
                  <a14:useLocalDpi xmlns:a14="http://schemas.microsoft.com/office/drawing/2010/main" val="0"/>
                </a:ext>
              </a:extLst>
            </a:blip>
            <a:srcRect t="58" r="8774" b="-58"/>
            <a:stretch/>
          </p:blipFill>
          <p:spPr>
            <a:xfrm>
              <a:off x="4207858" y="2894202"/>
              <a:ext cx="4175728" cy="3233956"/>
            </a:xfrm>
            <a:prstGeom prst="rect">
              <a:avLst/>
            </a:prstGeom>
          </p:spPr>
        </p:pic>
        <p:sp>
          <p:nvSpPr>
            <p:cNvPr id="27" name="Rectangle 26"/>
            <p:cNvSpPr/>
            <p:nvPr/>
          </p:nvSpPr>
          <p:spPr>
            <a:xfrm>
              <a:off x="4207858" y="2894202"/>
              <a:ext cx="4175728" cy="32339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p:nvPicPr>
          <p:blipFill rotWithShape="1">
            <a:blip r:embed="rId5" cstate="print">
              <a:extLst>
                <a:ext uri="{28A0092B-C50C-407E-A947-70E740481C1C}">
                  <a14:useLocalDpi xmlns:a14="http://schemas.microsoft.com/office/drawing/2010/main" val="0"/>
                </a:ext>
              </a:extLst>
            </a:blip>
            <a:srcRect b="57486"/>
            <a:stretch/>
          </p:blipFill>
          <p:spPr>
            <a:xfrm>
              <a:off x="5252137" y="3196354"/>
              <a:ext cx="3074398" cy="2915620"/>
            </a:xfrm>
            <a:prstGeom prst="rect">
              <a:avLst/>
            </a:prstGeom>
          </p:spPr>
        </p:pic>
      </p:grpSp>
      <p:grpSp>
        <p:nvGrpSpPr>
          <p:cNvPr id="35" name="Group 34"/>
          <p:cNvGrpSpPr/>
          <p:nvPr/>
        </p:nvGrpSpPr>
        <p:grpSpPr>
          <a:xfrm>
            <a:off x="4259411" y="2704924"/>
            <a:ext cx="1840572" cy="1233183"/>
            <a:chOff x="4259411" y="2704924"/>
            <a:chExt cx="1840572" cy="1233183"/>
          </a:xfrm>
        </p:grpSpPr>
        <p:sp>
          <p:nvSpPr>
            <p:cNvPr id="33" name="Oval Callout 32"/>
            <p:cNvSpPr/>
            <p:nvPr/>
          </p:nvSpPr>
          <p:spPr>
            <a:xfrm>
              <a:off x="4259411" y="2704924"/>
              <a:ext cx="1840572" cy="1233183"/>
            </a:xfrm>
            <a:prstGeom prst="wedgeEllipseCallout">
              <a:avLst>
                <a:gd name="adj1" fmla="val 57660"/>
                <a:gd name="adj2" fmla="val 68448"/>
              </a:avLst>
            </a:prstGeom>
            <a:solidFill>
              <a:schemeClr val="bg1"/>
            </a:solidFill>
            <a:ln w="28575">
              <a:solidFill>
                <a:srgbClr val="1C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p:cNvSpPr txBox="1"/>
            <p:nvPr/>
          </p:nvSpPr>
          <p:spPr>
            <a:xfrm>
              <a:off x="4311259" y="3090682"/>
              <a:ext cx="1736876" cy="461665"/>
            </a:xfrm>
            <a:prstGeom prst="rect">
              <a:avLst/>
            </a:prstGeom>
            <a:noFill/>
          </p:spPr>
          <p:txBody>
            <a:bodyPr wrap="square" rtlCol="0">
              <a:spAutoFit/>
            </a:bodyPr>
            <a:lstStyle/>
            <a:p>
              <a:pPr algn="ctr"/>
              <a:r>
                <a:rPr lang="en-GB" sz="2400" b="1" dirty="0">
                  <a:solidFill>
                    <a:srgbClr val="4DB1E3"/>
                  </a:solidFill>
                </a:rPr>
                <a:t>Good luck!</a:t>
              </a:r>
            </a:p>
          </p:txBody>
        </p:sp>
      </p:grpSp>
      <p:grpSp>
        <p:nvGrpSpPr>
          <p:cNvPr id="37" name="Next Button 3"/>
          <p:cNvGrpSpPr/>
          <p:nvPr/>
        </p:nvGrpSpPr>
        <p:grpSpPr>
          <a:xfrm>
            <a:off x="7374046" y="5630704"/>
            <a:ext cx="1208015" cy="679508"/>
            <a:chOff x="7386521" y="5617250"/>
            <a:chExt cx="1208015" cy="679508"/>
          </a:xfrm>
        </p:grpSpPr>
        <p:sp>
          <p:nvSpPr>
            <p:cNvPr id="38" name="Rounded Rectangle 37"/>
            <p:cNvSpPr/>
            <p:nvPr/>
          </p:nvSpPr>
          <p:spPr>
            <a:xfrm>
              <a:off x="7421220" y="5655583"/>
              <a:ext cx="1132155" cy="607392"/>
            </a:xfrm>
            <a:prstGeom prst="roundRect">
              <a:avLst/>
            </a:prstGeom>
            <a:solidFill>
              <a:srgbClr val="FF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C1C1C"/>
                  </a:solidFill>
                  <a:latin typeface="Corporative Black" panose="00000A00000000000000" pitchFamily="50" charset="0"/>
                </a:rPr>
                <a:t>Next</a:t>
              </a:r>
            </a:p>
          </p:txBody>
        </p:sp>
        <p:sp>
          <p:nvSpPr>
            <p:cNvPr id="39" name="Rounded Rectangle 38"/>
            <p:cNvSpPr/>
            <p:nvPr/>
          </p:nvSpPr>
          <p:spPr>
            <a:xfrm>
              <a:off x="7386521" y="5617250"/>
              <a:ext cx="1208015" cy="67950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0" name="Next Button 3"/>
          <p:cNvGrpSpPr/>
          <p:nvPr/>
        </p:nvGrpSpPr>
        <p:grpSpPr>
          <a:xfrm>
            <a:off x="7374046" y="5637928"/>
            <a:ext cx="1208015" cy="679508"/>
            <a:chOff x="7386521" y="5617250"/>
            <a:chExt cx="1208015" cy="679508"/>
          </a:xfrm>
        </p:grpSpPr>
        <p:sp>
          <p:nvSpPr>
            <p:cNvPr id="41" name="Rounded Rectangle 40"/>
            <p:cNvSpPr/>
            <p:nvPr/>
          </p:nvSpPr>
          <p:spPr>
            <a:xfrm>
              <a:off x="7421220" y="5655583"/>
              <a:ext cx="1132155" cy="607392"/>
            </a:xfrm>
            <a:prstGeom prst="roundRect">
              <a:avLst/>
            </a:prstGeom>
            <a:solidFill>
              <a:srgbClr val="FF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C1C1C"/>
                  </a:solidFill>
                  <a:latin typeface="Corporative Black" panose="00000A00000000000000" pitchFamily="50" charset="0"/>
                </a:rPr>
                <a:t>Next</a:t>
              </a:r>
            </a:p>
          </p:txBody>
        </p:sp>
        <p:sp>
          <p:nvSpPr>
            <p:cNvPr id="42" name="Rounded Rectangle 41">
              <a:hlinkClick r:id="" action="ppaction://hlinkshowjump?jump=nextslide"/>
            </p:cNvPr>
            <p:cNvSpPr/>
            <p:nvPr/>
          </p:nvSpPr>
          <p:spPr>
            <a:xfrm>
              <a:off x="7386521" y="5617250"/>
              <a:ext cx="1208015" cy="67950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3" name="Top Banner 1"/>
          <p:cNvSpPr/>
          <p:nvPr/>
        </p:nvSpPr>
        <p:spPr>
          <a:xfrm>
            <a:off x="750885" y="1490923"/>
            <a:ext cx="7632700" cy="1049106"/>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spcBef>
                <a:spcPct val="0"/>
              </a:spcBef>
              <a:spcAft>
                <a:spcPts val="1200"/>
              </a:spcAft>
            </a:pPr>
            <a:r>
              <a:rPr lang="en-GB" altLang="en-US" dirty="0">
                <a:solidFill>
                  <a:schemeClr val="bg1"/>
                </a:solidFill>
              </a:rPr>
              <a:t>Solve the clues and puzzles hidden around the room and reveal the keypad code needed to open the door. The clues could be anywhere so you need to keep your eyes peeled and your mind sharp! </a:t>
            </a:r>
          </a:p>
        </p:txBody>
      </p:sp>
    </p:spTree>
    <p:extLst>
      <p:ext uri="{BB962C8B-B14F-4D97-AF65-F5344CB8AC3E}">
        <p14:creationId xmlns:p14="http://schemas.microsoft.com/office/powerpoint/2010/main" val="2649688191"/>
      </p:ext>
    </p:extLst>
  </p:cSld>
  <p:clrMapOvr>
    <a:masterClrMapping/>
  </p:clrMapOvr>
  <mc:AlternateContent xmlns:mc="http://schemas.openxmlformats.org/markup-compatibility/2006" xmlns:p14="http://schemas.microsoft.com/office/powerpoint/2010/main">
    <mc:Choice Requires="p14">
      <p:transition p14:dur="150" advClick="0">
        <p:fad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afterEffect">
                                  <p:stCondLst>
                                    <p:cond delay="0"/>
                                  </p:stCondLst>
                                  <p:childTnLst>
                                    <p:animEffect transition="out" filter="fade">
                                      <p:cBhvr>
                                        <p:cTn id="12" dur="500"/>
                                        <p:tgtEl>
                                          <p:spTgt spid="37"/>
                                        </p:tgtEl>
                                      </p:cBhvr>
                                    </p:animEffect>
                                    <p:set>
                                      <p:cBhvr>
                                        <p:cTn id="13" dur="1" fill="hold">
                                          <p:stCondLst>
                                            <p:cond delay="499"/>
                                          </p:stCondLst>
                                        </p:cTn>
                                        <p:tgtEl>
                                          <p:spTgt spid="37"/>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right)">
                                      <p:cBhvr>
                                        <p:cTn id="21" dur="500"/>
                                        <p:tgtEl>
                                          <p:spTgt spid="45"/>
                                        </p:tgtEl>
                                      </p:cBhvr>
                                    </p:animEffect>
                                  </p:childTnLst>
                                </p:cTn>
                              </p:par>
                            </p:childTnLst>
                          </p:cTn>
                        </p:par>
                        <p:par>
                          <p:cTn id="22" fill="hold">
                            <p:stCondLst>
                              <p:cond delay="1500"/>
                            </p:stCondLst>
                            <p:childTnLst>
                              <p:par>
                                <p:cTn id="23" presetID="10" presetClass="entr" presetSubtype="0" fill="hold" nodeType="afterEffect">
                                  <p:stCondLst>
                                    <p:cond delay="100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childTnLst>
                          </p:cTn>
                        </p:par>
                      </p:childTnLst>
                    </p:cTn>
                  </p:par>
                </p:childTnLst>
              </p:cTn>
              <p:nextCondLst>
                <p:cond evt="onClick" delay="0">
                  <p:tgtEl>
                    <p:spTgt spid="3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6641283" y="3599732"/>
            <a:ext cx="1750394" cy="2636207"/>
            <a:chOff x="6641283" y="3599732"/>
            <a:chExt cx="1750394" cy="2636207"/>
          </a:xfrm>
        </p:grpSpPr>
        <p:grpSp>
          <p:nvGrpSpPr>
            <p:cNvPr id="20" name="Group 19"/>
            <p:cNvGrpSpPr/>
            <p:nvPr/>
          </p:nvGrpSpPr>
          <p:grpSpPr>
            <a:xfrm>
              <a:off x="6641284" y="3599732"/>
              <a:ext cx="1750393" cy="2636207"/>
              <a:chOff x="4207858" y="2894202"/>
              <a:chExt cx="4175728" cy="3233956"/>
            </a:xfrm>
          </p:grpSpPr>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58" r="8774" b="-58"/>
              <a:stretch/>
            </p:blipFill>
            <p:spPr>
              <a:xfrm>
                <a:off x="4207858" y="2894202"/>
                <a:ext cx="4175728" cy="3233956"/>
              </a:xfrm>
              <a:prstGeom prst="rect">
                <a:avLst/>
              </a:prstGeom>
            </p:spPr>
          </p:pic>
          <p:sp>
            <p:nvSpPr>
              <p:cNvPr id="23" name="Rectangle 22"/>
              <p:cNvSpPr/>
              <p:nvPr/>
            </p:nvSpPr>
            <p:spPr>
              <a:xfrm>
                <a:off x="4207858" y="2894202"/>
                <a:ext cx="4175728" cy="32339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5493" r="7894" b="62637"/>
            <a:stretch/>
          </p:blipFill>
          <p:spPr>
            <a:xfrm>
              <a:off x="6641284" y="3719940"/>
              <a:ext cx="1750392" cy="2515999"/>
            </a:xfrm>
            <a:prstGeom prst="rect">
              <a:avLst/>
            </a:prstGeom>
          </p:spPr>
        </p:pic>
        <p:sp>
          <p:nvSpPr>
            <p:cNvPr id="29" name="Rectangle 28"/>
            <p:cNvSpPr/>
            <p:nvPr/>
          </p:nvSpPr>
          <p:spPr>
            <a:xfrm>
              <a:off x="6641283" y="3599732"/>
              <a:ext cx="1750393" cy="263620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itle 20"/>
          <p:cNvSpPr>
            <a:spLocks noGrp="1"/>
          </p:cNvSpPr>
          <p:nvPr>
            <p:ph type="title"/>
          </p:nvPr>
        </p:nvSpPr>
        <p:spPr/>
        <p:txBody>
          <a:bodyPr/>
          <a:lstStyle/>
          <a:p>
            <a:r>
              <a:rPr lang="en-GB" sz="3600" dirty="0">
                <a:solidFill>
                  <a:srgbClr val="4DB1E3"/>
                </a:solidFill>
                <a:latin typeface="+mn-lt"/>
              </a:rPr>
              <a:t>The Rules</a:t>
            </a:r>
          </a:p>
        </p:txBody>
      </p:sp>
      <p:sp>
        <p:nvSpPr>
          <p:cNvPr id="4" name="TextBox 3"/>
          <p:cNvSpPr txBox="1"/>
          <p:nvPr/>
        </p:nvSpPr>
        <p:spPr>
          <a:xfrm>
            <a:off x="643483" y="1390650"/>
            <a:ext cx="4640613" cy="3323987"/>
          </a:xfrm>
          <a:prstGeom prst="rect">
            <a:avLst/>
          </a:prstGeom>
          <a:noFill/>
        </p:spPr>
        <p:txBody>
          <a:bodyPr wrap="square" rtlCol="0">
            <a:spAutoFit/>
          </a:bodyPr>
          <a:lstStyle/>
          <a:p>
            <a:pPr marL="285750" indent="-285750">
              <a:spcBef>
                <a:spcPct val="0"/>
              </a:spcBef>
              <a:spcAft>
                <a:spcPts val="1200"/>
              </a:spcAft>
              <a:buFont typeface="Arial" panose="020B0604020202020204" pitchFamily="34" charset="0"/>
              <a:buChar char="•"/>
            </a:pPr>
            <a:r>
              <a:rPr lang="en-GB" altLang="en-US" dirty="0"/>
              <a:t>You can work in small groups.</a:t>
            </a:r>
          </a:p>
          <a:p>
            <a:pPr marL="285750" indent="-285750">
              <a:spcBef>
                <a:spcPct val="0"/>
              </a:spcBef>
              <a:spcAft>
                <a:spcPts val="1200"/>
              </a:spcAft>
              <a:buFont typeface="Arial" panose="020B0604020202020204" pitchFamily="34" charset="0"/>
              <a:buChar char="•"/>
            </a:pPr>
            <a:r>
              <a:rPr lang="en-GB" altLang="en-US" dirty="0"/>
              <a:t>When you find a clue that has been hidden, work together to find the answer and reveal one of the digits to the keypad code.</a:t>
            </a:r>
          </a:p>
          <a:p>
            <a:pPr marL="285750" indent="-285750">
              <a:spcBef>
                <a:spcPct val="0"/>
              </a:spcBef>
              <a:spcAft>
                <a:spcPts val="1200"/>
              </a:spcAft>
              <a:buFont typeface="Arial" panose="020B0604020202020204" pitchFamily="34" charset="0"/>
              <a:buChar char="•"/>
            </a:pPr>
            <a:r>
              <a:rPr lang="en-GB" altLang="en-US" dirty="0"/>
              <a:t>Record your answer on the answer sheet.</a:t>
            </a:r>
          </a:p>
          <a:p>
            <a:pPr marL="285750" indent="-285750">
              <a:spcBef>
                <a:spcPct val="0"/>
              </a:spcBef>
              <a:spcAft>
                <a:spcPts val="1200"/>
              </a:spcAft>
              <a:buFont typeface="Arial" panose="020B0604020202020204" pitchFamily="34" charset="0"/>
              <a:buChar char="•"/>
            </a:pPr>
            <a:r>
              <a:rPr lang="en-GB" altLang="en-US" dirty="0"/>
              <a:t>Once you have discovered the </a:t>
            </a:r>
            <a:br>
              <a:rPr lang="en-GB" altLang="en-US" dirty="0"/>
            </a:br>
            <a:r>
              <a:rPr lang="en-GB" altLang="en-US" dirty="0"/>
              <a:t>ten-digit code for the keypad, check it with your teacher and find out if you can escape the classroom.</a:t>
            </a:r>
          </a:p>
        </p:txBody>
      </p:sp>
      <p:grpSp>
        <p:nvGrpSpPr>
          <p:cNvPr id="45" name="Next Button 3"/>
          <p:cNvGrpSpPr/>
          <p:nvPr/>
        </p:nvGrpSpPr>
        <p:grpSpPr>
          <a:xfrm>
            <a:off x="7343176" y="5556432"/>
            <a:ext cx="1208015" cy="679508"/>
            <a:chOff x="7386521" y="5617250"/>
            <a:chExt cx="1208015" cy="679508"/>
          </a:xfrm>
        </p:grpSpPr>
        <p:sp>
          <p:nvSpPr>
            <p:cNvPr id="46" name="Rounded Rectangle 45">
              <a:hlinkClick r:id="" action="ppaction://hlinkshowjump?jump=nextslide"/>
            </p:cNvPr>
            <p:cNvSpPr/>
            <p:nvPr/>
          </p:nvSpPr>
          <p:spPr>
            <a:xfrm>
              <a:off x="7421220" y="5655583"/>
              <a:ext cx="1132155" cy="607392"/>
            </a:xfrm>
            <a:prstGeom prst="roundRect">
              <a:avLst/>
            </a:prstGeom>
            <a:solidFill>
              <a:srgbClr val="FF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C1C1C"/>
                  </a:solidFill>
                  <a:latin typeface="Corporative Black" panose="00000A00000000000000" pitchFamily="50" charset="0"/>
                </a:rPr>
                <a:t>Next</a:t>
              </a:r>
            </a:p>
          </p:txBody>
        </p:sp>
        <p:sp>
          <p:nvSpPr>
            <p:cNvPr id="47" name="Rounded Rectangle 46"/>
            <p:cNvSpPr/>
            <p:nvPr/>
          </p:nvSpPr>
          <p:spPr>
            <a:xfrm>
              <a:off x="7386521" y="5617250"/>
              <a:ext cx="1208015" cy="67950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p:cNvGrpSpPr/>
          <p:nvPr/>
        </p:nvGrpSpPr>
        <p:grpSpPr>
          <a:xfrm>
            <a:off x="5284097" y="1448599"/>
            <a:ext cx="3107580" cy="2066217"/>
            <a:chOff x="5284097" y="1448599"/>
            <a:chExt cx="3107580" cy="2066217"/>
          </a:xfrm>
        </p:grpSpPr>
        <p:grpSp>
          <p:nvGrpSpPr>
            <p:cNvPr id="13" name="Group 12"/>
            <p:cNvGrpSpPr/>
            <p:nvPr/>
          </p:nvGrpSpPr>
          <p:grpSpPr>
            <a:xfrm>
              <a:off x="5284098" y="1448600"/>
              <a:ext cx="3107579" cy="2066216"/>
              <a:chOff x="4207858" y="2894202"/>
              <a:chExt cx="4175728" cy="3233956"/>
            </a:xfrm>
          </p:grpSpPr>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t="58" r="8774" b="-58"/>
              <a:stretch/>
            </p:blipFill>
            <p:spPr>
              <a:xfrm>
                <a:off x="4207858" y="2894202"/>
                <a:ext cx="4175728" cy="3233956"/>
              </a:xfrm>
              <a:prstGeom prst="rect">
                <a:avLst/>
              </a:prstGeom>
            </p:spPr>
          </p:pic>
          <p:sp>
            <p:nvSpPr>
              <p:cNvPr id="15" name="Rectangle 14"/>
              <p:cNvSpPr/>
              <p:nvPr/>
            </p:nvSpPr>
            <p:spPr>
              <a:xfrm>
                <a:off x="4207858" y="2894202"/>
                <a:ext cx="4175728" cy="32339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7545" r="7545" b="7639"/>
            <a:stretch/>
          </p:blipFill>
          <p:spPr>
            <a:xfrm>
              <a:off x="5284098" y="1558117"/>
              <a:ext cx="3107579" cy="1956699"/>
            </a:xfrm>
            <a:prstGeom prst="rect">
              <a:avLst/>
            </a:prstGeom>
          </p:spPr>
        </p:pic>
        <p:sp>
          <p:nvSpPr>
            <p:cNvPr id="24" name="Rectangle 23"/>
            <p:cNvSpPr/>
            <p:nvPr/>
          </p:nvSpPr>
          <p:spPr>
            <a:xfrm>
              <a:off x="5284097" y="1448599"/>
              <a:ext cx="3107579" cy="206621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p:cNvGrpSpPr/>
          <p:nvPr/>
        </p:nvGrpSpPr>
        <p:grpSpPr>
          <a:xfrm>
            <a:off x="5284096" y="3599731"/>
            <a:ext cx="1207065" cy="2636208"/>
            <a:chOff x="5284096" y="3599731"/>
            <a:chExt cx="1207065" cy="2636208"/>
          </a:xfrm>
        </p:grpSpPr>
        <p:grpSp>
          <p:nvGrpSpPr>
            <p:cNvPr id="17" name="Group 16"/>
            <p:cNvGrpSpPr/>
            <p:nvPr/>
          </p:nvGrpSpPr>
          <p:grpSpPr>
            <a:xfrm>
              <a:off x="5284096" y="3599731"/>
              <a:ext cx="1207065" cy="2636208"/>
              <a:chOff x="4207851" y="2894201"/>
              <a:chExt cx="4175735" cy="3233957"/>
            </a:xfrm>
          </p:grpSpPr>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l="38776" t="24764" r="20451" b="18513"/>
              <a:stretch/>
            </p:blipFill>
            <p:spPr>
              <a:xfrm>
                <a:off x="4207851" y="2894201"/>
                <a:ext cx="4143248" cy="3233957"/>
              </a:xfrm>
              <a:prstGeom prst="rect">
                <a:avLst/>
              </a:prstGeom>
            </p:spPr>
          </p:pic>
          <p:sp>
            <p:nvSpPr>
              <p:cNvPr id="19" name="Rectangle 18"/>
              <p:cNvSpPr/>
              <p:nvPr/>
            </p:nvSpPr>
            <p:spPr>
              <a:xfrm>
                <a:off x="4207858" y="2894202"/>
                <a:ext cx="4175728" cy="32339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76316" y="4193675"/>
              <a:ext cx="159507" cy="475429"/>
            </a:xfrm>
            <a:prstGeom prst="rect">
              <a:avLst/>
            </a:prstGeom>
          </p:spPr>
        </p:pic>
      </p:grpSp>
    </p:spTree>
    <p:extLst>
      <p:ext uri="{BB962C8B-B14F-4D97-AF65-F5344CB8AC3E}">
        <p14:creationId xmlns:p14="http://schemas.microsoft.com/office/powerpoint/2010/main" val="4203134781"/>
      </p:ext>
    </p:extLst>
  </p:cSld>
  <p:clrMapOvr>
    <a:masterClrMapping/>
  </p:clrMapOvr>
  <mc:AlternateContent xmlns:mc="http://schemas.openxmlformats.org/markup-compatibility/2006" xmlns:p14="http://schemas.microsoft.com/office/powerpoint/2010/main">
    <mc:Choice Requires="p14">
      <p:transition p14:dur="150" advClick="0">
        <p:fad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b="25178"/>
          <a:stretch/>
        </p:blipFill>
        <p:spPr>
          <a:xfrm>
            <a:off x="719299" y="1608058"/>
            <a:ext cx="5787971" cy="4279693"/>
          </a:xfrm>
          <a:prstGeom prst="rect">
            <a:avLst/>
          </a:prstGeom>
        </p:spPr>
      </p:pic>
      <p:sp>
        <p:nvSpPr>
          <p:cNvPr id="38" name="7"/>
          <p:cNvSpPr/>
          <p:nvPr/>
        </p:nvSpPr>
        <p:spPr>
          <a:xfrm>
            <a:off x="4124876" y="2332734"/>
            <a:ext cx="405239" cy="62563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DE1E5A"/>
                </a:solidFill>
                <a:latin typeface="Corporative Black" panose="00000A00000000000000" pitchFamily="50" charset="0"/>
              </a:rPr>
              <a:t>7</a:t>
            </a:r>
          </a:p>
        </p:txBody>
      </p:sp>
      <p:sp>
        <p:nvSpPr>
          <p:cNvPr id="39" name="8"/>
          <p:cNvSpPr/>
          <p:nvPr/>
        </p:nvSpPr>
        <p:spPr>
          <a:xfrm>
            <a:off x="4629196" y="2324621"/>
            <a:ext cx="405239" cy="62563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DE1E5A"/>
                </a:solidFill>
                <a:latin typeface="Corporative Black" panose="00000A00000000000000" pitchFamily="50" charset="0"/>
              </a:rPr>
              <a:t>1</a:t>
            </a:r>
          </a:p>
        </p:txBody>
      </p:sp>
      <p:sp>
        <p:nvSpPr>
          <p:cNvPr id="40" name="9">
            <a:hlinkClick r:id="rId3" action="ppaction://hlinksldjump"/>
          </p:cNvPr>
          <p:cNvSpPr/>
          <p:nvPr/>
        </p:nvSpPr>
        <p:spPr>
          <a:xfrm>
            <a:off x="5125526" y="2332274"/>
            <a:ext cx="405239" cy="62563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DE1E5A"/>
                </a:solidFill>
                <a:latin typeface="Corporative Black" panose="00000A00000000000000" pitchFamily="50" charset="0"/>
              </a:rPr>
              <a:t>2</a:t>
            </a:r>
          </a:p>
        </p:txBody>
      </p:sp>
      <p:sp>
        <p:nvSpPr>
          <p:cNvPr id="41" name="10">
            <a:hlinkClick r:id="rId4" action="ppaction://hlinksldjump"/>
          </p:cNvPr>
          <p:cNvSpPr/>
          <p:nvPr/>
        </p:nvSpPr>
        <p:spPr>
          <a:xfrm>
            <a:off x="5623913" y="2334892"/>
            <a:ext cx="405239" cy="62563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DE1E5A"/>
                </a:solidFill>
                <a:latin typeface="Corporative Black" panose="00000A00000000000000" pitchFamily="50" charset="0"/>
              </a:rPr>
              <a:t>3</a:t>
            </a:r>
          </a:p>
        </p:txBody>
      </p:sp>
      <p:sp>
        <p:nvSpPr>
          <p:cNvPr id="30" name="6">
            <a:hlinkClick r:id="rId5" action="ppaction://hlinksldjump"/>
          </p:cNvPr>
          <p:cNvSpPr/>
          <p:nvPr/>
        </p:nvSpPr>
        <p:spPr>
          <a:xfrm>
            <a:off x="3641435" y="2334893"/>
            <a:ext cx="405239" cy="62563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DE1E5A"/>
                </a:solidFill>
                <a:latin typeface="Corporative Black" panose="00000A00000000000000" pitchFamily="50" charset="0"/>
              </a:rPr>
              <a:t>3</a:t>
            </a:r>
          </a:p>
        </p:txBody>
      </p:sp>
      <p:sp>
        <p:nvSpPr>
          <p:cNvPr id="29" name="5">
            <a:hlinkClick r:id="rId6" action="ppaction://hlinksldjump"/>
          </p:cNvPr>
          <p:cNvSpPr/>
          <p:nvPr/>
        </p:nvSpPr>
        <p:spPr>
          <a:xfrm>
            <a:off x="3143954" y="2334894"/>
            <a:ext cx="405239" cy="62563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DE1E5A"/>
                </a:solidFill>
                <a:latin typeface="Corporative Black" panose="00000A00000000000000" pitchFamily="50" charset="0"/>
              </a:rPr>
              <a:t>4</a:t>
            </a:r>
          </a:p>
        </p:txBody>
      </p:sp>
      <p:sp>
        <p:nvSpPr>
          <p:cNvPr id="28" name="4">
            <a:hlinkClick r:id="rId7" action="ppaction://hlinksldjump"/>
          </p:cNvPr>
          <p:cNvSpPr/>
          <p:nvPr/>
        </p:nvSpPr>
        <p:spPr>
          <a:xfrm>
            <a:off x="2642219" y="2334894"/>
            <a:ext cx="405239" cy="62563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DE1E5A"/>
                </a:solidFill>
                <a:latin typeface="Corporative Black" panose="00000A00000000000000" pitchFamily="50" charset="0"/>
              </a:rPr>
              <a:t>9</a:t>
            </a:r>
          </a:p>
        </p:txBody>
      </p:sp>
      <p:sp>
        <p:nvSpPr>
          <p:cNvPr id="27" name="3">
            <a:hlinkClick r:id="rId8" action="ppaction://hlinksldjump"/>
          </p:cNvPr>
          <p:cNvSpPr/>
          <p:nvPr/>
        </p:nvSpPr>
        <p:spPr>
          <a:xfrm>
            <a:off x="2158777" y="2334894"/>
            <a:ext cx="405239" cy="62563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DE1E5A"/>
                </a:solidFill>
                <a:latin typeface="Corporative Black" panose="00000A00000000000000" pitchFamily="50" charset="0"/>
              </a:rPr>
              <a:t>5</a:t>
            </a:r>
          </a:p>
        </p:txBody>
      </p:sp>
      <p:sp>
        <p:nvSpPr>
          <p:cNvPr id="26" name="2">
            <a:hlinkClick r:id="rId9" action="ppaction://hlinksldjump"/>
          </p:cNvPr>
          <p:cNvSpPr/>
          <p:nvPr/>
        </p:nvSpPr>
        <p:spPr>
          <a:xfrm>
            <a:off x="1651155" y="2335994"/>
            <a:ext cx="405239" cy="62563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DE1E5A"/>
                </a:solidFill>
                <a:latin typeface="Corporative Black" panose="00000A00000000000000" pitchFamily="50" charset="0"/>
              </a:rPr>
              <a:t>3</a:t>
            </a:r>
          </a:p>
        </p:txBody>
      </p:sp>
      <p:sp>
        <p:nvSpPr>
          <p:cNvPr id="25" name="1">
            <a:hlinkClick r:id="rId10" action="ppaction://hlinksldjump"/>
          </p:cNvPr>
          <p:cNvSpPr/>
          <p:nvPr/>
        </p:nvSpPr>
        <p:spPr>
          <a:xfrm>
            <a:off x="1163460" y="2335995"/>
            <a:ext cx="405239" cy="62563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DE1E5A"/>
                </a:solidFill>
                <a:latin typeface="Corporative Black" panose="00000A00000000000000" pitchFamily="50" charset="0"/>
              </a:rPr>
              <a:t>7</a:t>
            </a:r>
          </a:p>
        </p:txBody>
      </p:sp>
      <p:sp>
        <p:nvSpPr>
          <p:cNvPr id="21" name="Title 20"/>
          <p:cNvSpPr>
            <a:spLocks noGrp="1"/>
          </p:cNvSpPr>
          <p:nvPr>
            <p:ph type="title"/>
          </p:nvPr>
        </p:nvSpPr>
        <p:spPr/>
        <p:txBody>
          <a:bodyPr/>
          <a:lstStyle/>
          <a:p>
            <a:r>
              <a:rPr lang="en-GB" sz="3600" dirty="0">
                <a:solidFill>
                  <a:srgbClr val="4DB1E3"/>
                </a:solidFill>
                <a:latin typeface="+mn-lt"/>
              </a:rPr>
              <a:t>Reveal the Answers</a:t>
            </a:r>
          </a:p>
        </p:txBody>
      </p:sp>
      <p:pic>
        <p:nvPicPr>
          <p:cNvPr id="9" name="Picture 3"/>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60986" y="1446133"/>
            <a:ext cx="1553067" cy="46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1">
            <a:hlinkClick r:id="rId10" action="ppaction://hlinksldjump"/>
          </p:cNvPr>
          <p:cNvSpPr/>
          <p:nvPr/>
        </p:nvSpPr>
        <p:spPr>
          <a:xfrm>
            <a:off x="1163460" y="2335263"/>
            <a:ext cx="405239" cy="62563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DE1E5A"/>
                </a:solidFill>
                <a:latin typeface="Corporative Black" panose="00000A00000000000000" pitchFamily="50" charset="0"/>
              </a:rPr>
              <a:t>?</a:t>
            </a:r>
          </a:p>
        </p:txBody>
      </p:sp>
      <p:sp>
        <p:nvSpPr>
          <p:cNvPr id="15" name="2">
            <a:hlinkClick r:id="rId9" action="ppaction://hlinksldjump"/>
          </p:cNvPr>
          <p:cNvSpPr/>
          <p:nvPr/>
        </p:nvSpPr>
        <p:spPr>
          <a:xfrm>
            <a:off x="1652233" y="2335264"/>
            <a:ext cx="405239" cy="62563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DE1E5A"/>
                </a:solidFill>
                <a:latin typeface="Corporative Black" panose="00000A00000000000000" pitchFamily="50" charset="0"/>
              </a:rPr>
              <a:t>?</a:t>
            </a:r>
          </a:p>
        </p:txBody>
      </p:sp>
      <p:sp>
        <p:nvSpPr>
          <p:cNvPr id="16" name="3">
            <a:hlinkClick r:id="rId8" action="ppaction://hlinksldjump"/>
          </p:cNvPr>
          <p:cNvSpPr/>
          <p:nvPr/>
        </p:nvSpPr>
        <p:spPr>
          <a:xfrm>
            <a:off x="2158778" y="2335264"/>
            <a:ext cx="405239" cy="62563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DE1E5A"/>
                </a:solidFill>
                <a:latin typeface="Corporative Black" panose="00000A00000000000000" pitchFamily="50" charset="0"/>
              </a:rPr>
              <a:t>?</a:t>
            </a:r>
          </a:p>
        </p:txBody>
      </p:sp>
      <p:sp>
        <p:nvSpPr>
          <p:cNvPr id="17" name="4">
            <a:hlinkClick r:id="rId7" action="ppaction://hlinksldjump"/>
          </p:cNvPr>
          <p:cNvSpPr/>
          <p:nvPr/>
        </p:nvSpPr>
        <p:spPr>
          <a:xfrm>
            <a:off x="2639749" y="2335264"/>
            <a:ext cx="405239" cy="62563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DE1E5A"/>
                </a:solidFill>
                <a:latin typeface="Corporative Black" panose="00000A00000000000000" pitchFamily="50" charset="0"/>
              </a:rPr>
              <a:t>?</a:t>
            </a:r>
          </a:p>
        </p:txBody>
      </p:sp>
      <p:sp>
        <p:nvSpPr>
          <p:cNvPr id="18" name="5">
            <a:hlinkClick r:id="rId6" action="ppaction://hlinksldjump"/>
          </p:cNvPr>
          <p:cNvSpPr/>
          <p:nvPr/>
        </p:nvSpPr>
        <p:spPr>
          <a:xfrm>
            <a:off x="3138309" y="2335264"/>
            <a:ext cx="405239" cy="62563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DE1E5A"/>
                </a:solidFill>
                <a:latin typeface="Corporative Black" panose="00000A00000000000000" pitchFamily="50" charset="0"/>
              </a:rPr>
              <a:t>?</a:t>
            </a:r>
          </a:p>
        </p:txBody>
      </p:sp>
      <p:sp>
        <p:nvSpPr>
          <p:cNvPr id="19" name="6">
            <a:hlinkClick r:id="rId5" action="ppaction://hlinksldjump"/>
          </p:cNvPr>
          <p:cNvSpPr/>
          <p:nvPr/>
        </p:nvSpPr>
        <p:spPr>
          <a:xfrm>
            <a:off x="3642514" y="2335264"/>
            <a:ext cx="405239" cy="62563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DE1E5A"/>
                </a:solidFill>
                <a:latin typeface="Corporative Black" panose="00000A00000000000000" pitchFamily="50" charset="0"/>
              </a:rPr>
              <a:t>?</a:t>
            </a:r>
          </a:p>
        </p:txBody>
      </p:sp>
      <p:sp>
        <p:nvSpPr>
          <p:cNvPr id="20" name="7">
            <a:hlinkClick r:id="rId12" action="ppaction://hlinksldjump"/>
          </p:cNvPr>
          <p:cNvSpPr/>
          <p:nvPr/>
        </p:nvSpPr>
        <p:spPr>
          <a:xfrm>
            <a:off x="4124564" y="2335264"/>
            <a:ext cx="405239" cy="62563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DE1E5A"/>
                </a:solidFill>
                <a:latin typeface="Corporative Black" panose="00000A00000000000000" pitchFamily="50" charset="0"/>
              </a:rPr>
              <a:t>?</a:t>
            </a:r>
          </a:p>
        </p:txBody>
      </p:sp>
      <p:sp>
        <p:nvSpPr>
          <p:cNvPr id="22" name="8">
            <a:hlinkClick r:id="rId13" action="ppaction://hlinksldjump"/>
          </p:cNvPr>
          <p:cNvSpPr/>
          <p:nvPr/>
        </p:nvSpPr>
        <p:spPr>
          <a:xfrm>
            <a:off x="4631108" y="2328540"/>
            <a:ext cx="405239" cy="62563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DE1E5A"/>
                </a:solidFill>
                <a:latin typeface="Corporative Black" panose="00000A00000000000000" pitchFamily="50" charset="0"/>
              </a:rPr>
              <a:t>?</a:t>
            </a:r>
          </a:p>
        </p:txBody>
      </p:sp>
      <p:sp>
        <p:nvSpPr>
          <p:cNvPr id="23" name="9">
            <a:hlinkClick r:id="rId3" action="ppaction://hlinksldjump"/>
          </p:cNvPr>
          <p:cNvSpPr/>
          <p:nvPr/>
        </p:nvSpPr>
        <p:spPr>
          <a:xfrm>
            <a:off x="5125527" y="2335264"/>
            <a:ext cx="405239" cy="62563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DE1E5A"/>
                </a:solidFill>
                <a:latin typeface="Corporative Black" panose="00000A00000000000000" pitchFamily="50" charset="0"/>
              </a:rPr>
              <a:t>?</a:t>
            </a:r>
          </a:p>
        </p:txBody>
      </p:sp>
      <p:sp>
        <p:nvSpPr>
          <p:cNvPr id="24" name="10">
            <a:hlinkClick r:id="rId4" action="ppaction://hlinksldjump"/>
          </p:cNvPr>
          <p:cNvSpPr/>
          <p:nvPr/>
        </p:nvSpPr>
        <p:spPr>
          <a:xfrm>
            <a:off x="5624087" y="2335264"/>
            <a:ext cx="405239" cy="62563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DE1E5A"/>
                </a:solidFill>
                <a:latin typeface="Corporative Black" panose="00000A00000000000000" pitchFamily="50" charset="0"/>
              </a:rPr>
              <a:t>?</a:t>
            </a:r>
          </a:p>
        </p:txBody>
      </p:sp>
      <p:grpSp>
        <p:nvGrpSpPr>
          <p:cNvPr id="32" name="Group 31"/>
          <p:cNvGrpSpPr/>
          <p:nvPr/>
        </p:nvGrpSpPr>
        <p:grpSpPr>
          <a:xfrm>
            <a:off x="4395803" y="3875168"/>
            <a:ext cx="1525550" cy="1544557"/>
            <a:chOff x="4420677" y="3884693"/>
            <a:chExt cx="1525550" cy="1544557"/>
          </a:xfrm>
        </p:grpSpPr>
        <p:sp>
          <p:nvSpPr>
            <p:cNvPr id="35" name="Oval 34"/>
            <p:cNvSpPr/>
            <p:nvPr/>
          </p:nvSpPr>
          <p:spPr>
            <a:xfrm>
              <a:off x="4420677" y="3884693"/>
              <a:ext cx="1409700" cy="1409700"/>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4536527" y="4019550"/>
              <a:ext cx="1409700" cy="1409700"/>
            </a:xfrm>
            <a:prstGeom prst="ellipse">
              <a:avLst/>
            </a:prstGeom>
            <a:solidFill>
              <a:srgbClr val="FF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Rounded Rectangular Callout 32"/>
          <p:cNvSpPr/>
          <p:nvPr/>
        </p:nvSpPr>
        <p:spPr>
          <a:xfrm>
            <a:off x="1279228" y="3268850"/>
            <a:ext cx="3037065" cy="1008792"/>
          </a:xfrm>
          <a:prstGeom prst="wedgeRoundRectCallout">
            <a:avLst>
              <a:gd name="adj1" fmla="val 46596"/>
              <a:gd name="adj2" fmla="val 85161"/>
              <a:gd name="adj3" fmla="val 16667"/>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18A0DB"/>
                </a:solidFill>
              </a:rPr>
              <a:t>Click on a rectangle to uncover the clue!</a:t>
            </a:r>
          </a:p>
        </p:txBody>
      </p:sp>
      <p:sp>
        <p:nvSpPr>
          <p:cNvPr id="2" name="Rounded Rectangle 1"/>
          <p:cNvSpPr/>
          <p:nvPr/>
        </p:nvSpPr>
        <p:spPr>
          <a:xfrm>
            <a:off x="1345275" y="3320092"/>
            <a:ext cx="2904969" cy="906307"/>
          </a:xfrm>
          <a:prstGeom prst="roundRect">
            <a:avLst/>
          </a:prstGeom>
          <a:noFill/>
          <a:ln w="28575">
            <a:solidFill>
              <a:srgbClr val="1C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2" name="Next Button 3"/>
          <p:cNvGrpSpPr/>
          <p:nvPr/>
        </p:nvGrpSpPr>
        <p:grpSpPr>
          <a:xfrm>
            <a:off x="7343176" y="5556432"/>
            <a:ext cx="1208015" cy="679508"/>
            <a:chOff x="7386521" y="5617250"/>
            <a:chExt cx="1208015" cy="679508"/>
          </a:xfrm>
        </p:grpSpPr>
        <p:sp>
          <p:nvSpPr>
            <p:cNvPr id="53" name="Rounded Rectangle 52">
              <a:hlinkClick r:id="" action="ppaction://hlinkshowjump?jump=nextslide"/>
            </p:cNvPr>
            <p:cNvSpPr/>
            <p:nvPr/>
          </p:nvSpPr>
          <p:spPr>
            <a:xfrm>
              <a:off x="7421220" y="5655583"/>
              <a:ext cx="1132155" cy="607392"/>
            </a:xfrm>
            <a:prstGeom prst="roundRect">
              <a:avLst/>
            </a:prstGeom>
            <a:solidFill>
              <a:srgbClr val="FF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C1C1C"/>
                  </a:solidFill>
                  <a:latin typeface="Corporative Black" panose="00000A00000000000000" pitchFamily="50" charset="0"/>
                </a:rPr>
                <a:t>Escape</a:t>
              </a:r>
            </a:p>
          </p:txBody>
        </p:sp>
        <p:sp>
          <p:nvSpPr>
            <p:cNvPr id="54" name="Rounded Rectangle 53">
              <a:hlinkClick r:id="rId14" action="ppaction://hlinksldjump"/>
            </p:cNvPr>
            <p:cNvSpPr/>
            <p:nvPr/>
          </p:nvSpPr>
          <p:spPr>
            <a:xfrm>
              <a:off x="7386521" y="5617250"/>
              <a:ext cx="1208015" cy="67950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 name="Group 5"/>
          <p:cNvGrpSpPr/>
          <p:nvPr/>
        </p:nvGrpSpPr>
        <p:grpSpPr>
          <a:xfrm>
            <a:off x="4447046" y="4026632"/>
            <a:ext cx="1333626" cy="1284890"/>
            <a:chOff x="4447046" y="4026632"/>
            <a:chExt cx="1333626" cy="1284890"/>
          </a:xfrm>
        </p:grpSpPr>
        <p:pic>
          <p:nvPicPr>
            <p:cNvPr id="4" name="Picture 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21206158">
              <a:off x="4447046" y="4026632"/>
              <a:ext cx="923785" cy="1106772"/>
            </a:xfrm>
            <a:prstGeom prst="rect">
              <a:avLst/>
            </a:prstGeom>
          </p:spPr>
        </p:pic>
        <p:pic>
          <p:nvPicPr>
            <p:cNvPr id="5" name="Picture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455235">
              <a:off x="5087746" y="4176163"/>
              <a:ext cx="692926" cy="1135359"/>
            </a:xfrm>
            <a:prstGeom prst="rect">
              <a:avLst/>
            </a:prstGeom>
          </p:spPr>
        </p:pic>
      </p:grpSp>
    </p:spTree>
    <p:extLst>
      <p:ext uri="{BB962C8B-B14F-4D97-AF65-F5344CB8AC3E}">
        <p14:creationId xmlns:p14="http://schemas.microsoft.com/office/powerpoint/2010/main" val="3556444793"/>
      </p:ext>
    </p:extLst>
  </p:cSld>
  <p:clrMapOvr>
    <a:masterClrMapping/>
  </p:clrMapOvr>
  <mc:AlternateContent xmlns:mc="http://schemas.openxmlformats.org/markup-compatibility/2006" xmlns:p14="http://schemas.microsoft.com/office/powerpoint/2010/main">
    <mc:Choice Requires="p14">
      <p:transition p14:dur="150" advClick="0">
        <p:fade/>
      </p:transition>
    </mc:Choice>
    <mc:Fallback xmlns="">
      <p:transition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8" restart="whenNotActive" fill="hold" evtFilter="cancelBubble" nodeType="interactiveSeq">
                <p:stCondLst>
                  <p:cond evt="onClick" delay="0">
                    <p:tgtEl>
                      <p:spTgt spid="20"/>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0"/>
                                        </p:tgtEl>
                                      </p:cBhvr>
                                    </p:animEffect>
                                    <p:set>
                                      <p:cBhvr>
                                        <p:cTn id="4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2"/>
                                        </p:tgtEl>
                                      </p:cBhvr>
                                    </p:animEffect>
                                    <p:set>
                                      <p:cBhvr>
                                        <p:cTn id="4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0" restart="whenNotActive" fill="hold" evtFilter="cancelBubble" nodeType="interactiveSeq">
                <p:stCondLst>
                  <p:cond evt="onClick" delay="0">
                    <p:tgtEl>
                      <p:spTgt spid="23"/>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3"/>
                                        </p:tgtEl>
                                      </p:cBhvr>
                                    </p:animEffect>
                                    <p:set>
                                      <p:cBhvr>
                                        <p:cTn id="55"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6" restart="whenNotActive" fill="hold" evtFilter="cancelBubble" nodeType="interactiveSeq">
                <p:stCondLst>
                  <p:cond evt="onClick" delay="0">
                    <p:tgtEl>
                      <p:spTgt spid="24"/>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24"/>
                                        </p:tgtEl>
                                      </p:cBhvr>
                                    </p:animEffect>
                                    <p:set>
                                      <p:cBhvr>
                                        <p:cTn id="61" dur="1" fill="hold">
                                          <p:stCondLst>
                                            <p:cond delay="499"/>
                                          </p:stCondLst>
                                        </p:cTn>
                                        <p:tgtEl>
                                          <p:spTgt spid="24"/>
                                        </p:tgtEl>
                                        <p:attrNameLst>
                                          <p:attrName>style.visibility</p:attrName>
                                        </p:attrNameLst>
                                      </p:cBhvr>
                                      <p:to>
                                        <p:strVal val="hidden"/>
                                      </p:to>
                                    </p:se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500"/>
                                        <p:tgtEl>
                                          <p:spTgt spid="52"/>
                                        </p:tgtEl>
                                      </p:cBhvr>
                                    </p:animEffect>
                                  </p:childTnLst>
                                </p:cTn>
                              </p:par>
                            </p:childTnLst>
                          </p:cTn>
                        </p:par>
                      </p:childTnLst>
                    </p:cTn>
                  </p:par>
                </p:childTnLst>
              </p:cTn>
              <p:nextCondLst>
                <p:cond evt="onClick" delay="0">
                  <p:tgtEl>
                    <p:spTgt spid="24"/>
                  </p:tgtEl>
                </p:cond>
              </p:nextCondLst>
            </p:seq>
          </p:childTnLst>
        </p:cTn>
      </p:par>
    </p:tnLst>
    <p:bldLst>
      <p:bldP spid="3" grpId="0" animBg="1"/>
      <p:bldP spid="15" grpId="1" animBg="1"/>
      <p:bldP spid="16" grpId="0" animBg="1"/>
      <p:bldP spid="17" grpId="0" animBg="1"/>
      <p:bldP spid="18" grpId="0" animBg="1"/>
      <p:bldP spid="19" grpId="0" animBg="1"/>
      <p:bldP spid="20" grpId="0" animBg="1"/>
      <p:bldP spid="22"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val 47"/>
          <p:cNvSpPr/>
          <p:nvPr/>
        </p:nvSpPr>
        <p:spPr>
          <a:xfrm flipH="1">
            <a:off x="598513" y="4648331"/>
            <a:ext cx="1001965" cy="1001965"/>
          </a:xfrm>
          <a:prstGeom prst="ellipse">
            <a:avLst/>
          </a:prstGeom>
          <a:solidFill>
            <a:srgbClr val="F06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flipH="1">
            <a:off x="6101129" y="1197917"/>
            <a:ext cx="1125000" cy="1125000"/>
          </a:xfrm>
          <a:prstGeom prst="ellipse">
            <a:avLst/>
          </a:prstGeom>
          <a:solidFill>
            <a:srgbClr val="ED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flipH="1">
            <a:off x="5922646" y="3630414"/>
            <a:ext cx="2606966" cy="2606966"/>
          </a:xfrm>
          <a:prstGeom prst="ellipse">
            <a:avLst/>
          </a:prstGeom>
          <a:solidFill>
            <a:srgbClr val="98C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884004" y="1955646"/>
            <a:ext cx="7367590" cy="3694650"/>
          </a:xfrm>
          <a:prstGeom prst="roundRect">
            <a:avLst>
              <a:gd name="adj" fmla="val 4023"/>
            </a:avLst>
          </a:prstGeom>
          <a:solidFill>
            <a:srgbClr val="FF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1584235" y="2334646"/>
            <a:ext cx="1302818" cy="4062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your</a:t>
            </a:r>
          </a:p>
        </p:txBody>
      </p:sp>
      <p:sp>
        <p:nvSpPr>
          <p:cNvPr id="12" name="Rounded Rectangle 11"/>
          <p:cNvSpPr/>
          <p:nvPr/>
        </p:nvSpPr>
        <p:spPr>
          <a:xfrm>
            <a:off x="822325" y="1330326"/>
            <a:ext cx="7483475" cy="4384674"/>
          </a:xfrm>
          <a:prstGeom prst="roundRect">
            <a:avLst>
              <a:gd name="adj" fmla="val 3832"/>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solidFill>
                  <a:srgbClr val="4DB1E3"/>
                </a:solidFill>
                <a:latin typeface="+mn-lt"/>
              </a:rPr>
              <a:t>Clue for Digit 1</a:t>
            </a:r>
          </a:p>
        </p:txBody>
      </p:sp>
      <p:grpSp>
        <p:nvGrpSpPr>
          <p:cNvPr id="8" name="Group 7"/>
          <p:cNvGrpSpPr/>
          <p:nvPr/>
        </p:nvGrpSpPr>
        <p:grpSpPr>
          <a:xfrm>
            <a:off x="744304" y="1387476"/>
            <a:ext cx="7632700" cy="716341"/>
            <a:chOff x="750885" y="1473201"/>
            <a:chExt cx="7632700" cy="892301"/>
          </a:xfrm>
        </p:grpSpPr>
        <p:sp>
          <p:nvSpPr>
            <p:cNvPr id="6" name="Rounded Rectangle 5"/>
            <p:cNvSpPr/>
            <p:nvPr/>
          </p:nvSpPr>
          <p:spPr>
            <a:xfrm>
              <a:off x="890585" y="1473201"/>
              <a:ext cx="7367590" cy="892301"/>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90585" y="1663372"/>
              <a:ext cx="7367590" cy="702130"/>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op Banner 1"/>
            <p:cNvSpPr/>
            <p:nvPr/>
          </p:nvSpPr>
          <p:spPr>
            <a:xfrm>
              <a:off x="750885" y="1671797"/>
              <a:ext cx="7632700" cy="495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buFont typeface="Arial" panose="020B0604020202020204" pitchFamily="34" charset="0"/>
                <a:buNone/>
              </a:pPr>
              <a:r>
                <a:rPr lang="en-GB" altLang="en-US" dirty="0"/>
                <a:t>How many of the words below are </a:t>
              </a:r>
              <a:r>
                <a:rPr lang="en-GB" altLang="en-US" b="1" dirty="0">
                  <a:solidFill>
                    <a:srgbClr val="FFCF21"/>
                  </a:solidFill>
                </a:rPr>
                <a:t>prepositions</a:t>
              </a:r>
              <a:r>
                <a:rPr lang="en-GB" altLang="en-US" dirty="0"/>
                <a:t>?</a:t>
              </a:r>
            </a:p>
          </p:txBody>
        </p:sp>
      </p:grpSp>
      <p:grpSp>
        <p:nvGrpSpPr>
          <p:cNvPr id="44" name="Group 43"/>
          <p:cNvGrpSpPr/>
          <p:nvPr/>
        </p:nvGrpSpPr>
        <p:grpSpPr>
          <a:xfrm rot="10800000">
            <a:off x="884003" y="4757994"/>
            <a:ext cx="7369665" cy="892301"/>
            <a:chOff x="890585" y="1473201"/>
            <a:chExt cx="7367590" cy="892301"/>
          </a:xfrm>
        </p:grpSpPr>
        <p:sp>
          <p:nvSpPr>
            <p:cNvPr id="45" name="Rounded Rectangle 44"/>
            <p:cNvSpPr/>
            <p:nvPr/>
          </p:nvSpPr>
          <p:spPr>
            <a:xfrm>
              <a:off x="890585" y="1473201"/>
              <a:ext cx="7367590" cy="892301"/>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890585" y="1663372"/>
              <a:ext cx="7367590" cy="702130"/>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 name="Answer Button"/>
          <p:cNvGrpSpPr/>
          <p:nvPr/>
        </p:nvGrpSpPr>
        <p:grpSpPr>
          <a:xfrm>
            <a:off x="6907970" y="4895564"/>
            <a:ext cx="1208015" cy="679508"/>
            <a:chOff x="7386521" y="5617250"/>
            <a:chExt cx="1208015" cy="679508"/>
          </a:xfrm>
        </p:grpSpPr>
        <p:sp>
          <p:nvSpPr>
            <p:cNvPr id="51" name="Rounded Rectangle 50"/>
            <p:cNvSpPr/>
            <p:nvPr/>
          </p:nvSpPr>
          <p:spPr>
            <a:xfrm>
              <a:off x="7421220" y="5655583"/>
              <a:ext cx="1132155" cy="607392"/>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C1C1C"/>
                  </a:solidFill>
                  <a:latin typeface="Corporative Black" panose="00000A00000000000000" pitchFamily="50" charset="0"/>
                </a:rPr>
                <a:t>Answer</a:t>
              </a:r>
            </a:p>
          </p:txBody>
        </p:sp>
        <p:sp>
          <p:nvSpPr>
            <p:cNvPr id="52" name="Rounded Rectangle 51"/>
            <p:cNvSpPr/>
            <p:nvPr/>
          </p:nvSpPr>
          <p:spPr>
            <a:xfrm>
              <a:off x="7386521" y="5617250"/>
              <a:ext cx="1208015" cy="67950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4" name="Top Banner 1"/>
          <p:cNvSpPr/>
          <p:nvPr/>
        </p:nvSpPr>
        <p:spPr>
          <a:xfrm>
            <a:off x="750885" y="4807501"/>
            <a:ext cx="7649370" cy="772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spcBef>
                <a:spcPct val="0"/>
              </a:spcBef>
            </a:pPr>
            <a:r>
              <a:rPr lang="en-GB" altLang="en-US" b="1" dirty="0">
                <a:solidFill>
                  <a:schemeClr val="bg1"/>
                </a:solidFill>
              </a:rPr>
              <a:t>Seven</a:t>
            </a:r>
            <a:r>
              <a:rPr lang="en-GB" altLang="en-US" dirty="0">
                <a:solidFill>
                  <a:schemeClr val="bg1"/>
                </a:solidFill>
              </a:rPr>
              <a:t> of these words are </a:t>
            </a:r>
            <a:r>
              <a:rPr lang="en-GB" altLang="en-US" b="1" dirty="0">
                <a:solidFill>
                  <a:srgbClr val="FFCF21"/>
                </a:solidFill>
              </a:rPr>
              <a:t>prepositions</a:t>
            </a:r>
            <a:r>
              <a:rPr lang="en-GB" altLang="en-US" dirty="0">
                <a:solidFill>
                  <a:schemeClr val="bg1"/>
                </a:solidFill>
              </a:rPr>
              <a:t>.</a:t>
            </a:r>
            <a:br>
              <a:rPr lang="en-GB" altLang="en-US" dirty="0">
                <a:solidFill>
                  <a:schemeClr val="bg1"/>
                </a:solidFill>
              </a:rPr>
            </a:br>
            <a:r>
              <a:rPr lang="en-GB" altLang="en-US" dirty="0">
                <a:solidFill>
                  <a:schemeClr val="bg1"/>
                </a:solidFill>
              </a:rPr>
              <a:t>Can you spot any other word classes?</a:t>
            </a:r>
          </a:p>
        </p:txBody>
      </p:sp>
      <p:grpSp>
        <p:nvGrpSpPr>
          <p:cNvPr id="20" name="Next Button 3"/>
          <p:cNvGrpSpPr/>
          <p:nvPr/>
        </p:nvGrpSpPr>
        <p:grpSpPr>
          <a:xfrm>
            <a:off x="6907970" y="4898771"/>
            <a:ext cx="1208015" cy="679508"/>
            <a:chOff x="7386521" y="5617250"/>
            <a:chExt cx="1208015" cy="679508"/>
          </a:xfrm>
        </p:grpSpPr>
        <p:sp>
          <p:nvSpPr>
            <p:cNvPr id="22" name="Rounded Rectangle 21"/>
            <p:cNvSpPr/>
            <p:nvPr/>
          </p:nvSpPr>
          <p:spPr>
            <a:xfrm>
              <a:off x="7421220" y="5655583"/>
              <a:ext cx="1132155" cy="607392"/>
            </a:xfrm>
            <a:prstGeom prst="roundRect">
              <a:avLst/>
            </a:prstGeom>
            <a:solidFill>
              <a:srgbClr val="FF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C1C1C"/>
                  </a:solidFill>
                  <a:latin typeface="Corporative Black" panose="00000A00000000000000" pitchFamily="50" charset="0"/>
                </a:rPr>
                <a:t>Next</a:t>
              </a:r>
            </a:p>
          </p:txBody>
        </p:sp>
        <p:sp>
          <p:nvSpPr>
            <p:cNvPr id="23" name="Rounded Rectangle 22"/>
            <p:cNvSpPr/>
            <p:nvPr/>
          </p:nvSpPr>
          <p:spPr>
            <a:xfrm>
              <a:off x="7386521" y="5617250"/>
              <a:ext cx="1208015" cy="67950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4" name="Group 13"/>
          <p:cNvGrpSpPr/>
          <p:nvPr/>
        </p:nvGrpSpPr>
        <p:grpSpPr>
          <a:xfrm>
            <a:off x="7226129" y="5388559"/>
            <a:ext cx="1255938" cy="567862"/>
            <a:chOff x="3130379" y="5799438"/>
            <a:chExt cx="1255938" cy="567862"/>
          </a:xfrm>
        </p:grpSpPr>
        <p:sp>
          <p:nvSpPr>
            <p:cNvPr id="9" name="Rounded Rectangle 8">
              <a:hlinkClick r:id="rId2" action="ppaction://hlinksldjump"/>
            </p:cNvPr>
            <p:cNvSpPr/>
            <p:nvPr/>
          </p:nvSpPr>
          <p:spPr>
            <a:xfrm>
              <a:off x="3463404" y="5858151"/>
              <a:ext cx="922913" cy="452532"/>
            </a:xfrm>
            <a:prstGeom prst="roundRect">
              <a:avLst/>
            </a:prstGeom>
            <a:solidFill>
              <a:schemeClr val="bg1"/>
            </a:solidFill>
            <a:ln w="28575">
              <a:solidFill>
                <a:srgbClr val="1C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ounded Rectangle 38">
              <a:hlinkClick r:id="rId2" action="ppaction://hlinksldjump"/>
            </p:cNvPr>
            <p:cNvSpPr/>
            <p:nvPr/>
          </p:nvSpPr>
          <p:spPr>
            <a:xfrm>
              <a:off x="3575165" y="5898589"/>
              <a:ext cx="770513" cy="377806"/>
            </a:xfrm>
            <a:prstGeom prst="roundRect">
              <a:avLst/>
            </a:prstGeom>
            <a:solidFill>
              <a:srgbClr val="4DB1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orporative Bold" panose="00000900000000000000" pitchFamily="50" charset="0"/>
                </a:rPr>
                <a:t> Next</a:t>
              </a:r>
            </a:p>
          </p:txBody>
        </p:sp>
        <p:grpSp>
          <p:nvGrpSpPr>
            <p:cNvPr id="7" name="Group 6"/>
            <p:cNvGrpSpPr/>
            <p:nvPr/>
          </p:nvGrpSpPr>
          <p:grpSpPr>
            <a:xfrm>
              <a:off x="3130379" y="5799438"/>
              <a:ext cx="567862" cy="567862"/>
              <a:chOff x="4007708" y="5799438"/>
              <a:chExt cx="567862" cy="567862"/>
            </a:xfrm>
          </p:grpSpPr>
          <p:sp>
            <p:nvSpPr>
              <p:cNvPr id="4" name="Oval 3">
                <a:hlinkClick r:id="rId2" action="ppaction://hlinksldjump"/>
              </p:cNvPr>
              <p:cNvSpPr/>
              <p:nvPr/>
            </p:nvSpPr>
            <p:spPr>
              <a:xfrm>
                <a:off x="4007708" y="5799438"/>
                <a:ext cx="567862" cy="567862"/>
              </a:xfrm>
              <a:prstGeom prst="ellipse">
                <a:avLst/>
              </a:prstGeom>
              <a:solidFill>
                <a:schemeClr val="bg1"/>
              </a:solidFill>
              <a:ln w="28575">
                <a:solidFill>
                  <a:srgbClr val="1C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hlinkClick r:id="rId2" action="ppaction://hlinksldjump"/>
              </p:cNvPr>
              <p:cNvSpPr/>
              <p:nvPr/>
            </p:nvSpPr>
            <p:spPr>
              <a:xfrm>
                <a:off x="4058964" y="5852914"/>
                <a:ext cx="465348" cy="465348"/>
              </a:xfrm>
              <a:prstGeom prst="ellipse">
                <a:avLst/>
              </a:prstGeom>
              <a:solidFill>
                <a:srgbClr val="FFCF2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6">
                <a:hlinkClick r:id="rId2" action="ppaction://hlinksldjump"/>
              </p:cNvPr>
              <p:cNvSpPr/>
              <p:nvPr/>
            </p:nvSpPr>
            <p:spPr>
              <a:xfrm rot="21195811">
                <a:off x="4154647" y="5867845"/>
                <a:ext cx="273983" cy="42299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DE1E5A"/>
                    </a:solidFill>
                    <a:latin typeface="Corporative Black" panose="00000A00000000000000" pitchFamily="50" charset="0"/>
                  </a:rPr>
                  <a:t>?</a:t>
                </a:r>
              </a:p>
            </p:txBody>
          </p:sp>
        </p:grpSp>
      </p:grpSp>
      <p:sp>
        <p:nvSpPr>
          <p:cNvPr id="43" name="Rounded Rectangle 42"/>
          <p:cNvSpPr/>
          <p:nvPr/>
        </p:nvSpPr>
        <p:spPr>
          <a:xfrm>
            <a:off x="1584235" y="2893762"/>
            <a:ext cx="1302818" cy="4062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under</a:t>
            </a:r>
          </a:p>
        </p:txBody>
      </p:sp>
      <p:sp>
        <p:nvSpPr>
          <p:cNvPr id="47" name="Rounded Rectangle 46"/>
          <p:cNvSpPr/>
          <p:nvPr/>
        </p:nvSpPr>
        <p:spPr>
          <a:xfrm>
            <a:off x="1584235" y="3455555"/>
            <a:ext cx="1302818" cy="4062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their</a:t>
            </a:r>
          </a:p>
        </p:txBody>
      </p:sp>
      <p:sp>
        <p:nvSpPr>
          <p:cNvPr id="53" name="Rounded Rectangle 52"/>
          <p:cNvSpPr/>
          <p:nvPr/>
        </p:nvSpPr>
        <p:spPr>
          <a:xfrm>
            <a:off x="2317029" y="4012318"/>
            <a:ext cx="1302818" cy="4062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serve</a:t>
            </a:r>
          </a:p>
        </p:txBody>
      </p:sp>
      <p:sp>
        <p:nvSpPr>
          <p:cNvPr id="55" name="Rounded Rectangle 54"/>
          <p:cNvSpPr/>
          <p:nvPr/>
        </p:nvSpPr>
        <p:spPr>
          <a:xfrm>
            <a:off x="3146128" y="2333270"/>
            <a:ext cx="1302818" cy="4062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on</a:t>
            </a:r>
          </a:p>
        </p:txBody>
      </p:sp>
      <p:sp>
        <p:nvSpPr>
          <p:cNvPr id="56" name="Rounded Rectangle 55"/>
          <p:cNvSpPr/>
          <p:nvPr/>
        </p:nvSpPr>
        <p:spPr>
          <a:xfrm>
            <a:off x="3146128" y="2892386"/>
            <a:ext cx="1302818" cy="4062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a:t>
            </a:r>
          </a:p>
        </p:txBody>
      </p:sp>
      <p:sp>
        <p:nvSpPr>
          <p:cNvPr id="57" name="Rounded Rectangle 56"/>
          <p:cNvSpPr/>
          <p:nvPr/>
        </p:nvSpPr>
        <p:spPr>
          <a:xfrm>
            <a:off x="3146128" y="3454179"/>
            <a:ext cx="1302818" cy="4062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behind</a:t>
            </a:r>
          </a:p>
        </p:txBody>
      </p:sp>
      <p:sp>
        <p:nvSpPr>
          <p:cNvPr id="58" name="Rounded Rectangle 57"/>
          <p:cNvSpPr/>
          <p:nvPr/>
        </p:nvSpPr>
        <p:spPr>
          <a:xfrm>
            <a:off x="3878922" y="4010942"/>
            <a:ext cx="1302818" cy="4062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bake</a:t>
            </a:r>
          </a:p>
        </p:txBody>
      </p:sp>
      <p:sp>
        <p:nvSpPr>
          <p:cNvPr id="59" name="Rounded Rectangle 58"/>
          <p:cNvSpPr/>
          <p:nvPr/>
        </p:nvSpPr>
        <p:spPr>
          <a:xfrm>
            <a:off x="4672758" y="2336428"/>
            <a:ext cx="1302818" cy="4062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around</a:t>
            </a:r>
          </a:p>
        </p:txBody>
      </p:sp>
      <p:sp>
        <p:nvSpPr>
          <p:cNvPr id="60" name="Rounded Rectangle 59"/>
          <p:cNvSpPr/>
          <p:nvPr/>
        </p:nvSpPr>
        <p:spPr>
          <a:xfrm>
            <a:off x="4672758" y="2895544"/>
            <a:ext cx="1302818" cy="4062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mix</a:t>
            </a:r>
          </a:p>
        </p:txBody>
      </p:sp>
      <p:sp>
        <p:nvSpPr>
          <p:cNvPr id="61" name="Rounded Rectangle 60"/>
          <p:cNvSpPr/>
          <p:nvPr/>
        </p:nvSpPr>
        <p:spPr>
          <a:xfrm>
            <a:off x="4672758" y="3457337"/>
            <a:ext cx="1302818" cy="4062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beside</a:t>
            </a:r>
          </a:p>
        </p:txBody>
      </p:sp>
      <p:sp>
        <p:nvSpPr>
          <p:cNvPr id="62" name="Rounded Rectangle 61"/>
          <p:cNvSpPr/>
          <p:nvPr/>
        </p:nvSpPr>
        <p:spPr>
          <a:xfrm>
            <a:off x="5405552" y="4014100"/>
            <a:ext cx="1302818" cy="4062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coat</a:t>
            </a:r>
          </a:p>
        </p:txBody>
      </p:sp>
      <p:sp>
        <p:nvSpPr>
          <p:cNvPr id="68" name="Rounded Rectangle 67"/>
          <p:cNvSpPr/>
          <p:nvPr/>
        </p:nvSpPr>
        <p:spPr>
          <a:xfrm>
            <a:off x="6199388" y="2333270"/>
            <a:ext cx="1302818" cy="4062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between</a:t>
            </a:r>
          </a:p>
        </p:txBody>
      </p:sp>
      <p:sp>
        <p:nvSpPr>
          <p:cNvPr id="69" name="Rounded Rectangle 68"/>
          <p:cNvSpPr/>
          <p:nvPr/>
        </p:nvSpPr>
        <p:spPr>
          <a:xfrm>
            <a:off x="6199388" y="2892386"/>
            <a:ext cx="1302818" cy="4062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batter</a:t>
            </a:r>
          </a:p>
        </p:txBody>
      </p:sp>
      <p:sp>
        <p:nvSpPr>
          <p:cNvPr id="70" name="Rounded Rectangle 69"/>
          <p:cNvSpPr/>
          <p:nvPr/>
        </p:nvSpPr>
        <p:spPr>
          <a:xfrm>
            <a:off x="6199388" y="3454179"/>
            <a:ext cx="1302818" cy="4062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cake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86322">
            <a:off x="670991" y="872069"/>
            <a:ext cx="559362" cy="916513"/>
          </a:xfrm>
          <a:prstGeom prst="rect">
            <a:avLst/>
          </a:prstGeom>
        </p:spPr>
      </p:pic>
    </p:spTree>
    <p:extLst>
      <p:ext uri="{BB962C8B-B14F-4D97-AF65-F5344CB8AC3E}">
        <p14:creationId xmlns:p14="http://schemas.microsoft.com/office/powerpoint/2010/main" val="1242881861"/>
      </p:ext>
    </p:extLst>
  </p:cSld>
  <p:clrMapOvr>
    <a:masterClrMapping/>
  </p:clrMapOvr>
  <mc:AlternateContent xmlns:mc="http://schemas.openxmlformats.org/markup-compatibility/2006" xmlns:p14="http://schemas.microsoft.com/office/powerpoint/2010/main">
    <mc:Choice Requires="p14">
      <p:transition p14:dur="150" advClick="0">
        <p:fad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20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0"/>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afterEffect">
                                  <p:stCondLst>
                                    <p:cond delay="0"/>
                                  </p:stCondLst>
                                  <p:childTnLst>
                                    <p:animEffect transition="out" filter="fade">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500"/>
                                        <p:tgtEl>
                                          <p:spTgt spid="55"/>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500"/>
                                        <p:tgtEl>
                                          <p:spTgt spid="59"/>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fade">
                                      <p:cBhvr>
                                        <p:cTn id="37" dur="500"/>
                                        <p:tgtEl>
                                          <p:spTgt spid="68"/>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500"/>
                                        <p:tgtEl>
                                          <p:spTgt spid="43"/>
                                        </p:tgtEl>
                                      </p:cBhvr>
                                    </p:animEffect>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500"/>
                                        <p:tgtEl>
                                          <p:spTgt spid="60"/>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fade">
                                      <p:cBhvr>
                                        <p:cTn id="53" dur="500"/>
                                        <p:tgtEl>
                                          <p:spTgt spid="69"/>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500"/>
                                        <p:tgtEl>
                                          <p:spTgt spid="47"/>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500"/>
                                        <p:tgtEl>
                                          <p:spTgt spid="57"/>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500"/>
                                        <p:tgtEl>
                                          <p:spTgt spid="61"/>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70"/>
                                        </p:tgtEl>
                                        <p:attrNameLst>
                                          <p:attrName>style.visibility</p:attrName>
                                        </p:attrNameLst>
                                      </p:cBhvr>
                                      <p:to>
                                        <p:strVal val="visible"/>
                                      </p:to>
                                    </p:set>
                                    <p:animEffect transition="in" filter="fade">
                                      <p:cBhvr>
                                        <p:cTn id="69" dur="500"/>
                                        <p:tgtEl>
                                          <p:spTgt spid="70"/>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fade">
                                      <p:cBhvr>
                                        <p:cTn id="73" dur="500"/>
                                        <p:tgtEl>
                                          <p:spTgt spid="53"/>
                                        </p:tgtEl>
                                      </p:cBhvr>
                                    </p:animEffect>
                                  </p:childTnLst>
                                </p:cTn>
                              </p:par>
                            </p:childTnLst>
                          </p:cTn>
                        </p:par>
                        <p:par>
                          <p:cTn id="74" fill="hold">
                            <p:stCondLst>
                              <p:cond delay="7500"/>
                            </p:stCondLst>
                            <p:childTnLst>
                              <p:par>
                                <p:cTn id="75" presetID="10" presetClass="entr" presetSubtype="0" fill="hold" grpId="0"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500"/>
                                        <p:tgtEl>
                                          <p:spTgt spid="58"/>
                                        </p:tgtEl>
                                      </p:cBhvr>
                                    </p:animEffect>
                                  </p:childTnLst>
                                </p:cTn>
                              </p:par>
                            </p:childTnLst>
                          </p:cTn>
                        </p:par>
                        <p:par>
                          <p:cTn id="78" fill="hold">
                            <p:stCondLst>
                              <p:cond delay="8000"/>
                            </p:stCondLst>
                            <p:childTnLst>
                              <p:par>
                                <p:cTn id="79" presetID="10" presetClass="entr" presetSubtype="0"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fade">
                                      <p:cBhvr>
                                        <p:cTn id="81" dur="500"/>
                                        <p:tgtEl>
                                          <p:spTgt spid="6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500"/>
                                        <p:tgtEl>
                                          <p:spTgt spid="4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fade">
                                      <p:cBhvr>
                                        <p:cTn id="87" dur="500"/>
                                        <p:tgtEl>
                                          <p:spTgt spid="4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Effect transition="in" filter="fade">
                                      <p:cBhvr>
                                        <p:cTn id="90" dur="500"/>
                                        <p:tgtEl>
                                          <p:spTgt spid="40"/>
                                        </p:tgtEl>
                                      </p:cBhvr>
                                    </p:animEffect>
                                  </p:childTnLst>
                                </p:cTn>
                              </p:par>
                            </p:childTnLst>
                          </p:cTn>
                        </p:par>
                        <p:par>
                          <p:cTn id="91" fill="hold">
                            <p:stCondLst>
                              <p:cond delay="10000"/>
                            </p:stCondLst>
                            <p:childTnLst>
                              <p:par>
                                <p:cTn id="92" presetID="10" presetClass="entr" presetSubtype="0" fill="hold" nodeType="afterEffect">
                                  <p:stCondLst>
                                    <p:cond delay="200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500"/>
                                        <p:tgtEl>
                                          <p:spTgt spid="50"/>
                                        </p:tgtEl>
                                      </p:cBhvr>
                                    </p:animEffect>
                                  </p:childTnLst>
                                </p:cTn>
                              </p:par>
                            </p:childTnLst>
                          </p:cTn>
                        </p:par>
                      </p:childTnLst>
                    </p:cTn>
                  </p:par>
                </p:childTnLst>
              </p:cTn>
              <p:nextCondLst>
                <p:cond evt="onClick" delay="0">
                  <p:tgtEl>
                    <p:spTgt spid="20"/>
                  </p:tgtEl>
                </p:cond>
              </p:nextCondLst>
            </p:seq>
            <p:seq concurrent="1" nextAc="seek">
              <p:cTn id="95" restart="whenNotActive" fill="hold" evtFilter="cancelBubble" nodeType="interactiveSeq">
                <p:stCondLst>
                  <p:cond evt="onClick" delay="0">
                    <p:tgtEl>
                      <p:spTgt spid="50"/>
                    </p:tgtEl>
                  </p:cond>
                </p:stCondLst>
                <p:endSync evt="end" delay="0">
                  <p:rtn val="all"/>
                </p:endSync>
                <p:childTnLst>
                  <p:par>
                    <p:cTn id="96" fill="hold">
                      <p:stCondLst>
                        <p:cond delay="0"/>
                      </p:stCondLst>
                      <p:childTnLst>
                        <p:par>
                          <p:cTn id="97" fill="hold">
                            <p:stCondLst>
                              <p:cond delay="0"/>
                            </p:stCondLst>
                            <p:childTnLst>
                              <p:par>
                                <p:cTn id="98" presetID="10" presetClass="exit" presetSubtype="0" fill="hold" nodeType="afterEffect">
                                  <p:stCondLst>
                                    <p:cond delay="0"/>
                                  </p:stCondLst>
                                  <p:childTnLst>
                                    <p:animEffect transition="out" filter="fade">
                                      <p:cBhvr>
                                        <p:cTn id="99" dur="500"/>
                                        <p:tgtEl>
                                          <p:spTgt spid="50"/>
                                        </p:tgtEl>
                                      </p:cBhvr>
                                    </p:animEffect>
                                    <p:set>
                                      <p:cBhvr>
                                        <p:cTn id="100" dur="1" fill="hold">
                                          <p:stCondLst>
                                            <p:cond delay="499"/>
                                          </p:stCondLst>
                                        </p:cTn>
                                        <p:tgtEl>
                                          <p:spTgt spid="50"/>
                                        </p:tgtEl>
                                        <p:attrNameLst>
                                          <p:attrName>style.visibility</p:attrName>
                                        </p:attrNameLst>
                                      </p:cBhvr>
                                      <p:to>
                                        <p:strVal val="hidden"/>
                                      </p:to>
                                    </p:set>
                                  </p:childTnLst>
                                </p:cTn>
                              </p:par>
                            </p:childTnLst>
                          </p:cTn>
                        </p:par>
                        <p:par>
                          <p:cTn id="101" fill="hold">
                            <p:stCondLst>
                              <p:cond delay="500"/>
                            </p:stCondLst>
                            <p:childTnLst>
                              <p:par>
                                <p:cTn id="102" presetID="10" presetClass="entr" presetSubtype="0" fill="hold" nodeType="after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fade">
                                      <p:cBhvr>
                                        <p:cTn id="104" dur="500"/>
                                        <p:tgtEl>
                                          <p:spTgt spid="44"/>
                                        </p:tgtEl>
                                      </p:cBhvr>
                                    </p:animEffect>
                                  </p:childTnLst>
                                </p:cTn>
                              </p:par>
                            </p:childTnLst>
                          </p:cTn>
                        </p:par>
                        <p:par>
                          <p:cTn id="105" fill="hold">
                            <p:stCondLst>
                              <p:cond delay="1000"/>
                            </p:stCondLst>
                            <p:childTnLst>
                              <p:par>
                                <p:cTn id="106" presetID="10" presetClass="entr" presetSubtype="0" fill="hold" grpId="0" nodeType="afterEffect">
                                  <p:stCondLst>
                                    <p:cond delay="0"/>
                                  </p:stCondLst>
                                  <p:childTnLst>
                                    <p:set>
                                      <p:cBhvr>
                                        <p:cTn id="107" dur="1" fill="hold">
                                          <p:stCondLst>
                                            <p:cond delay="0"/>
                                          </p:stCondLst>
                                        </p:cTn>
                                        <p:tgtEl>
                                          <p:spTgt spid="54"/>
                                        </p:tgtEl>
                                        <p:attrNameLst>
                                          <p:attrName>style.visibility</p:attrName>
                                        </p:attrNameLst>
                                      </p:cBhvr>
                                      <p:to>
                                        <p:strVal val="visible"/>
                                      </p:to>
                                    </p:set>
                                    <p:animEffect transition="in" filter="fade">
                                      <p:cBhvr>
                                        <p:cTn id="108" dur="500"/>
                                        <p:tgtEl>
                                          <p:spTgt spid="54"/>
                                        </p:tgtEl>
                                      </p:cBhvr>
                                    </p:animEffect>
                                  </p:childTnLst>
                                </p:cTn>
                              </p:par>
                            </p:childTnLst>
                          </p:cTn>
                        </p:par>
                        <p:par>
                          <p:cTn id="109" fill="hold">
                            <p:stCondLst>
                              <p:cond delay="1500"/>
                            </p:stCondLst>
                            <p:childTnLst>
                              <p:par>
                                <p:cTn id="110" presetID="3" presetClass="emph" presetSubtype="2" fill="hold" grpId="1" nodeType="afterEffect">
                                  <p:stCondLst>
                                    <p:cond delay="0"/>
                                  </p:stCondLst>
                                  <p:childTnLst>
                                    <p:animClr clrSpc="rgb" dir="cw">
                                      <p:cBhvr override="childStyle">
                                        <p:cTn id="111" dur="2000" fill="hold"/>
                                        <p:tgtEl>
                                          <p:spTgt spid="55"/>
                                        </p:tgtEl>
                                        <p:attrNameLst>
                                          <p:attrName>style.color</p:attrName>
                                        </p:attrNameLst>
                                      </p:cBhvr>
                                      <p:to>
                                        <a:schemeClr val="bg1"/>
                                      </p:to>
                                    </p:animClr>
                                  </p:childTnLst>
                                </p:cTn>
                              </p:par>
                              <p:par>
                                <p:cTn id="112" presetID="3" presetClass="emph" presetSubtype="2" fill="hold" grpId="1" nodeType="withEffect">
                                  <p:stCondLst>
                                    <p:cond delay="0"/>
                                  </p:stCondLst>
                                  <p:childTnLst>
                                    <p:animClr clrSpc="rgb" dir="cw">
                                      <p:cBhvr override="childStyle">
                                        <p:cTn id="113" dur="2000" fill="hold"/>
                                        <p:tgtEl>
                                          <p:spTgt spid="59"/>
                                        </p:tgtEl>
                                        <p:attrNameLst>
                                          <p:attrName>style.color</p:attrName>
                                        </p:attrNameLst>
                                      </p:cBhvr>
                                      <p:to>
                                        <a:schemeClr val="bg1"/>
                                      </p:to>
                                    </p:animClr>
                                  </p:childTnLst>
                                </p:cTn>
                              </p:par>
                              <p:par>
                                <p:cTn id="114" presetID="3" presetClass="emph" presetSubtype="2" fill="hold" grpId="1" nodeType="withEffect">
                                  <p:stCondLst>
                                    <p:cond delay="0"/>
                                  </p:stCondLst>
                                  <p:childTnLst>
                                    <p:animClr clrSpc="rgb" dir="cw">
                                      <p:cBhvr override="childStyle">
                                        <p:cTn id="115" dur="2000" fill="hold"/>
                                        <p:tgtEl>
                                          <p:spTgt spid="68"/>
                                        </p:tgtEl>
                                        <p:attrNameLst>
                                          <p:attrName>style.color</p:attrName>
                                        </p:attrNameLst>
                                      </p:cBhvr>
                                      <p:to>
                                        <a:schemeClr val="bg1"/>
                                      </p:to>
                                    </p:animClr>
                                  </p:childTnLst>
                                </p:cTn>
                              </p:par>
                              <p:par>
                                <p:cTn id="116" presetID="3" presetClass="emph" presetSubtype="2" fill="hold" grpId="1" nodeType="withEffect">
                                  <p:stCondLst>
                                    <p:cond delay="0"/>
                                  </p:stCondLst>
                                  <p:childTnLst>
                                    <p:animClr clrSpc="rgb" dir="cw">
                                      <p:cBhvr override="childStyle">
                                        <p:cTn id="117" dur="2000" fill="hold"/>
                                        <p:tgtEl>
                                          <p:spTgt spid="43"/>
                                        </p:tgtEl>
                                        <p:attrNameLst>
                                          <p:attrName>style.color</p:attrName>
                                        </p:attrNameLst>
                                      </p:cBhvr>
                                      <p:to>
                                        <a:schemeClr val="bg1"/>
                                      </p:to>
                                    </p:animClr>
                                  </p:childTnLst>
                                </p:cTn>
                              </p:par>
                              <p:par>
                                <p:cTn id="118" presetID="3" presetClass="emph" presetSubtype="2" fill="hold" grpId="1" nodeType="withEffect">
                                  <p:stCondLst>
                                    <p:cond delay="0"/>
                                  </p:stCondLst>
                                  <p:childTnLst>
                                    <p:animClr clrSpc="rgb" dir="cw">
                                      <p:cBhvr override="childStyle">
                                        <p:cTn id="119" dur="2000" fill="hold"/>
                                        <p:tgtEl>
                                          <p:spTgt spid="56"/>
                                        </p:tgtEl>
                                        <p:attrNameLst>
                                          <p:attrName>style.color</p:attrName>
                                        </p:attrNameLst>
                                      </p:cBhvr>
                                      <p:to>
                                        <a:schemeClr val="bg1"/>
                                      </p:to>
                                    </p:animClr>
                                  </p:childTnLst>
                                </p:cTn>
                              </p:par>
                              <p:par>
                                <p:cTn id="120" presetID="3" presetClass="emph" presetSubtype="2" fill="hold" grpId="1" nodeType="withEffect">
                                  <p:stCondLst>
                                    <p:cond delay="0"/>
                                  </p:stCondLst>
                                  <p:childTnLst>
                                    <p:animClr clrSpc="rgb" dir="cw">
                                      <p:cBhvr override="childStyle">
                                        <p:cTn id="121" dur="2000" fill="hold"/>
                                        <p:tgtEl>
                                          <p:spTgt spid="57"/>
                                        </p:tgtEl>
                                        <p:attrNameLst>
                                          <p:attrName>style.color</p:attrName>
                                        </p:attrNameLst>
                                      </p:cBhvr>
                                      <p:to>
                                        <a:schemeClr val="bg1"/>
                                      </p:to>
                                    </p:animClr>
                                  </p:childTnLst>
                                </p:cTn>
                              </p:par>
                              <p:par>
                                <p:cTn id="122" presetID="3" presetClass="emph" presetSubtype="2" fill="hold" grpId="1" nodeType="withEffect">
                                  <p:stCondLst>
                                    <p:cond delay="0"/>
                                  </p:stCondLst>
                                  <p:childTnLst>
                                    <p:animClr clrSpc="rgb" dir="cw">
                                      <p:cBhvr override="childStyle">
                                        <p:cTn id="123" dur="2000" fill="hold"/>
                                        <p:tgtEl>
                                          <p:spTgt spid="61"/>
                                        </p:tgtEl>
                                        <p:attrNameLst>
                                          <p:attrName>style.color</p:attrName>
                                        </p:attrNameLst>
                                      </p:cBhvr>
                                      <p:to>
                                        <a:schemeClr val="bg1"/>
                                      </p:to>
                                    </p:animClr>
                                  </p:childTnLst>
                                </p:cTn>
                              </p:par>
                              <p:par>
                                <p:cTn id="124" presetID="1" presetClass="emph" presetSubtype="2" accel="31000" decel="62000" fill="hold" nodeType="withEffect">
                                  <p:stCondLst>
                                    <p:cond delay="0"/>
                                  </p:stCondLst>
                                  <p:childTnLst>
                                    <p:animClr clrSpc="rgb" dir="cw">
                                      <p:cBhvr>
                                        <p:cTn id="125" dur="2000" fill="hold"/>
                                        <p:tgtEl>
                                          <p:spTgt spid="55"/>
                                        </p:tgtEl>
                                        <p:attrNameLst>
                                          <p:attrName>fillcolor</p:attrName>
                                        </p:attrNameLst>
                                      </p:cBhvr>
                                      <p:to>
                                        <a:schemeClr val="hlink"/>
                                      </p:to>
                                    </p:animClr>
                                    <p:set>
                                      <p:cBhvr>
                                        <p:cTn id="126" dur="2000" fill="hold"/>
                                        <p:tgtEl>
                                          <p:spTgt spid="55"/>
                                        </p:tgtEl>
                                        <p:attrNameLst>
                                          <p:attrName>fill.type</p:attrName>
                                        </p:attrNameLst>
                                      </p:cBhvr>
                                      <p:to>
                                        <p:strVal val="solid"/>
                                      </p:to>
                                    </p:set>
                                    <p:set>
                                      <p:cBhvr>
                                        <p:cTn id="127" dur="2000" fill="hold"/>
                                        <p:tgtEl>
                                          <p:spTgt spid="55"/>
                                        </p:tgtEl>
                                        <p:attrNameLst>
                                          <p:attrName>fill.on</p:attrName>
                                        </p:attrNameLst>
                                      </p:cBhvr>
                                      <p:to>
                                        <p:strVal val="true"/>
                                      </p:to>
                                    </p:set>
                                  </p:childTnLst>
                                </p:cTn>
                              </p:par>
                              <p:par>
                                <p:cTn id="128" presetID="1" presetClass="emph" presetSubtype="2" accel="31000" decel="62000" fill="hold" nodeType="withEffect">
                                  <p:stCondLst>
                                    <p:cond delay="0"/>
                                  </p:stCondLst>
                                  <p:childTnLst>
                                    <p:animClr clrSpc="rgb" dir="cw">
                                      <p:cBhvr>
                                        <p:cTn id="129" dur="2000" fill="hold"/>
                                        <p:tgtEl>
                                          <p:spTgt spid="59"/>
                                        </p:tgtEl>
                                        <p:attrNameLst>
                                          <p:attrName>fillcolor</p:attrName>
                                        </p:attrNameLst>
                                      </p:cBhvr>
                                      <p:to>
                                        <a:schemeClr val="hlink"/>
                                      </p:to>
                                    </p:animClr>
                                    <p:set>
                                      <p:cBhvr>
                                        <p:cTn id="130" dur="2000" fill="hold"/>
                                        <p:tgtEl>
                                          <p:spTgt spid="59"/>
                                        </p:tgtEl>
                                        <p:attrNameLst>
                                          <p:attrName>fill.type</p:attrName>
                                        </p:attrNameLst>
                                      </p:cBhvr>
                                      <p:to>
                                        <p:strVal val="solid"/>
                                      </p:to>
                                    </p:set>
                                    <p:set>
                                      <p:cBhvr>
                                        <p:cTn id="131" dur="2000" fill="hold"/>
                                        <p:tgtEl>
                                          <p:spTgt spid="59"/>
                                        </p:tgtEl>
                                        <p:attrNameLst>
                                          <p:attrName>fill.on</p:attrName>
                                        </p:attrNameLst>
                                      </p:cBhvr>
                                      <p:to>
                                        <p:strVal val="true"/>
                                      </p:to>
                                    </p:set>
                                  </p:childTnLst>
                                </p:cTn>
                              </p:par>
                              <p:par>
                                <p:cTn id="132" presetID="1" presetClass="emph" presetSubtype="2" accel="31000" decel="62000" fill="hold" nodeType="withEffect">
                                  <p:stCondLst>
                                    <p:cond delay="0"/>
                                  </p:stCondLst>
                                  <p:childTnLst>
                                    <p:animClr clrSpc="rgb" dir="cw">
                                      <p:cBhvr>
                                        <p:cTn id="133" dur="2000" fill="hold"/>
                                        <p:tgtEl>
                                          <p:spTgt spid="68"/>
                                        </p:tgtEl>
                                        <p:attrNameLst>
                                          <p:attrName>fillcolor</p:attrName>
                                        </p:attrNameLst>
                                      </p:cBhvr>
                                      <p:to>
                                        <a:schemeClr val="hlink"/>
                                      </p:to>
                                    </p:animClr>
                                    <p:set>
                                      <p:cBhvr>
                                        <p:cTn id="134" dur="2000" fill="hold"/>
                                        <p:tgtEl>
                                          <p:spTgt spid="68"/>
                                        </p:tgtEl>
                                        <p:attrNameLst>
                                          <p:attrName>fill.type</p:attrName>
                                        </p:attrNameLst>
                                      </p:cBhvr>
                                      <p:to>
                                        <p:strVal val="solid"/>
                                      </p:to>
                                    </p:set>
                                    <p:set>
                                      <p:cBhvr>
                                        <p:cTn id="135" dur="2000" fill="hold"/>
                                        <p:tgtEl>
                                          <p:spTgt spid="68"/>
                                        </p:tgtEl>
                                        <p:attrNameLst>
                                          <p:attrName>fill.on</p:attrName>
                                        </p:attrNameLst>
                                      </p:cBhvr>
                                      <p:to>
                                        <p:strVal val="true"/>
                                      </p:to>
                                    </p:set>
                                  </p:childTnLst>
                                </p:cTn>
                              </p:par>
                              <p:par>
                                <p:cTn id="136" presetID="1" presetClass="emph" presetSubtype="2" accel="31000" decel="62000" fill="hold" nodeType="withEffect">
                                  <p:stCondLst>
                                    <p:cond delay="0"/>
                                  </p:stCondLst>
                                  <p:childTnLst>
                                    <p:animClr clrSpc="rgb" dir="cw">
                                      <p:cBhvr>
                                        <p:cTn id="137" dur="2000" fill="hold"/>
                                        <p:tgtEl>
                                          <p:spTgt spid="43"/>
                                        </p:tgtEl>
                                        <p:attrNameLst>
                                          <p:attrName>fillcolor</p:attrName>
                                        </p:attrNameLst>
                                      </p:cBhvr>
                                      <p:to>
                                        <a:schemeClr val="hlink"/>
                                      </p:to>
                                    </p:animClr>
                                    <p:set>
                                      <p:cBhvr>
                                        <p:cTn id="138" dur="2000" fill="hold"/>
                                        <p:tgtEl>
                                          <p:spTgt spid="43"/>
                                        </p:tgtEl>
                                        <p:attrNameLst>
                                          <p:attrName>fill.type</p:attrName>
                                        </p:attrNameLst>
                                      </p:cBhvr>
                                      <p:to>
                                        <p:strVal val="solid"/>
                                      </p:to>
                                    </p:set>
                                    <p:set>
                                      <p:cBhvr>
                                        <p:cTn id="139" dur="2000" fill="hold"/>
                                        <p:tgtEl>
                                          <p:spTgt spid="43"/>
                                        </p:tgtEl>
                                        <p:attrNameLst>
                                          <p:attrName>fill.on</p:attrName>
                                        </p:attrNameLst>
                                      </p:cBhvr>
                                      <p:to>
                                        <p:strVal val="true"/>
                                      </p:to>
                                    </p:set>
                                  </p:childTnLst>
                                </p:cTn>
                              </p:par>
                              <p:par>
                                <p:cTn id="140" presetID="1" presetClass="emph" presetSubtype="2" accel="31000" decel="62000" fill="hold" nodeType="withEffect">
                                  <p:stCondLst>
                                    <p:cond delay="0"/>
                                  </p:stCondLst>
                                  <p:childTnLst>
                                    <p:animClr clrSpc="rgb" dir="cw">
                                      <p:cBhvr>
                                        <p:cTn id="141" dur="2000" fill="hold"/>
                                        <p:tgtEl>
                                          <p:spTgt spid="56"/>
                                        </p:tgtEl>
                                        <p:attrNameLst>
                                          <p:attrName>fillcolor</p:attrName>
                                        </p:attrNameLst>
                                      </p:cBhvr>
                                      <p:to>
                                        <a:schemeClr val="hlink"/>
                                      </p:to>
                                    </p:animClr>
                                    <p:set>
                                      <p:cBhvr>
                                        <p:cTn id="142" dur="2000" fill="hold"/>
                                        <p:tgtEl>
                                          <p:spTgt spid="56"/>
                                        </p:tgtEl>
                                        <p:attrNameLst>
                                          <p:attrName>fill.type</p:attrName>
                                        </p:attrNameLst>
                                      </p:cBhvr>
                                      <p:to>
                                        <p:strVal val="solid"/>
                                      </p:to>
                                    </p:set>
                                    <p:set>
                                      <p:cBhvr>
                                        <p:cTn id="143" dur="2000" fill="hold"/>
                                        <p:tgtEl>
                                          <p:spTgt spid="56"/>
                                        </p:tgtEl>
                                        <p:attrNameLst>
                                          <p:attrName>fill.on</p:attrName>
                                        </p:attrNameLst>
                                      </p:cBhvr>
                                      <p:to>
                                        <p:strVal val="true"/>
                                      </p:to>
                                    </p:set>
                                  </p:childTnLst>
                                </p:cTn>
                              </p:par>
                              <p:par>
                                <p:cTn id="144" presetID="1" presetClass="emph" presetSubtype="2" accel="31000" decel="62000" fill="hold" nodeType="withEffect">
                                  <p:stCondLst>
                                    <p:cond delay="0"/>
                                  </p:stCondLst>
                                  <p:childTnLst>
                                    <p:animClr clrSpc="rgb" dir="cw">
                                      <p:cBhvr>
                                        <p:cTn id="145" dur="2000" fill="hold"/>
                                        <p:tgtEl>
                                          <p:spTgt spid="57"/>
                                        </p:tgtEl>
                                        <p:attrNameLst>
                                          <p:attrName>fillcolor</p:attrName>
                                        </p:attrNameLst>
                                      </p:cBhvr>
                                      <p:to>
                                        <a:schemeClr val="hlink"/>
                                      </p:to>
                                    </p:animClr>
                                    <p:set>
                                      <p:cBhvr>
                                        <p:cTn id="146" dur="2000" fill="hold"/>
                                        <p:tgtEl>
                                          <p:spTgt spid="57"/>
                                        </p:tgtEl>
                                        <p:attrNameLst>
                                          <p:attrName>fill.type</p:attrName>
                                        </p:attrNameLst>
                                      </p:cBhvr>
                                      <p:to>
                                        <p:strVal val="solid"/>
                                      </p:to>
                                    </p:set>
                                    <p:set>
                                      <p:cBhvr>
                                        <p:cTn id="147" dur="2000" fill="hold"/>
                                        <p:tgtEl>
                                          <p:spTgt spid="57"/>
                                        </p:tgtEl>
                                        <p:attrNameLst>
                                          <p:attrName>fill.on</p:attrName>
                                        </p:attrNameLst>
                                      </p:cBhvr>
                                      <p:to>
                                        <p:strVal val="true"/>
                                      </p:to>
                                    </p:set>
                                  </p:childTnLst>
                                </p:cTn>
                              </p:par>
                              <p:par>
                                <p:cTn id="148" presetID="1" presetClass="emph" presetSubtype="2" accel="31000" decel="62000" fill="hold" nodeType="withEffect">
                                  <p:stCondLst>
                                    <p:cond delay="0"/>
                                  </p:stCondLst>
                                  <p:childTnLst>
                                    <p:animClr clrSpc="rgb" dir="cw">
                                      <p:cBhvr>
                                        <p:cTn id="149" dur="2000" fill="hold"/>
                                        <p:tgtEl>
                                          <p:spTgt spid="61"/>
                                        </p:tgtEl>
                                        <p:attrNameLst>
                                          <p:attrName>fillcolor</p:attrName>
                                        </p:attrNameLst>
                                      </p:cBhvr>
                                      <p:to>
                                        <a:schemeClr val="hlink"/>
                                      </p:to>
                                    </p:animClr>
                                    <p:set>
                                      <p:cBhvr>
                                        <p:cTn id="150" dur="2000" fill="hold"/>
                                        <p:tgtEl>
                                          <p:spTgt spid="61"/>
                                        </p:tgtEl>
                                        <p:attrNameLst>
                                          <p:attrName>fill.type</p:attrName>
                                        </p:attrNameLst>
                                      </p:cBhvr>
                                      <p:to>
                                        <p:strVal val="solid"/>
                                      </p:to>
                                    </p:set>
                                    <p:set>
                                      <p:cBhvr>
                                        <p:cTn id="151" dur="2000" fill="hold"/>
                                        <p:tgtEl>
                                          <p:spTgt spid="61"/>
                                        </p:tgtEl>
                                        <p:attrNameLst>
                                          <p:attrName>fill.on</p:attrName>
                                        </p:attrNameLst>
                                      </p:cBhvr>
                                      <p:to>
                                        <p:strVal val="true"/>
                                      </p:to>
                                    </p:set>
                                  </p:childTnLst>
                                </p:cTn>
                              </p:par>
                            </p:childTnLst>
                          </p:cTn>
                        </p:par>
                        <p:par>
                          <p:cTn id="152" fill="hold">
                            <p:stCondLst>
                              <p:cond delay="3500"/>
                            </p:stCondLst>
                            <p:childTnLst>
                              <p:par>
                                <p:cTn id="153" presetID="2" presetClass="entr" presetSubtype="2" accel="18000" decel="60000" fill="hold" nodeType="afterEffect">
                                  <p:stCondLst>
                                    <p:cond delay="2000"/>
                                  </p:stCondLst>
                                  <p:childTnLst>
                                    <p:set>
                                      <p:cBhvr>
                                        <p:cTn id="154" dur="1" fill="hold">
                                          <p:stCondLst>
                                            <p:cond delay="0"/>
                                          </p:stCondLst>
                                        </p:cTn>
                                        <p:tgtEl>
                                          <p:spTgt spid="14"/>
                                        </p:tgtEl>
                                        <p:attrNameLst>
                                          <p:attrName>style.visibility</p:attrName>
                                        </p:attrNameLst>
                                      </p:cBhvr>
                                      <p:to>
                                        <p:strVal val="visible"/>
                                      </p:to>
                                    </p:set>
                                    <p:anim calcmode="lin" valueType="num">
                                      <p:cBhvr additive="base">
                                        <p:cTn id="155" dur="500" fill="hold"/>
                                        <p:tgtEl>
                                          <p:spTgt spid="14"/>
                                        </p:tgtEl>
                                        <p:attrNameLst>
                                          <p:attrName>ppt_x</p:attrName>
                                        </p:attrNameLst>
                                      </p:cBhvr>
                                      <p:tavLst>
                                        <p:tav tm="0">
                                          <p:val>
                                            <p:strVal val="1+#ppt_w/2"/>
                                          </p:val>
                                        </p:tav>
                                        <p:tav tm="100000">
                                          <p:val>
                                            <p:strVal val="#ppt_x"/>
                                          </p:val>
                                        </p:tav>
                                      </p:tavLst>
                                    </p:anim>
                                    <p:anim calcmode="lin" valueType="num">
                                      <p:cBhvr additive="base">
                                        <p:cTn id="15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50"/>
                  </p:tgtEl>
                </p:cond>
              </p:nextCondLst>
            </p:seq>
          </p:childTnLst>
        </p:cTn>
      </p:par>
    </p:tnLst>
    <p:bldLst>
      <p:bldP spid="48" grpId="0" animBg="1"/>
      <p:bldP spid="41" grpId="0" animBg="1"/>
      <p:bldP spid="40" grpId="0" animBg="1"/>
      <p:bldP spid="10" grpId="0" animBg="1"/>
      <p:bldP spid="15" grpId="0" animBg="1"/>
      <p:bldP spid="54" grpId="0"/>
      <p:bldP spid="43" grpId="0" animBg="1"/>
      <p:bldP spid="43" grpId="1" animBg="1"/>
      <p:bldP spid="47" grpId="0" animBg="1"/>
      <p:bldP spid="53" grpId="0" animBg="1"/>
      <p:bldP spid="55" grpId="0" animBg="1"/>
      <p:bldP spid="55" grpId="1" animBg="1"/>
      <p:bldP spid="56" grpId="0" animBg="1"/>
      <p:bldP spid="56" grpId="1" animBg="1"/>
      <p:bldP spid="57" grpId="0" animBg="1"/>
      <p:bldP spid="57" grpId="1" animBg="1"/>
      <p:bldP spid="58" grpId="0" animBg="1"/>
      <p:bldP spid="59" grpId="0" animBg="1"/>
      <p:bldP spid="59" grpId="1" animBg="1"/>
      <p:bldP spid="60" grpId="0" animBg="1"/>
      <p:bldP spid="61" grpId="0" animBg="1"/>
      <p:bldP spid="61" grpId="1" animBg="1"/>
      <p:bldP spid="62" grpId="0" animBg="1"/>
      <p:bldP spid="68" grpId="0" animBg="1"/>
      <p:bldP spid="68" grpId="1" animBg="1"/>
      <p:bldP spid="69"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31"/>
          <p:cNvSpPr/>
          <p:nvPr/>
        </p:nvSpPr>
        <p:spPr>
          <a:xfrm flipH="1">
            <a:off x="7871797" y="2908818"/>
            <a:ext cx="721453" cy="721453"/>
          </a:xfrm>
          <a:prstGeom prst="ellipse">
            <a:avLst/>
          </a:prstGeom>
          <a:solidFill>
            <a:srgbClr val="5BB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flipH="1">
            <a:off x="1852204" y="1145746"/>
            <a:ext cx="1001965" cy="1001965"/>
          </a:xfrm>
          <a:prstGeom prst="ellipse">
            <a:avLst/>
          </a:prstGeom>
          <a:solidFill>
            <a:srgbClr val="F06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flipH="1">
            <a:off x="546200" y="4006459"/>
            <a:ext cx="2020215" cy="2020215"/>
          </a:xfrm>
          <a:prstGeom prst="ellipse">
            <a:avLst/>
          </a:prstGeom>
          <a:solidFill>
            <a:srgbClr val="ED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949375" y="1918938"/>
            <a:ext cx="7367590" cy="3694650"/>
          </a:xfrm>
          <a:prstGeom prst="roundRect">
            <a:avLst>
              <a:gd name="adj" fmla="val 4023"/>
            </a:avLst>
          </a:prstGeom>
          <a:solidFill>
            <a:srgbClr val="FF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884001" y="1298178"/>
            <a:ext cx="7483475" cy="4384674"/>
          </a:xfrm>
          <a:prstGeom prst="roundRect">
            <a:avLst>
              <a:gd name="adj" fmla="val 3832"/>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solidFill>
                  <a:srgbClr val="4DB1E3"/>
                </a:solidFill>
                <a:latin typeface="+mn-lt"/>
              </a:rPr>
              <a:t>Clue for Digit 2</a:t>
            </a:r>
          </a:p>
        </p:txBody>
      </p:sp>
      <p:grpSp>
        <p:nvGrpSpPr>
          <p:cNvPr id="8" name="Group 7"/>
          <p:cNvGrpSpPr/>
          <p:nvPr/>
        </p:nvGrpSpPr>
        <p:grpSpPr>
          <a:xfrm>
            <a:off x="808728" y="1362665"/>
            <a:ext cx="7632700" cy="772107"/>
            <a:chOff x="750885" y="1442557"/>
            <a:chExt cx="7632700" cy="953588"/>
          </a:xfrm>
        </p:grpSpPr>
        <p:sp>
          <p:nvSpPr>
            <p:cNvPr id="6" name="Rounded Rectangle 5"/>
            <p:cNvSpPr/>
            <p:nvPr/>
          </p:nvSpPr>
          <p:spPr>
            <a:xfrm>
              <a:off x="890585" y="1473201"/>
              <a:ext cx="7367590" cy="892301"/>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90585" y="1663372"/>
              <a:ext cx="7367590" cy="702130"/>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op Banner 1"/>
            <p:cNvSpPr/>
            <p:nvPr/>
          </p:nvSpPr>
          <p:spPr>
            <a:xfrm>
              <a:off x="750885" y="1442557"/>
              <a:ext cx="7632700" cy="953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spcBef>
                  <a:spcPct val="0"/>
                </a:spcBef>
                <a:defRPr/>
              </a:pPr>
              <a:r>
                <a:rPr lang="en-GB" altLang="en-US" dirty="0">
                  <a:solidFill>
                    <a:schemeClr val="bg1"/>
                  </a:solidFill>
                </a:rPr>
                <a:t>Read the sentences below. How many of them are missing </a:t>
              </a:r>
              <a:r>
                <a:rPr lang="en-GB" altLang="en-US" b="1" dirty="0">
                  <a:solidFill>
                    <a:srgbClr val="FFCF21"/>
                  </a:solidFill>
                </a:rPr>
                <a:t>inverted commas</a:t>
              </a:r>
              <a:r>
                <a:rPr lang="en-GB" altLang="en-US" dirty="0">
                  <a:solidFill>
                    <a:schemeClr val="bg1"/>
                  </a:solidFill>
                </a:rPr>
                <a:t>? Correct any errors you find.</a:t>
              </a:r>
            </a:p>
          </p:txBody>
        </p:sp>
      </p:grpSp>
      <p:grpSp>
        <p:nvGrpSpPr>
          <p:cNvPr id="44" name="Group 43"/>
          <p:cNvGrpSpPr/>
          <p:nvPr/>
        </p:nvGrpSpPr>
        <p:grpSpPr>
          <a:xfrm rot="10800000">
            <a:off x="948425" y="4630513"/>
            <a:ext cx="7369665" cy="1019781"/>
            <a:chOff x="890585" y="1473201"/>
            <a:chExt cx="7367590" cy="892301"/>
          </a:xfrm>
        </p:grpSpPr>
        <p:sp>
          <p:nvSpPr>
            <p:cNvPr id="45" name="Rounded Rectangle 44"/>
            <p:cNvSpPr/>
            <p:nvPr/>
          </p:nvSpPr>
          <p:spPr>
            <a:xfrm>
              <a:off x="890585" y="1473201"/>
              <a:ext cx="7367590" cy="892301"/>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890585" y="1663372"/>
              <a:ext cx="7367590" cy="702130"/>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 name="Answer Button"/>
          <p:cNvGrpSpPr/>
          <p:nvPr/>
        </p:nvGrpSpPr>
        <p:grpSpPr>
          <a:xfrm>
            <a:off x="6972394" y="4895564"/>
            <a:ext cx="1208015" cy="679508"/>
            <a:chOff x="7386521" y="5617250"/>
            <a:chExt cx="1208015" cy="679508"/>
          </a:xfrm>
        </p:grpSpPr>
        <p:sp>
          <p:nvSpPr>
            <p:cNvPr id="51" name="Rounded Rectangle 50"/>
            <p:cNvSpPr/>
            <p:nvPr/>
          </p:nvSpPr>
          <p:spPr>
            <a:xfrm>
              <a:off x="7421220" y="5655583"/>
              <a:ext cx="1132155" cy="607392"/>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C1C1C"/>
                  </a:solidFill>
                  <a:latin typeface="Corporative Black" panose="00000A00000000000000" pitchFamily="50" charset="0"/>
                </a:rPr>
                <a:t>Answer</a:t>
              </a:r>
            </a:p>
          </p:txBody>
        </p:sp>
        <p:sp>
          <p:nvSpPr>
            <p:cNvPr id="52" name="Rounded Rectangle 51"/>
            <p:cNvSpPr/>
            <p:nvPr/>
          </p:nvSpPr>
          <p:spPr>
            <a:xfrm>
              <a:off x="7386521" y="5617250"/>
              <a:ext cx="1208015" cy="67950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4" name="Top Banner 1"/>
          <p:cNvSpPr/>
          <p:nvPr/>
        </p:nvSpPr>
        <p:spPr>
          <a:xfrm>
            <a:off x="750885" y="4751233"/>
            <a:ext cx="7649370" cy="772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buFont typeface="Arial" panose="020B0604020202020204" pitchFamily="34" charset="0"/>
              <a:buNone/>
            </a:pPr>
            <a:r>
              <a:rPr lang="en-GB" altLang="en-US" b="1" dirty="0"/>
              <a:t>Three</a:t>
            </a:r>
            <a:r>
              <a:rPr lang="en-GB" altLang="en-US" dirty="0"/>
              <a:t> of these sentences are missing </a:t>
            </a:r>
            <a:r>
              <a:rPr lang="en-GB" altLang="en-US" b="1" dirty="0">
                <a:solidFill>
                  <a:srgbClr val="FFCF21"/>
                </a:solidFill>
              </a:rPr>
              <a:t>inverted commas</a:t>
            </a:r>
            <a:r>
              <a:rPr lang="en-GB" altLang="en-US" dirty="0"/>
              <a:t>.</a:t>
            </a:r>
            <a:br>
              <a:rPr lang="en-GB" altLang="en-US" dirty="0"/>
            </a:br>
            <a:r>
              <a:rPr lang="en-GB" altLang="en-US" dirty="0"/>
              <a:t>Did you manage to correct them all?</a:t>
            </a:r>
          </a:p>
        </p:txBody>
      </p:sp>
      <p:grpSp>
        <p:nvGrpSpPr>
          <p:cNvPr id="20" name="Next Button 3"/>
          <p:cNvGrpSpPr/>
          <p:nvPr/>
        </p:nvGrpSpPr>
        <p:grpSpPr>
          <a:xfrm>
            <a:off x="6972394" y="4898771"/>
            <a:ext cx="1208015" cy="679508"/>
            <a:chOff x="7386521" y="5617250"/>
            <a:chExt cx="1208015" cy="679508"/>
          </a:xfrm>
        </p:grpSpPr>
        <p:sp>
          <p:nvSpPr>
            <p:cNvPr id="22" name="Rounded Rectangle 21"/>
            <p:cNvSpPr/>
            <p:nvPr/>
          </p:nvSpPr>
          <p:spPr>
            <a:xfrm>
              <a:off x="7421220" y="5655583"/>
              <a:ext cx="1132155" cy="607392"/>
            </a:xfrm>
            <a:prstGeom prst="roundRect">
              <a:avLst/>
            </a:prstGeom>
            <a:solidFill>
              <a:srgbClr val="FF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C1C1C"/>
                  </a:solidFill>
                  <a:latin typeface="Corporative Black" panose="00000A00000000000000" pitchFamily="50" charset="0"/>
                </a:rPr>
                <a:t>Next</a:t>
              </a:r>
            </a:p>
          </p:txBody>
        </p:sp>
        <p:sp>
          <p:nvSpPr>
            <p:cNvPr id="23" name="Rounded Rectangle 22"/>
            <p:cNvSpPr/>
            <p:nvPr/>
          </p:nvSpPr>
          <p:spPr>
            <a:xfrm>
              <a:off x="7386521" y="5617250"/>
              <a:ext cx="1208015" cy="67950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4" name="Group 13"/>
          <p:cNvGrpSpPr/>
          <p:nvPr/>
        </p:nvGrpSpPr>
        <p:grpSpPr>
          <a:xfrm>
            <a:off x="7226129" y="5388559"/>
            <a:ext cx="1255938" cy="567862"/>
            <a:chOff x="3130379" y="5799438"/>
            <a:chExt cx="1255938" cy="567862"/>
          </a:xfrm>
        </p:grpSpPr>
        <p:sp>
          <p:nvSpPr>
            <p:cNvPr id="9" name="Rounded Rectangle 8">
              <a:hlinkClick r:id="rId2" action="ppaction://hlinksldjump"/>
            </p:cNvPr>
            <p:cNvSpPr/>
            <p:nvPr/>
          </p:nvSpPr>
          <p:spPr>
            <a:xfrm>
              <a:off x="3463404" y="5858151"/>
              <a:ext cx="922913" cy="452532"/>
            </a:xfrm>
            <a:prstGeom prst="roundRect">
              <a:avLst/>
            </a:prstGeom>
            <a:solidFill>
              <a:schemeClr val="bg1"/>
            </a:solidFill>
            <a:ln w="28575">
              <a:solidFill>
                <a:srgbClr val="1C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ounded Rectangle 38">
              <a:hlinkClick r:id="rId2" action="ppaction://hlinksldjump"/>
            </p:cNvPr>
            <p:cNvSpPr/>
            <p:nvPr/>
          </p:nvSpPr>
          <p:spPr>
            <a:xfrm>
              <a:off x="3575165" y="5898589"/>
              <a:ext cx="770513" cy="377806"/>
            </a:xfrm>
            <a:prstGeom prst="roundRect">
              <a:avLst/>
            </a:prstGeom>
            <a:solidFill>
              <a:srgbClr val="4DB1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orporative Bold" panose="00000900000000000000" pitchFamily="50" charset="0"/>
                </a:rPr>
                <a:t> Next</a:t>
              </a:r>
            </a:p>
          </p:txBody>
        </p:sp>
        <p:grpSp>
          <p:nvGrpSpPr>
            <p:cNvPr id="7" name="Group 6"/>
            <p:cNvGrpSpPr/>
            <p:nvPr/>
          </p:nvGrpSpPr>
          <p:grpSpPr>
            <a:xfrm>
              <a:off x="3130379" y="5799438"/>
              <a:ext cx="567862" cy="567862"/>
              <a:chOff x="4007708" y="5799438"/>
              <a:chExt cx="567862" cy="567862"/>
            </a:xfrm>
          </p:grpSpPr>
          <p:sp>
            <p:nvSpPr>
              <p:cNvPr id="4" name="Oval 3">
                <a:hlinkClick r:id="rId2" action="ppaction://hlinksldjump"/>
              </p:cNvPr>
              <p:cNvSpPr/>
              <p:nvPr/>
            </p:nvSpPr>
            <p:spPr>
              <a:xfrm>
                <a:off x="4007708" y="5799438"/>
                <a:ext cx="567862" cy="567862"/>
              </a:xfrm>
              <a:prstGeom prst="ellipse">
                <a:avLst/>
              </a:prstGeom>
              <a:solidFill>
                <a:schemeClr val="bg1"/>
              </a:solidFill>
              <a:ln w="28575">
                <a:solidFill>
                  <a:srgbClr val="1C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hlinkClick r:id="rId2" action="ppaction://hlinksldjump"/>
              </p:cNvPr>
              <p:cNvSpPr/>
              <p:nvPr/>
            </p:nvSpPr>
            <p:spPr>
              <a:xfrm>
                <a:off x="4058964" y="5852914"/>
                <a:ext cx="465348" cy="465348"/>
              </a:xfrm>
              <a:prstGeom prst="ellipse">
                <a:avLst/>
              </a:prstGeom>
              <a:solidFill>
                <a:srgbClr val="FFCF2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6">
                <a:hlinkClick r:id="rId2" action="ppaction://hlinksldjump"/>
              </p:cNvPr>
              <p:cNvSpPr/>
              <p:nvPr/>
            </p:nvSpPr>
            <p:spPr>
              <a:xfrm rot="21195811">
                <a:off x="4154647" y="5867845"/>
                <a:ext cx="273983" cy="42299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DE1E5A"/>
                    </a:solidFill>
                    <a:latin typeface="Corporative Black" panose="00000A00000000000000" pitchFamily="50" charset="0"/>
                  </a:rPr>
                  <a:t>?</a:t>
                </a:r>
              </a:p>
            </p:txBody>
          </p:sp>
        </p:grpSp>
      </p:grpSp>
      <p:sp>
        <p:nvSpPr>
          <p:cNvPr id="74" name="Rounded Rectangle 73"/>
          <p:cNvSpPr/>
          <p:nvPr/>
        </p:nvSpPr>
        <p:spPr>
          <a:xfrm>
            <a:off x="1060190" y="2356013"/>
            <a:ext cx="3528127" cy="787204"/>
          </a:xfrm>
          <a:prstGeom prst="roundRect">
            <a:avLst>
              <a:gd name="adj" fmla="val 697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1400" dirty="0">
                <a:solidFill>
                  <a:schemeClr val="tx1"/>
                </a:solidFill>
              </a:rPr>
              <a:t>Our teacher told us that if we didn’t want to spend our playtime cleaning the floor, we had to sieve the flour really carefully.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30826">
            <a:off x="583684" y="959974"/>
            <a:ext cx="744837" cy="892376"/>
          </a:xfrm>
          <a:prstGeom prst="rect">
            <a:avLst/>
          </a:prstGeom>
        </p:spPr>
      </p:pic>
      <p:sp>
        <p:nvSpPr>
          <p:cNvPr id="38" name="Rounded Rectangle 37"/>
          <p:cNvSpPr/>
          <p:nvPr/>
        </p:nvSpPr>
        <p:spPr>
          <a:xfrm>
            <a:off x="4674451" y="2355085"/>
            <a:ext cx="3528127" cy="788132"/>
          </a:xfrm>
          <a:prstGeom prst="roundRect">
            <a:avLst>
              <a:gd name="adj" fmla="val 697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1400" dirty="0">
                <a:solidFill>
                  <a:schemeClr val="tx1"/>
                </a:solidFill>
              </a:rPr>
              <a:t>Those cakes look fantastic! said Claudia before taking a big bite. Yum! They taste fantastic too!</a:t>
            </a:r>
          </a:p>
        </p:txBody>
      </p:sp>
      <p:sp>
        <p:nvSpPr>
          <p:cNvPr id="40" name="Rounded Rectangle 39"/>
          <p:cNvSpPr/>
          <p:nvPr/>
        </p:nvSpPr>
        <p:spPr>
          <a:xfrm>
            <a:off x="4680485" y="3228785"/>
            <a:ext cx="3528127" cy="555321"/>
          </a:xfrm>
          <a:prstGeom prst="roundRect">
            <a:avLst>
              <a:gd name="adj" fmla="val 697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1400" dirty="0">
                <a:solidFill>
                  <a:schemeClr val="tx1"/>
                </a:solidFill>
              </a:rPr>
              <a:t>Are you sure you’ve washed your hands? asked Mr Cook, suspiciously. </a:t>
            </a:r>
          </a:p>
        </p:txBody>
      </p:sp>
      <p:sp>
        <p:nvSpPr>
          <p:cNvPr id="41" name="Rounded Rectangle 40"/>
          <p:cNvSpPr/>
          <p:nvPr/>
        </p:nvSpPr>
        <p:spPr>
          <a:xfrm>
            <a:off x="4674451" y="3904156"/>
            <a:ext cx="3528127" cy="555321"/>
          </a:xfrm>
          <a:prstGeom prst="roundRect">
            <a:avLst>
              <a:gd name="adj" fmla="val 697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1400" dirty="0">
                <a:solidFill>
                  <a:schemeClr val="tx1"/>
                </a:solidFill>
              </a:rPr>
              <a:t>When asked how loud they could cheer, class 4 erupted with yells and whoops.</a:t>
            </a:r>
          </a:p>
        </p:txBody>
      </p:sp>
      <p:sp>
        <p:nvSpPr>
          <p:cNvPr id="43" name="Rounded Rectangle 42"/>
          <p:cNvSpPr/>
          <p:nvPr/>
        </p:nvSpPr>
        <p:spPr>
          <a:xfrm>
            <a:off x="1060190" y="3229118"/>
            <a:ext cx="3528127" cy="555321"/>
          </a:xfrm>
          <a:prstGeom prst="roundRect">
            <a:avLst>
              <a:gd name="adj" fmla="val 697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1400" dirty="0">
                <a:solidFill>
                  <a:schemeClr val="tx1"/>
                </a:solidFill>
              </a:rPr>
              <a:t>Welcome to the BBC Children in Need appeal show, announced the presenter.</a:t>
            </a:r>
          </a:p>
        </p:txBody>
      </p:sp>
      <p:sp>
        <p:nvSpPr>
          <p:cNvPr id="47" name="Rounded Rectangle 46"/>
          <p:cNvSpPr/>
          <p:nvPr/>
        </p:nvSpPr>
        <p:spPr>
          <a:xfrm>
            <a:off x="1060189" y="3899825"/>
            <a:ext cx="3528127" cy="555321"/>
          </a:xfrm>
          <a:prstGeom prst="roundRect">
            <a:avLst>
              <a:gd name="adj" fmla="val 697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1400" dirty="0">
                <a:solidFill>
                  <a:schemeClr val="tx1"/>
                </a:solidFill>
              </a:rPr>
              <a:t>I’m so excited for the bake sale that I</a:t>
            </a:r>
            <a:br>
              <a:rPr lang="en-GB" altLang="en-US" sz="1400" dirty="0">
                <a:solidFill>
                  <a:schemeClr val="tx1"/>
                </a:solidFill>
              </a:rPr>
            </a:br>
            <a:r>
              <a:rPr lang="en-GB" altLang="en-US" sz="1400" dirty="0">
                <a:solidFill>
                  <a:schemeClr val="tx1"/>
                </a:solidFill>
              </a:rPr>
              <a:t>can barely sleep!</a:t>
            </a:r>
          </a:p>
        </p:txBody>
      </p:sp>
      <p:sp>
        <p:nvSpPr>
          <p:cNvPr id="48" name="Rounded Rectangle 47"/>
          <p:cNvSpPr/>
          <p:nvPr/>
        </p:nvSpPr>
        <p:spPr>
          <a:xfrm>
            <a:off x="4674451" y="2353589"/>
            <a:ext cx="3528127" cy="788132"/>
          </a:xfrm>
          <a:prstGeom prst="roundRect">
            <a:avLst>
              <a:gd name="adj" fmla="val 6978"/>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1400" b="1" dirty="0">
                <a:solidFill>
                  <a:srgbClr val="FFCF21"/>
                </a:solidFill>
              </a:rPr>
              <a:t>“</a:t>
            </a:r>
            <a:r>
              <a:rPr lang="en-GB" altLang="en-US" sz="1400" b="1" dirty="0">
                <a:solidFill>
                  <a:schemeClr val="bg1"/>
                </a:solidFill>
              </a:rPr>
              <a:t>Those cakes look fantastic!</a:t>
            </a:r>
            <a:r>
              <a:rPr lang="en-GB" altLang="en-US" sz="1400" b="1" dirty="0">
                <a:solidFill>
                  <a:srgbClr val="FFCF21"/>
                </a:solidFill>
              </a:rPr>
              <a:t>”</a:t>
            </a:r>
            <a:r>
              <a:rPr lang="en-GB" altLang="en-US" sz="1400" b="1" dirty="0">
                <a:solidFill>
                  <a:schemeClr val="bg1"/>
                </a:solidFill>
              </a:rPr>
              <a:t> </a:t>
            </a:r>
            <a:r>
              <a:rPr lang="en-GB" altLang="en-US" sz="1400" dirty="0">
                <a:solidFill>
                  <a:schemeClr val="bg1"/>
                </a:solidFill>
              </a:rPr>
              <a:t>said Claudia before taking a big bite. </a:t>
            </a:r>
            <a:r>
              <a:rPr lang="en-GB" altLang="en-US" sz="1400" b="1" dirty="0">
                <a:solidFill>
                  <a:srgbClr val="FFCF21"/>
                </a:solidFill>
              </a:rPr>
              <a:t>“</a:t>
            </a:r>
            <a:r>
              <a:rPr lang="en-GB" altLang="en-US" sz="1400" b="1" dirty="0">
                <a:solidFill>
                  <a:schemeClr val="bg1"/>
                </a:solidFill>
              </a:rPr>
              <a:t>Yum! They taste fantastic too!</a:t>
            </a:r>
            <a:r>
              <a:rPr lang="en-GB" altLang="en-US" sz="1400" b="1" dirty="0">
                <a:solidFill>
                  <a:srgbClr val="FFCF21"/>
                </a:solidFill>
              </a:rPr>
              <a:t>”</a:t>
            </a:r>
          </a:p>
        </p:txBody>
      </p:sp>
      <p:sp>
        <p:nvSpPr>
          <p:cNvPr id="49" name="Rounded Rectangle 48"/>
          <p:cNvSpPr/>
          <p:nvPr/>
        </p:nvSpPr>
        <p:spPr>
          <a:xfrm>
            <a:off x="4680485" y="3228785"/>
            <a:ext cx="3528127" cy="561917"/>
          </a:xfrm>
          <a:prstGeom prst="roundRect">
            <a:avLst>
              <a:gd name="adj" fmla="val 6978"/>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1400" b="1" dirty="0">
                <a:solidFill>
                  <a:srgbClr val="FFCF21"/>
                </a:solidFill>
              </a:rPr>
              <a:t>“</a:t>
            </a:r>
            <a:r>
              <a:rPr lang="en-GB" altLang="en-US" sz="1400" b="1" dirty="0">
                <a:solidFill>
                  <a:schemeClr val="bg1"/>
                </a:solidFill>
              </a:rPr>
              <a:t>Are you sure you’ve washed your hands?</a:t>
            </a:r>
            <a:r>
              <a:rPr lang="en-GB" altLang="en-US" sz="1400" b="1" dirty="0">
                <a:solidFill>
                  <a:srgbClr val="FFCF21"/>
                </a:solidFill>
              </a:rPr>
              <a:t>”</a:t>
            </a:r>
            <a:r>
              <a:rPr lang="en-GB" altLang="en-US" sz="1400" b="1" dirty="0">
                <a:solidFill>
                  <a:schemeClr val="bg1"/>
                </a:solidFill>
              </a:rPr>
              <a:t> </a:t>
            </a:r>
            <a:r>
              <a:rPr lang="en-GB" altLang="en-US" sz="1400" dirty="0">
                <a:solidFill>
                  <a:schemeClr val="bg1"/>
                </a:solidFill>
              </a:rPr>
              <a:t>asked Mr Cook, suspiciously. </a:t>
            </a:r>
          </a:p>
        </p:txBody>
      </p:sp>
      <p:sp>
        <p:nvSpPr>
          <p:cNvPr id="53" name="Rounded Rectangle 52"/>
          <p:cNvSpPr/>
          <p:nvPr/>
        </p:nvSpPr>
        <p:spPr>
          <a:xfrm>
            <a:off x="1060190" y="3228786"/>
            <a:ext cx="3528127" cy="562250"/>
          </a:xfrm>
          <a:prstGeom prst="roundRect">
            <a:avLst>
              <a:gd name="adj" fmla="val 6978"/>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1400" b="1" dirty="0">
                <a:solidFill>
                  <a:srgbClr val="FFCF21"/>
                </a:solidFill>
              </a:rPr>
              <a:t>“</a:t>
            </a:r>
            <a:r>
              <a:rPr lang="en-GB" altLang="en-US" sz="1400" b="1" dirty="0">
                <a:solidFill>
                  <a:schemeClr val="bg1"/>
                </a:solidFill>
              </a:rPr>
              <a:t>Welcome to the BBC Children in Need appeal show,</a:t>
            </a:r>
            <a:r>
              <a:rPr lang="en-GB" altLang="en-US" sz="1400" b="1" dirty="0">
                <a:solidFill>
                  <a:srgbClr val="FFCF21"/>
                </a:solidFill>
              </a:rPr>
              <a:t>”</a:t>
            </a:r>
            <a:r>
              <a:rPr lang="en-GB" altLang="en-US" sz="1400" b="1" dirty="0">
                <a:solidFill>
                  <a:schemeClr val="bg1"/>
                </a:solidFill>
              </a:rPr>
              <a:t> </a:t>
            </a:r>
            <a:r>
              <a:rPr lang="en-GB" altLang="en-US" sz="1400" dirty="0">
                <a:solidFill>
                  <a:schemeClr val="bg1"/>
                </a:solidFill>
              </a:rPr>
              <a:t>announced the presenter.</a:t>
            </a:r>
          </a:p>
        </p:txBody>
      </p:sp>
    </p:spTree>
    <p:extLst>
      <p:ext uri="{BB962C8B-B14F-4D97-AF65-F5344CB8AC3E}">
        <p14:creationId xmlns:p14="http://schemas.microsoft.com/office/powerpoint/2010/main" val="2267822718"/>
      </p:ext>
    </p:extLst>
  </p:cSld>
  <p:clrMapOvr>
    <a:masterClrMapping/>
  </p:clrMapOvr>
  <mc:AlternateContent xmlns:mc="http://schemas.openxmlformats.org/markup-compatibility/2006" xmlns:p14="http://schemas.microsoft.com/office/powerpoint/2010/main">
    <mc:Choice Requires="p14">
      <p:transition p14:dur="150" advClick="0">
        <p:fad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20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0"/>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afterEffect">
                                  <p:stCondLst>
                                    <p:cond delay="0"/>
                                  </p:stCondLst>
                                  <p:childTnLst>
                                    <p:animEffect transition="out" filter="fade">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fade">
                                      <p:cBhvr>
                                        <p:cTn id="25" dur="500"/>
                                        <p:tgtEl>
                                          <p:spTgt spid="74"/>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childTnLst>
                          </p:cTn>
                        </p:par>
                        <p:par>
                          <p:cTn id="55" fill="hold">
                            <p:stCondLst>
                              <p:cond delay="4000"/>
                            </p:stCondLst>
                            <p:childTnLst>
                              <p:par>
                                <p:cTn id="56" presetID="10" presetClass="entr" presetSubtype="0" fill="hold" nodeType="afterEffect">
                                  <p:stCondLst>
                                    <p:cond delay="200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500"/>
                                        <p:tgtEl>
                                          <p:spTgt spid="50"/>
                                        </p:tgtEl>
                                      </p:cBhvr>
                                    </p:animEffect>
                                  </p:childTnLst>
                                </p:cTn>
                              </p:par>
                            </p:childTnLst>
                          </p:cTn>
                        </p:par>
                      </p:childTnLst>
                    </p:cTn>
                  </p:par>
                </p:childTnLst>
              </p:cTn>
              <p:nextCondLst>
                <p:cond evt="onClick" delay="0">
                  <p:tgtEl>
                    <p:spTgt spid="20"/>
                  </p:tgtEl>
                </p:cond>
              </p:nextCondLst>
            </p:seq>
            <p:seq concurrent="1" nextAc="seek">
              <p:cTn id="59" restart="whenNotActive" fill="hold" evtFilter="cancelBubble" nodeType="interactiveSeq">
                <p:stCondLst>
                  <p:cond evt="onClick" delay="0">
                    <p:tgtEl>
                      <p:spTgt spid="50"/>
                    </p:tgtEl>
                  </p:cond>
                </p:stCondLst>
                <p:endSync evt="end" delay="0">
                  <p:rtn val="all"/>
                </p:endSync>
                <p:childTnLst>
                  <p:par>
                    <p:cTn id="60" fill="hold">
                      <p:stCondLst>
                        <p:cond delay="0"/>
                      </p:stCondLst>
                      <p:childTnLst>
                        <p:par>
                          <p:cTn id="61" fill="hold">
                            <p:stCondLst>
                              <p:cond delay="0"/>
                            </p:stCondLst>
                            <p:childTnLst>
                              <p:par>
                                <p:cTn id="62" presetID="10" presetClass="exit" presetSubtype="0" fill="hold" nodeType="afterEffect">
                                  <p:stCondLst>
                                    <p:cond delay="0"/>
                                  </p:stCondLst>
                                  <p:childTnLst>
                                    <p:animEffect transition="out" filter="fade">
                                      <p:cBhvr>
                                        <p:cTn id="63" dur="500"/>
                                        <p:tgtEl>
                                          <p:spTgt spid="50"/>
                                        </p:tgtEl>
                                      </p:cBhvr>
                                    </p:animEffect>
                                    <p:set>
                                      <p:cBhvr>
                                        <p:cTn id="64" dur="1" fill="hold">
                                          <p:stCondLst>
                                            <p:cond delay="499"/>
                                          </p:stCondLst>
                                        </p:cTn>
                                        <p:tgtEl>
                                          <p:spTgt spid="50"/>
                                        </p:tgtEl>
                                        <p:attrNameLst>
                                          <p:attrName>style.visibility</p:attrName>
                                        </p:attrNameLst>
                                      </p:cBhvr>
                                      <p:to>
                                        <p:strVal val="hidden"/>
                                      </p:to>
                                    </p:set>
                                  </p:childTnLst>
                                </p:cTn>
                              </p:par>
                            </p:childTnLst>
                          </p:cTn>
                        </p:par>
                        <p:par>
                          <p:cTn id="65" fill="hold">
                            <p:stCondLst>
                              <p:cond delay="1000"/>
                            </p:stCondLst>
                            <p:childTnLst>
                              <p:par>
                                <p:cTn id="66" presetID="10" presetClass="entr" presetSubtype="0"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fade">
                                      <p:cBhvr>
                                        <p:cTn id="68" dur="500"/>
                                        <p:tgtEl>
                                          <p:spTgt spid="44"/>
                                        </p:tgtEl>
                                      </p:cBhvr>
                                    </p:animEffect>
                                  </p:childTnLst>
                                </p:cTn>
                              </p:par>
                            </p:childTnLst>
                          </p:cTn>
                        </p:par>
                        <p:par>
                          <p:cTn id="69" fill="hold">
                            <p:stCondLst>
                              <p:cond delay="1500"/>
                            </p:stCondLst>
                            <p:childTnLst>
                              <p:par>
                                <p:cTn id="70" presetID="10" presetClass="entr" presetSubtype="0" fill="hold" grpId="0"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500"/>
                                        <p:tgtEl>
                                          <p:spTgt spid="54"/>
                                        </p:tgtEl>
                                      </p:cBhvr>
                                    </p:animEffect>
                                  </p:childTnLst>
                                </p:cTn>
                              </p:par>
                            </p:childTnLst>
                          </p:cTn>
                        </p:par>
                        <p:par>
                          <p:cTn id="73" fill="hold">
                            <p:stCondLst>
                              <p:cond delay="2000"/>
                            </p:stCondLst>
                            <p:childTnLst>
                              <p:par>
                                <p:cTn id="74" presetID="10" presetClass="entr" presetSubtype="0" fill="hold" grpId="0" nodeType="after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fade">
                                      <p:cBhvr>
                                        <p:cTn id="76" dur="500"/>
                                        <p:tgtEl>
                                          <p:spTgt spid="4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fade">
                                      <p:cBhvr>
                                        <p:cTn id="79" dur="500"/>
                                        <p:tgtEl>
                                          <p:spTgt spid="5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fade">
                                      <p:cBhvr>
                                        <p:cTn id="82" dur="500"/>
                                        <p:tgtEl>
                                          <p:spTgt spid="49"/>
                                        </p:tgtEl>
                                      </p:cBhvr>
                                    </p:animEffect>
                                  </p:childTnLst>
                                </p:cTn>
                              </p:par>
                            </p:childTnLst>
                          </p:cTn>
                        </p:par>
                        <p:par>
                          <p:cTn id="83" fill="hold">
                            <p:stCondLst>
                              <p:cond delay="2500"/>
                            </p:stCondLst>
                            <p:childTnLst>
                              <p:par>
                                <p:cTn id="84" presetID="2" presetClass="entr" presetSubtype="2" accel="18000" decel="60000" fill="hold" nodeType="afterEffect">
                                  <p:stCondLst>
                                    <p:cond delay="2000"/>
                                  </p:stCondLst>
                                  <p:childTnLst>
                                    <p:set>
                                      <p:cBhvr>
                                        <p:cTn id="85" dur="1" fill="hold">
                                          <p:stCondLst>
                                            <p:cond delay="0"/>
                                          </p:stCondLst>
                                        </p:cTn>
                                        <p:tgtEl>
                                          <p:spTgt spid="14"/>
                                        </p:tgtEl>
                                        <p:attrNameLst>
                                          <p:attrName>style.visibility</p:attrName>
                                        </p:attrNameLst>
                                      </p:cBhvr>
                                      <p:to>
                                        <p:strVal val="visible"/>
                                      </p:to>
                                    </p:set>
                                    <p:anim calcmode="lin" valueType="num">
                                      <p:cBhvr additive="base">
                                        <p:cTn id="86" dur="500" fill="hold"/>
                                        <p:tgtEl>
                                          <p:spTgt spid="14"/>
                                        </p:tgtEl>
                                        <p:attrNameLst>
                                          <p:attrName>ppt_x</p:attrName>
                                        </p:attrNameLst>
                                      </p:cBhvr>
                                      <p:tavLst>
                                        <p:tav tm="0">
                                          <p:val>
                                            <p:strVal val="1+#ppt_w/2"/>
                                          </p:val>
                                        </p:tav>
                                        <p:tav tm="100000">
                                          <p:val>
                                            <p:strVal val="#ppt_x"/>
                                          </p:val>
                                        </p:tav>
                                      </p:tavLst>
                                    </p:anim>
                                    <p:anim calcmode="lin" valueType="num">
                                      <p:cBhvr additive="base">
                                        <p:cTn id="87"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50"/>
                  </p:tgtEl>
                </p:cond>
              </p:nextCondLst>
            </p:seq>
          </p:childTnLst>
        </p:cTn>
      </p:par>
    </p:tnLst>
    <p:bldLst>
      <p:bldP spid="32" grpId="0" animBg="1"/>
      <p:bldP spid="34" grpId="0" animBg="1"/>
      <p:bldP spid="33" grpId="0" animBg="1"/>
      <p:bldP spid="10" grpId="0" animBg="1"/>
      <p:bldP spid="54" grpId="0"/>
      <p:bldP spid="74" grpId="0" animBg="1"/>
      <p:bldP spid="38" grpId="0" animBg="1"/>
      <p:bldP spid="40" grpId="0" animBg="1"/>
      <p:bldP spid="41" grpId="0" animBg="1"/>
      <p:bldP spid="43" grpId="0" animBg="1"/>
      <p:bldP spid="47" grpId="0" animBg="1"/>
      <p:bldP spid="48" grpId="0" animBg="1"/>
      <p:bldP spid="49" grpId="0" animBg="1"/>
      <p:bldP spid="53"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BCChildreninNeed_PowerPoint.pptx" id="{E21155D3-A451-476E-A429-5D1A80FD66E8}" vid="{235A6EF2-33BB-4B1B-A143-FE3F975D7D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BBCChildreninNeed_PowerPoint</Template>
  <TotalTime>1202</TotalTime>
  <Words>1561</Words>
  <Application>Microsoft Office PowerPoint</Application>
  <PresentationFormat>On-screen Show (4:3)</PresentationFormat>
  <Paragraphs>266</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Corporative Bold</vt:lpstr>
      <vt:lpstr>Twinkl</vt:lpstr>
      <vt:lpstr>Calibri</vt:lpstr>
      <vt:lpstr>Arial</vt:lpstr>
      <vt:lpstr>Corporative Black</vt:lpstr>
      <vt:lpstr>Office Theme</vt:lpstr>
      <vt:lpstr>PowerPoint Presentation</vt:lpstr>
      <vt:lpstr>Escape the Classroom</vt:lpstr>
      <vt:lpstr>Escape the Classroom</vt:lpstr>
      <vt:lpstr>Escape the Classroom</vt:lpstr>
      <vt:lpstr>Escape the Classroom</vt:lpstr>
      <vt:lpstr>The Rules</vt:lpstr>
      <vt:lpstr>Reveal the Answers</vt:lpstr>
      <vt:lpstr>Clue for Digit 1</vt:lpstr>
      <vt:lpstr>Clue for Digit 2</vt:lpstr>
      <vt:lpstr>Clue for Digit 3</vt:lpstr>
      <vt:lpstr>Clue for Digit 4</vt:lpstr>
      <vt:lpstr>Clue for Digit 5</vt:lpstr>
      <vt:lpstr>Clue for Digit 6</vt:lpstr>
      <vt:lpstr>Clue for Digit 7</vt:lpstr>
      <vt:lpstr>Clue for Digit 8</vt:lpstr>
      <vt:lpstr>Clue for Digit 9</vt:lpstr>
      <vt:lpstr>Clue for Digit 10</vt:lpstr>
      <vt:lpstr>You Escaped from the Classroom!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Ruby Cunningham</dc:creator>
  <cp:lastModifiedBy>Ruby Cunningham</cp:lastModifiedBy>
  <cp:revision>86</cp:revision>
  <dcterms:created xsi:type="dcterms:W3CDTF">2019-09-27T14:55:14Z</dcterms:created>
  <dcterms:modified xsi:type="dcterms:W3CDTF">2019-10-30T14:44:05Z</dcterms:modified>
</cp:coreProperties>
</file>