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p:scale>
          <a:sx n="33" d="100"/>
          <a:sy n="33" d="100"/>
        </p:scale>
        <p:origin x="701" y="9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872B954-4A25-49BD-8B56-DCD707615C87}" type="datetimeFigureOut">
              <a:rPr lang="en-GB" smtClean="0"/>
              <a:t>20/03/2022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6E3F4-D4C6-4E62-856F-ADDF14E8EB00}" type="slidenum">
              <a:rPr lang="en-GB" smtClean="0"/>
              <a:t>‹#›</a:t>
            </a:fld>
            <a:endParaRPr lang="en-GB"/>
          </a:p>
        </p:txBody>
      </p:sp>
    </p:spTree>
    <p:extLst>
      <p:ext uri="{BB962C8B-B14F-4D97-AF65-F5344CB8AC3E}">
        <p14:creationId xmlns:p14="http://schemas.microsoft.com/office/powerpoint/2010/main" val="4111736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872B954-4A25-49BD-8B56-DCD707615C87}" type="datetimeFigureOut">
              <a:rPr lang="en-GB" smtClean="0"/>
              <a:t>20/03/2022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6E3F4-D4C6-4E62-856F-ADDF14E8EB00}" type="slidenum">
              <a:rPr lang="en-GB" smtClean="0"/>
              <a:t>‹#›</a:t>
            </a:fld>
            <a:endParaRPr lang="en-GB"/>
          </a:p>
        </p:txBody>
      </p:sp>
    </p:spTree>
    <p:extLst>
      <p:ext uri="{BB962C8B-B14F-4D97-AF65-F5344CB8AC3E}">
        <p14:creationId xmlns:p14="http://schemas.microsoft.com/office/powerpoint/2010/main" val="3000712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872B954-4A25-49BD-8B56-DCD707615C87}" type="datetimeFigureOut">
              <a:rPr lang="en-GB" smtClean="0"/>
              <a:t>20/03/2022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6E3F4-D4C6-4E62-856F-ADDF14E8EB00}" type="slidenum">
              <a:rPr lang="en-GB" smtClean="0"/>
              <a:t>‹#›</a:t>
            </a:fld>
            <a:endParaRPr lang="en-GB"/>
          </a:p>
        </p:txBody>
      </p:sp>
    </p:spTree>
    <p:extLst>
      <p:ext uri="{BB962C8B-B14F-4D97-AF65-F5344CB8AC3E}">
        <p14:creationId xmlns:p14="http://schemas.microsoft.com/office/powerpoint/2010/main" val="1915675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872B954-4A25-49BD-8B56-DCD707615C87}" type="datetimeFigureOut">
              <a:rPr lang="en-GB" smtClean="0"/>
              <a:t>20/03/2022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6E3F4-D4C6-4E62-856F-ADDF14E8EB00}" type="slidenum">
              <a:rPr lang="en-GB" smtClean="0"/>
              <a:t>‹#›</a:t>
            </a:fld>
            <a:endParaRPr lang="en-GB"/>
          </a:p>
        </p:txBody>
      </p:sp>
    </p:spTree>
    <p:extLst>
      <p:ext uri="{BB962C8B-B14F-4D97-AF65-F5344CB8AC3E}">
        <p14:creationId xmlns:p14="http://schemas.microsoft.com/office/powerpoint/2010/main" val="1271051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872B954-4A25-49BD-8B56-DCD707615C87}" type="datetimeFigureOut">
              <a:rPr lang="en-GB" smtClean="0"/>
              <a:t>20/03/2022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6E3F4-D4C6-4E62-856F-ADDF14E8EB00}" type="slidenum">
              <a:rPr lang="en-GB" smtClean="0"/>
              <a:t>‹#›</a:t>
            </a:fld>
            <a:endParaRPr lang="en-GB"/>
          </a:p>
        </p:txBody>
      </p:sp>
    </p:spTree>
    <p:extLst>
      <p:ext uri="{BB962C8B-B14F-4D97-AF65-F5344CB8AC3E}">
        <p14:creationId xmlns:p14="http://schemas.microsoft.com/office/powerpoint/2010/main" val="4293810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872B954-4A25-49BD-8B56-DCD707615C87}" type="datetimeFigureOut">
              <a:rPr lang="en-GB" smtClean="0"/>
              <a:t>20/03/2022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6E3F4-D4C6-4E62-856F-ADDF14E8EB00}" type="slidenum">
              <a:rPr lang="en-GB" smtClean="0"/>
              <a:t>‹#›</a:t>
            </a:fld>
            <a:endParaRPr lang="en-GB"/>
          </a:p>
        </p:txBody>
      </p:sp>
    </p:spTree>
    <p:extLst>
      <p:ext uri="{BB962C8B-B14F-4D97-AF65-F5344CB8AC3E}">
        <p14:creationId xmlns:p14="http://schemas.microsoft.com/office/powerpoint/2010/main" val="4272281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872B954-4A25-49BD-8B56-DCD707615C87}" type="datetimeFigureOut">
              <a:rPr lang="en-GB" smtClean="0"/>
              <a:t>20/03/2022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FD6E3F4-D4C6-4E62-856F-ADDF14E8EB00}" type="slidenum">
              <a:rPr lang="en-GB" smtClean="0"/>
              <a:t>‹#›</a:t>
            </a:fld>
            <a:endParaRPr lang="en-GB"/>
          </a:p>
        </p:txBody>
      </p:sp>
    </p:spTree>
    <p:extLst>
      <p:ext uri="{BB962C8B-B14F-4D97-AF65-F5344CB8AC3E}">
        <p14:creationId xmlns:p14="http://schemas.microsoft.com/office/powerpoint/2010/main" val="2503476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872B954-4A25-49BD-8B56-DCD707615C87}" type="datetimeFigureOut">
              <a:rPr lang="en-GB" smtClean="0"/>
              <a:t>20/03/2022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FD6E3F4-D4C6-4E62-856F-ADDF14E8EB00}" type="slidenum">
              <a:rPr lang="en-GB" smtClean="0"/>
              <a:t>‹#›</a:t>
            </a:fld>
            <a:endParaRPr lang="en-GB"/>
          </a:p>
        </p:txBody>
      </p:sp>
    </p:spTree>
    <p:extLst>
      <p:ext uri="{BB962C8B-B14F-4D97-AF65-F5344CB8AC3E}">
        <p14:creationId xmlns:p14="http://schemas.microsoft.com/office/powerpoint/2010/main" val="1829392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72B954-4A25-49BD-8B56-DCD707615C87}" type="datetimeFigureOut">
              <a:rPr lang="en-GB" smtClean="0"/>
              <a:t>20/03/2022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FD6E3F4-D4C6-4E62-856F-ADDF14E8EB00}" type="slidenum">
              <a:rPr lang="en-GB" smtClean="0"/>
              <a:t>‹#›</a:t>
            </a:fld>
            <a:endParaRPr lang="en-GB"/>
          </a:p>
        </p:txBody>
      </p:sp>
    </p:spTree>
    <p:extLst>
      <p:ext uri="{BB962C8B-B14F-4D97-AF65-F5344CB8AC3E}">
        <p14:creationId xmlns:p14="http://schemas.microsoft.com/office/powerpoint/2010/main" val="1724557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72B954-4A25-49BD-8B56-DCD707615C87}" type="datetimeFigureOut">
              <a:rPr lang="en-GB" smtClean="0"/>
              <a:t>20/03/2022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6E3F4-D4C6-4E62-856F-ADDF14E8EB00}" type="slidenum">
              <a:rPr lang="en-GB" smtClean="0"/>
              <a:t>‹#›</a:t>
            </a:fld>
            <a:endParaRPr lang="en-GB"/>
          </a:p>
        </p:txBody>
      </p:sp>
    </p:spTree>
    <p:extLst>
      <p:ext uri="{BB962C8B-B14F-4D97-AF65-F5344CB8AC3E}">
        <p14:creationId xmlns:p14="http://schemas.microsoft.com/office/powerpoint/2010/main" val="394417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72B954-4A25-49BD-8B56-DCD707615C87}" type="datetimeFigureOut">
              <a:rPr lang="en-GB" smtClean="0"/>
              <a:t>20/03/2022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6E3F4-D4C6-4E62-856F-ADDF14E8EB00}" type="slidenum">
              <a:rPr lang="en-GB" smtClean="0"/>
              <a:t>‹#›</a:t>
            </a:fld>
            <a:endParaRPr lang="en-GB"/>
          </a:p>
        </p:txBody>
      </p:sp>
    </p:spTree>
    <p:extLst>
      <p:ext uri="{BB962C8B-B14F-4D97-AF65-F5344CB8AC3E}">
        <p14:creationId xmlns:p14="http://schemas.microsoft.com/office/powerpoint/2010/main" val="3239639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72B954-4A25-49BD-8B56-DCD707615C87}" type="datetimeFigureOut">
              <a:rPr lang="en-GB" smtClean="0"/>
              <a:t>20/03/2022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D6E3F4-D4C6-4E62-856F-ADDF14E8EB00}" type="slidenum">
              <a:rPr lang="en-GB" smtClean="0"/>
              <a:t>‹#›</a:t>
            </a:fld>
            <a:endParaRPr lang="en-GB"/>
          </a:p>
        </p:txBody>
      </p:sp>
    </p:spTree>
    <p:extLst>
      <p:ext uri="{BB962C8B-B14F-4D97-AF65-F5344CB8AC3E}">
        <p14:creationId xmlns:p14="http://schemas.microsoft.com/office/powerpoint/2010/main" val="3639955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sa.int/kids/en/Multimedia/Videos/Paxi_on_the_ISS/Fun_facts_about_the_ISS" TargetMode="External"/><Relationship Id="rId2" Type="http://schemas.openxmlformats.org/officeDocument/2006/relationships/hyperlink" Target="https://schoolgardening.rhs.org.uk/competitions/rocket-science" TargetMode="External"/><Relationship Id="rId1" Type="http://schemas.openxmlformats.org/officeDocument/2006/relationships/slideLayout" Target="../slideLayouts/slideLayout2.xml"/><Relationship Id="rId4" Type="http://schemas.openxmlformats.org/officeDocument/2006/relationships/hyperlink" Target="https://www.nasa.gov/audience/forstudents/5-8/features/nasa-knows/what-is-the-iss-58.html"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6818227" y="422031"/>
            <a:ext cx="4479889" cy="2508738"/>
          </a:xfrm>
          <a:prstGeom prst="rect">
            <a:avLst/>
          </a:prstGeom>
        </p:spPr>
      </p:pic>
      <p:sp>
        <p:nvSpPr>
          <p:cNvPr id="3" name="Subtitle 2"/>
          <p:cNvSpPr>
            <a:spLocks noGrp="1"/>
          </p:cNvSpPr>
          <p:nvPr>
            <p:ph type="subTitle" idx="1"/>
          </p:nvPr>
        </p:nvSpPr>
        <p:spPr>
          <a:xfrm>
            <a:off x="6518030" y="3789607"/>
            <a:ext cx="4759569" cy="1655762"/>
          </a:xfrm>
        </p:spPr>
        <p:txBody>
          <a:bodyPr>
            <a:normAutofit/>
          </a:bodyPr>
          <a:lstStyle/>
          <a:p>
            <a:r>
              <a:rPr lang="en-GB" sz="3200" dirty="0" smtClean="0"/>
              <a:t>What is this structure? What do you know about it already?  </a:t>
            </a:r>
            <a:endParaRPr lang="en-GB" sz="3200" dirty="0"/>
          </a:p>
        </p:txBody>
      </p:sp>
      <p:sp>
        <p:nvSpPr>
          <p:cNvPr id="4" name="AutoShape 2" descr="How the ISS could stay in orbit without Russia — Quart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Rectangle 5"/>
          <p:cNvSpPr/>
          <p:nvPr/>
        </p:nvSpPr>
        <p:spPr>
          <a:xfrm>
            <a:off x="633046" y="830749"/>
            <a:ext cx="6096000" cy="1537600"/>
          </a:xfrm>
          <a:prstGeom prst="rect">
            <a:avLst/>
          </a:prstGeom>
        </p:spPr>
        <p:txBody>
          <a:bodyPr>
            <a:spAutoFit/>
          </a:bodyPr>
          <a:lstStyle/>
          <a:p>
            <a:pPr>
              <a:lnSpc>
                <a:spcPct val="107000"/>
              </a:lnSpc>
              <a:spcAft>
                <a:spcPts val="800"/>
              </a:spcAft>
            </a:pPr>
            <a:r>
              <a:rPr lang="en-GB" sz="1400" b="1" dirty="0" smtClean="0">
                <a:effectLst/>
                <a:latin typeface="Comic Sans MS" panose="030F0702030302020204" pitchFamily="66" charset="0"/>
                <a:ea typeface="SassoonCRInfant"/>
                <a:cs typeface="SassoonCRInfant"/>
              </a:rPr>
              <a:t>LO: To choose a research question for the International Space Station. </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latin typeface="Calibri" panose="020F0502020204030204" pitchFamily="34" charset="0"/>
                <a:ea typeface="Calibri" panose="020F0502020204030204" pitchFamily="34" charset="0"/>
                <a:cs typeface="Times New Roman" panose="02020603050405020304" pitchFamily="18" charset="0"/>
              </a:rPr>
              <a:t>I can consider what life is like on the ISS</a:t>
            </a:r>
            <a:r>
              <a:rPr lang="en-GB" sz="1400" dirty="0" smtClean="0">
                <a:latin typeface="Calibri" panose="020F0502020204030204" pitchFamily="34" charset="0"/>
                <a:ea typeface="Calibri" panose="020F0502020204030204" pitchFamily="34" charset="0"/>
                <a:cs typeface="Times New Roman" panose="02020603050405020304" pitchFamily="18" charset="0"/>
              </a:rPr>
              <a:t>.</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latin typeface="Calibri" panose="020F0502020204030204" pitchFamily="34" charset="0"/>
                <a:ea typeface="Calibri" panose="020F0502020204030204" pitchFamily="34" charset="0"/>
                <a:cs typeface="Times New Roman" panose="02020603050405020304" pitchFamily="18" charset="0"/>
              </a:rPr>
              <a:t>I understand the ISS allows scientists to research in space. </a:t>
            </a:r>
          </a:p>
          <a:p>
            <a:r>
              <a:rPr lang="en-GB" sz="1400" dirty="0">
                <a:latin typeface="Calibri" panose="020F0502020204030204" pitchFamily="34" charset="0"/>
                <a:ea typeface="Calibri" panose="020F0502020204030204" pitchFamily="34" charset="0"/>
                <a:cs typeface="Times New Roman" panose="02020603050405020304" pitchFamily="18" charset="0"/>
              </a:rPr>
              <a:t>I can create an action plan to answer a question</a:t>
            </a:r>
            <a:endParaRPr lang="en-GB" sz="1400" dirty="0"/>
          </a:p>
        </p:txBody>
      </p:sp>
    </p:spTree>
    <p:extLst>
      <p:ext uri="{BB962C8B-B14F-4D97-AF65-F5344CB8AC3E}">
        <p14:creationId xmlns:p14="http://schemas.microsoft.com/office/powerpoint/2010/main" val="2056692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160" y="731520"/>
            <a:ext cx="11201400" cy="5110163"/>
          </a:xfrm>
        </p:spPr>
        <p:txBody>
          <a:bodyPr>
            <a:normAutofit/>
          </a:bodyPr>
          <a:lstStyle/>
          <a:p>
            <a:pPr marL="0" indent="0">
              <a:buNone/>
            </a:pPr>
            <a:r>
              <a:rPr lang="en-GB" dirty="0"/>
              <a:t>The International Space Station is an orbiting laboratory on which hundreds of experiments have been conducted. Astronauts (or Cosmonauts if trained by the Russian Space Agency) live on board the ISS and conduct the experiments. The experiments help us learn more about living and working in space but also help us with things back on Earth. </a:t>
            </a:r>
            <a:endParaRPr lang="en-GB" dirty="0" smtClean="0"/>
          </a:p>
          <a:p>
            <a:pPr marL="0" indent="0">
              <a:buNone/>
            </a:pPr>
            <a:r>
              <a:rPr lang="en-GB" dirty="0" smtClean="0"/>
              <a:t>During Tim </a:t>
            </a:r>
            <a:r>
              <a:rPr lang="en-GB" dirty="0"/>
              <a:t>Peake's mission, the </a:t>
            </a:r>
            <a:r>
              <a:rPr lang="en-GB" dirty="0">
                <a:hlinkClick r:id="rId2"/>
              </a:rPr>
              <a:t>Royal Horticultural Society sent rocket seeds</a:t>
            </a:r>
            <a:r>
              <a:rPr lang="en-GB" dirty="0"/>
              <a:t> to space for schools to investigate if the effects of being in space would affect how rocket seeds germinated and grew back on earth.</a:t>
            </a:r>
          </a:p>
          <a:p>
            <a:pPr marL="0" indent="0">
              <a:buNone/>
            </a:pPr>
            <a:r>
              <a:rPr lang="en-GB" dirty="0"/>
              <a:t>The ISS is constantly orbiting the Earth and does a full orbit every 90 minutes! How many times is that in our school day?</a:t>
            </a:r>
          </a:p>
          <a:p>
            <a:pPr marL="0" indent="0">
              <a:buNone/>
            </a:pPr>
            <a:endParaRPr lang="en-GB" dirty="0"/>
          </a:p>
        </p:txBody>
      </p:sp>
      <p:sp>
        <p:nvSpPr>
          <p:cNvPr id="4" name="Rectangle 3"/>
          <p:cNvSpPr/>
          <p:nvPr/>
        </p:nvSpPr>
        <p:spPr>
          <a:xfrm>
            <a:off x="411481" y="5220759"/>
            <a:ext cx="11780519" cy="461665"/>
          </a:xfrm>
          <a:prstGeom prst="rect">
            <a:avLst/>
          </a:prstGeom>
        </p:spPr>
        <p:txBody>
          <a:bodyPr wrap="square">
            <a:spAutoFit/>
          </a:bodyPr>
          <a:lstStyle/>
          <a:p>
            <a:r>
              <a:rPr lang="en-GB" sz="2400" dirty="0" smtClean="0">
                <a:hlinkClick r:id="rId3"/>
              </a:rPr>
              <a:t>https://www.esa.int/kids/en/Multimedia/Videos/Paxi_on_the_ISS/Fun_facts_about_the_ISS</a:t>
            </a:r>
            <a:r>
              <a:rPr lang="en-GB" sz="2400" dirty="0" smtClean="0"/>
              <a:t> </a:t>
            </a:r>
            <a:endParaRPr lang="en-GB" sz="2400" dirty="0"/>
          </a:p>
        </p:txBody>
      </p:sp>
      <p:sp>
        <p:nvSpPr>
          <p:cNvPr id="5" name="Rectangle 4"/>
          <p:cNvSpPr/>
          <p:nvPr/>
        </p:nvSpPr>
        <p:spPr>
          <a:xfrm>
            <a:off x="328246" y="5708358"/>
            <a:ext cx="11629291" cy="830997"/>
          </a:xfrm>
          <a:prstGeom prst="rect">
            <a:avLst/>
          </a:prstGeom>
        </p:spPr>
        <p:txBody>
          <a:bodyPr wrap="square">
            <a:spAutoFit/>
          </a:bodyPr>
          <a:lstStyle/>
          <a:p>
            <a:r>
              <a:rPr lang="en-GB" sz="2400" dirty="0" smtClean="0">
                <a:hlinkClick r:id="rId4"/>
              </a:rPr>
              <a:t>https://www.nasa.gov/audience/forstudents/5-8/features/nasa-knows/what-is-the-iss-58.html</a:t>
            </a:r>
            <a:r>
              <a:rPr lang="en-GB" sz="2400" dirty="0" smtClean="0"/>
              <a:t> </a:t>
            </a:r>
            <a:endParaRPr lang="en-GB" sz="2400" dirty="0"/>
          </a:p>
        </p:txBody>
      </p:sp>
    </p:spTree>
    <p:extLst>
      <p:ext uri="{BB962C8B-B14F-4D97-AF65-F5344CB8AC3E}">
        <p14:creationId xmlns:p14="http://schemas.microsoft.com/office/powerpoint/2010/main" val="3471910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2438400"/>
            <a:ext cx="10884877" cy="3738563"/>
          </a:xfrm>
        </p:spPr>
        <p:txBody>
          <a:bodyPr>
            <a:normAutofit/>
          </a:bodyPr>
          <a:lstStyle/>
          <a:p>
            <a:pPr marL="0" indent="0">
              <a:buNone/>
            </a:pPr>
            <a:r>
              <a:rPr lang="en-GB" dirty="0" smtClean="0"/>
              <a:t>Your task is to work in small groups to come up with a research question that you would like to answer- that could only be answered through research on the ISS.  </a:t>
            </a:r>
          </a:p>
          <a:p>
            <a:pPr marL="0" indent="0">
              <a:buNone/>
            </a:pPr>
            <a:endParaRPr lang="en-GB" dirty="0"/>
          </a:p>
          <a:p>
            <a:pPr marL="0" indent="0">
              <a:buNone/>
            </a:pPr>
            <a:r>
              <a:rPr lang="en-GB" dirty="0" smtClean="0"/>
              <a:t>Example- What effect would microgravity have on how seeds germinate?</a:t>
            </a:r>
          </a:p>
          <a:p>
            <a:pPr marL="0" indent="0">
              <a:buNone/>
            </a:pPr>
            <a:endParaRPr lang="en-GB" dirty="0" smtClean="0"/>
          </a:p>
          <a:p>
            <a:pPr marL="0" indent="0">
              <a:buNone/>
            </a:pPr>
            <a:r>
              <a:rPr lang="en-GB" dirty="0" smtClean="0"/>
              <a:t>You should then work as a team to come up with an enquiry to answer your question. </a:t>
            </a:r>
            <a:endParaRPr lang="en-GB" dirty="0"/>
          </a:p>
        </p:txBody>
      </p:sp>
      <p:pic>
        <p:nvPicPr>
          <p:cNvPr id="4" name="Picture 3"/>
          <p:cNvPicPr>
            <a:picLocks noChangeAspect="1"/>
          </p:cNvPicPr>
          <p:nvPr/>
        </p:nvPicPr>
        <p:blipFill rotWithShape="1">
          <a:blip r:embed="rId2"/>
          <a:srcRect l="6923" t="29866" r="5000" b="18036"/>
          <a:stretch/>
        </p:blipFill>
        <p:spPr>
          <a:xfrm>
            <a:off x="1055076" y="422031"/>
            <a:ext cx="9589477" cy="1922586"/>
          </a:xfrm>
          <a:prstGeom prst="rect">
            <a:avLst/>
          </a:prstGeom>
        </p:spPr>
      </p:pic>
    </p:spTree>
    <p:extLst>
      <p:ext uri="{BB962C8B-B14F-4D97-AF65-F5344CB8AC3E}">
        <p14:creationId xmlns:p14="http://schemas.microsoft.com/office/powerpoint/2010/main" val="1130750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Choosing a research question. </a:t>
            </a:r>
            <a:endParaRPr lang="en-GB" b="1" dirty="0"/>
          </a:p>
        </p:txBody>
      </p:sp>
      <p:sp>
        <p:nvSpPr>
          <p:cNvPr id="3" name="Content Placeholder 2"/>
          <p:cNvSpPr>
            <a:spLocks noGrp="1"/>
          </p:cNvSpPr>
          <p:nvPr>
            <p:ph idx="1"/>
          </p:nvPr>
        </p:nvSpPr>
        <p:spPr>
          <a:xfrm>
            <a:off x="445477" y="1825625"/>
            <a:ext cx="11582400" cy="4351338"/>
          </a:xfrm>
        </p:spPr>
        <p:txBody>
          <a:bodyPr>
            <a:normAutofit lnSpcReduction="10000"/>
          </a:bodyPr>
          <a:lstStyle/>
          <a:p>
            <a:pPr marL="0" indent="0">
              <a:buNone/>
            </a:pPr>
            <a:r>
              <a:rPr lang="en-GB" dirty="0" smtClean="0"/>
              <a:t>Try to select a question that might provide a useful benefit for people living on earth, or be useful for astronauts in the future.</a:t>
            </a:r>
          </a:p>
          <a:p>
            <a:pPr marL="0" indent="0">
              <a:buNone/>
            </a:pPr>
            <a:endParaRPr lang="en-GB" dirty="0"/>
          </a:p>
          <a:p>
            <a:pPr marL="0" indent="0">
              <a:buNone/>
            </a:pPr>
            <a:r>
              <a:rPr lang="en-GB" dirty="0" smtClean="0"/>
              <a:t>Try to make sure your research question is specific, not vague. How will you measure your answer?</a:t>
            </a:r>
          </a:p>
          <a:p>
            <a:pPr marL="0" indent="0">
              <a:buNone/>
            </a:pPr>
            <a:endParaRPr lang="en-GB" dirty="0" smtClean="0"/>
          </a:p>
          <a:p>
            <a:pPr marL="0" indent="0">
              <a:buNone/>
            </a:pPr>
            <a:r>
              <a:rPr lang="en-GB" dirty="0" smtClean="0"/>
              <a:t>e.g. </a:t>
            </a:r>
            <a:r>
              <a:rPr lang="en-GB" b="1" dirty="0" smtClean="0"/>
              <a:t>How well does electricity work in space? </a:t>
            </a:r>
            <a:r>
              <a:rPr lang="en-GB" dirty="0" smtClean="0"/>
              <a:t>(Too vague, what do you mean by well?)</a:t>
            </a:r>
          </a:p>
          <a:p>
            <a:pPr marL="0" indent="0">
              <a:buNone/>
            </a:pPr>
            <a:r>
              <a:rPr lang="en-GB" b="1" dirty="0" smtClean="0"/>
              <a:t>What effect does microgravity have on battery life? </a:t>
            </a:r>
            <a:r>
              <a:rPr lang="en-GB" dirty="0" smtClean="0"/>
              <a:t>(a question we can measure the answer to). </a:t>
            </a:r>
            <a:endParaRPr lang="en-GB" dirty="0"/>
          </a:p>
          <a:p>
            <a:pPr marL="0" indent="0">
              <a:buNone/>
            </a:pPr>
            <a:endParaRPr lang="en-GB" dirty="0"/>
          </a:p>
        </p:txBody>
      </p:sp>
    </p:spTree>
    <p:extLst>
      <p:ext uri="{BB962C8B-B14F-4D97-AF65-F5344CB8AC3E}">
        <p14:creationId xmlns:p14="http://schemas.microsoft.com/office/powerpoint/2010/main" val="294112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8" y="0"/>
            <a:ext cx="10515600" cy="1325563"/>
          </a:xfrm>
        </p:spPr>
        <p:txBody>
          <a:bodyPr/>
          <a:lstStyle/>
          <a:p>
            <a:r>
              <a:rPr lang="en-GB" b="1" dirty="0" smtClean="0"/>
              <a:t>Thinking of an action plan. </a:t>
            </a:r>
            <a:endParaRPr lang="en-GB" b="1" dirty="0"/>
          </a:p>
        </p:txBody>
      </p:sp>
      <p:sp>
        <p:nvSpPr>
          <p:cNvPr id="3" name="Content Placeholder 2"/>
          <p:cNvSpPr>
            <a:spLocks noGrp="1"/>
          </p:cNvSpPr>
          <p:nvPr>
            <p:ph idx="1"/>
          </p:nvPr>
        </p:nvSpPr>
        <p:spPr>
          <a:xfrm>
            <a:off x="463060" y="1333256"/>
            <a:ext cx="10515600" cy="4351338"/>
          </a:xfrm>
        </p:spPr>
        <p:txBody>
          <a:bodyPr>
            <a:noAutofit/>
          </a:bodyPr>
          <a:lstStyle/>
          <a:p>
            <a:pPr marL="0" indent="0">
              <a:buNone/>
            </a:pPr>
            <a:r>
              <a:rPr lang="en-GB" dirty="0" smtClean="0"/>
              <a:t>What method of enquiry will you select? </a:t>
            </a:r>
          </a:p>
          <a:p>
            <a:r>
              <a:rPr lang="en-GB" sz="2000" dirty="0"/>
              <a:t>Observation over time</a:t>
            </a:r>
          </a:p>
          <a:p>
            <a:r>
              <a:rPr lang="en-GB" sz="2000" dirty="0"/>
              <a:t>Pattern seeking</a:t>
            </a:r>
          </a:p>
          <a:p>
            <a:r>
              <a:rPr lang="en-GB" sz="2000" dirty="0"/>
              <a:t>Identifying, classifying and grouping</a:t>
            </a:r>
          </a:p>
          <a:p>
            <a:r>
              <a:rPr lang="en-GB" sz="2000" dirty="0"/>
              <a:t>Comparative and fair testing</a:t>
            </a:r>
          </a:p>
          <a:p>
            <a:r>
              <a:rPr lang="en-GB" sz="2000" dirty="0"/>
              <a:t>Research using secondary sources</a:t>
            </a:r>
          </a:p>
          <a:p>
            <a:pPr marL="0" indent="0">
              <a:buNone/>
            </a:pPr>
            <a:endParaRPr lang="en-GB" sz="2000" dirty="0"/>
          </a:p>
          <a:p>
            <a:pPr marL="0" indent="0">
              <a:buNone/>
            </a:pPr>
            <a:r>
              <a:rPr lang="en-GB" dirty="0" smtClean="0"/>
              <a:t>How will the environment of the ISS help you research this question?</a:t>
            </a:r>
            <a:endParaRPr lang="en-GB" dirty="0"/>
          </a:p>
          <a:p>
            <a:pPr marL="0" indent="0">
              <a:buNone/>
            </a:pPr>
            <a:r>
              <a:rPr lang="en-GB" dirty="0" smtClean="0"/>
              <a:t>How will it create difficulties?</a:t>
            </a:r>
            <a:endParaRPr lang="en-GB" dirty="0"/>
          </a:p>
          <a:p>
            <a:pPr marL="0" indent="0">
              <a:buNone/>
            </a:pPr>
            <a:r>
              <a:rPr lang="en-GB" dirty="0" smtClean="0"/>
              <a:t>What equipment will you need? </a:t>
            </a:r>
            <a:endParaRPr lang="en-GB" dirty="0"/>
          </a:p>
          <a:p>
            <a:pPr marL="0" indent="0">
              <a:buNone/>
            </a:pPr>
            <a:r>
              <a:rPr lang="en-GB" dirty="0" smtClean="0"/>
              <a:t>How will you measure and record results?</a:t>
            </a:r>
            <a:endParaRPr lang="en-GB" dirty="0"/>
          </a:p>
        </p:txBody>
      </p:sp>
    </p:spTree>
    <p:extLst>
      <p:ext uri="{BB962C8B-B14F-4D97-AF65-F5344CB8AC3E}">
        <p14:creationId xmlns:p14="http://schemas.microsoft.com/office/powerpoint/2010/main" val="3360436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21583"/>
          </a:xfrm>
        </p:spPr>
        <p:txBody>
          <a:bodyPr>
            <a:noAutofit/>
          </a:bodyPr>
          <a:lstStyle/>
          <a:p>
            <a:r>
              <a:rPr lang="en-GB" sz="3600" b="1" dirty="0" smtClean="0"/>
              <a:t>At the end of the lesson, your group will present their research question in addition to an action plan to answer it. </a:t>
            </a:r>
            <a:endParaRPr lang="en-GB" sz="3600" b="1" dirty="0"/>
          </a:p>
        </p:txBody>
      </p:sp>
      <p:sp>
        <p:nvSpPr>
          <p:cNvPr id="3" name="Content Placeholder 2"/>
          <p:cNvSpPr>
            <a:spLocks noGrp="1"/>
          </p:cNvSpPr>
          <p:nvPr>
            <p:ph idx="1"/>
          </p:nvPr>
        </p:nvSpPr>
        <p:spPr/>
        <p:txBody>
          <a:bodyPr/>
          <a:lstStyle/>
          <a:p>
            <a:pPr marL="0" indent="0">
              <a:buNone/>
            </a:pPr>
            <a:endParaRPr lang="en-GB" dirty="0" smtClean="0"/>
          </a:p>
          <a:p>
            <a:pPr marL="0" indent="0">
              <a:buNone/>
            </a:pPr>
            <a:r>
              <a:rPr lang="en-GB" sz="3600" dirty="0" smtClean="0"/>
              <a:t>The audience </a:t>
            </a:r>
            <a:r>
              <a:rPr lang="en-GB" sz="3600" dirty="0"/>
              <a:t>should listen carefully and </a:t>
            </a:r>
            <a:r>
              <a:rPr lang="en-GB" sz="3600" dirty="0" smtClean="0"/>
              <a:t>decide: will </a:t>
            </a:r>
            <a:r>
              <a:rPr lang="en-GB" sz="3600" dirty="0"/>
              <a:t>their enquiry </a:t>
            </a:r>
            <a:r>
              <a:rPr lang="en-GB" sz="3600" dirty="0" smtClean="0"/>
              <a:t>find </a:t>
            </a:r>
            <a:r>
              <a:rPr lang="en-GB" sz="3600" dirty="0"/>
              <a:t>out the information needed to answer the </a:t>
            </a:r>
            <a:r>
              <a:rPr lang="en-GB" sz="3600" dirty="0" smtClean="0"/>
              <a:t>question? </a:t>
            </a:r>
            <a:endParaRPr lang="en-GB" sz="3600" dirty="0"/>
          </a:p>
        </p:txBody>
      </p:sp>
    </p:spTree>
    <p:extLst>
      <p:ext uri="{BB962C8B-B14F-4D97-AF65-F5344CB8AC3E}">
        <p14:creationId xmlns:p14="http://schemas.microsoft.com/office/powerpoint/2010/main" val="7086766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393</Words>
  <Application>Microsoft Office PowerPoint</Application>
  <PresentationFormat>Widescreen</PresentationFormat>
  <Paragraphs>37</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Comic Sans MS</vt:lpstr>
      <vt:lpstr>SassoonCRInfant</vt:lpstr>
      <vt:lpstr>Times New Roman</vt:lpstr>
      <vt:lpstr>Office Theme</vt:lpstr>
      <vt:lpstr>PowerPoint Presentation</vt:lpstr>
      <vt:lpstr>PowerPoint Presentation</vt:lpstr>
      <vt:lpstr>PowerPoint Presentation</vt:lpstr>
      <vt:lpstr>Choosing a research question. </vt:lpstr>
      <vt:lpstr>Thinking of an action plan. </vt:lpstr>
      <vt:lpstr>At the end of the lesson, your group will present their research question in addition to an action plan to answer it.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Greenham</dc:creator>
  <cp:lastModifiedBy>J Greenham</cp:lastModifiedBy>
  <cp:revision>12</cp:revision>
  <dcterms:created xsi:type="dcterms:W3CDTF">2022-03-20T14:58:54Z</dcterms:created>
  <dcterms:modified xsi:type="dcterms:W3CDTF">2022-03-20T17:10:41Z</dcterms:modified>
</cp:coreProperties>
</file>