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90" r:id="rId3"/>
    <p:sldId id="258" r:id="rId4"/>
    <p:sldId id="291" r:id="rId5"/>
    <p:sldId id="259" r:id="rId6"/>
    <p:sldId id="284" r:id="rId7"/>
    <p:sldId id="285" r:id="rId8"/>
    <p:sldId id="286" r:id="rId9"/>
    <p:sldId id="282" r:id="rId10"/>
    <p:sldId id="2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iha Ahmed" initials="SA" lastIdx="5" clrIdx="0">
    <p:extLst>
      <p:ext uri="{19B8F6BF-5375-455C-9EA6-DF929625EA0E}">
        <p15:presenceInfo xmlns:p15="http://schemas.microsoft.com/office/powerpoint/2012/main" userId="S::SamihaA@unicef.org.uk::e17a8e59-00b4-457a-a0fe-d80fc61b74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73009" autoAdjust="0"/>
  </p:normalViewPr>
  <p:slideViewPr>
    <p:cSldViewPr snapToGrid="0">
      <p:cViewPr varScale="1">
        <p:scale>
          <a:sx n="78" d="100"/>
          <a:sy n="78" d="100"/>
        </p:scale>
        <p:origin x="15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449C9-D475-483E-9C49-4376C1DEE041}" type="datetimeFigureOut">
              <a:rPr lang="en-GB" smtClean="0"/>
              <a:t>03/10/2021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A3810-DFA5-40D2-B767-B1575A413EBE}" type="slidenum">
              <a:rPr lang="en-GB" smtClean="0"/>
              <a:t>‹#›</a:t>
            </a:fld>
            <a:endParaRPr lang="en-GB"/>
          </a:p>
        </p:txBody>
      </p:sp>
    </p:spTree>
    <p:extLst>
      <p:ext uri="{BB962C8B-B14F-4D97-AF65-F5344CB8AC3E}">
        <p14:creationId xmlns:p14="http://schemas.microsoft.com/office/powerpoint/2010/main" val="327605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UNICEF/</a:t>
            </a:r>
            <a:r>
              <a:rPr lang="en-GB" b="0" i="0" dirty="0">
                <a:solidFill>
                  <a:srgbClr val="999999"/>
                </a:solidFill>
                <a:effectLst/>
                <a:latin typeface="Open Sans" panose="020B0606030504020204" pitchFamily="34" charset="0"/>
              </a:rPr>
              <a:t>Dejongh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999999"/>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21212"/>
                </a:solidFill>
                <a:effectLst/>
                <a:latin typeface="Open Sans" panose="020B0606030504020204" pitchFamily="34" charset="0"/>
              </a:rPr>
              <a:t>A mother cuddling her baby, in the region of Soubré, in the South West of Côte d’Ivoire.</a:t>
            </a:r>
            <a:endParaRPr lang="en-GB" dirty="0"/>
          </a:p>
        </p:txBody>
      </p:sp>
      <p:sp>
        <p:nvSpPr>
          <p:cNvPr id="4" name="Slide Number Placeholder 3"/>
          <p:cNvSpPr>
            <a:spLocks noGrp="1"/>
          </p:cNvSpPr>
          <p:nvPr>
            <p:ph type="sldNum" sz="quarter" idx="5"/>
          </p:nvPr>
        </p:nvSpPr>
        <p:spPr/>
        <p:txBody>
          <a:bodyPr/>
          <a:lstStyle/>
          <a:p>
            <a:fld id="{EFFA3810-DFA5-40D2-B767-B1575A413EBE}" type="slidenum">
              <a:rPr lang="en-GB" smtClean="0"/>
              <a:t>1</a:t>
            </a:fld>
            <a:endParaRPr lang="en-GB"/>
          </a:p>
        </p:txBody>
      </p:sp>
    </p:spTree>
    <p:extLst>
      <p:ext uri="{BB962C8B-B14F-4D97-AF65-F5344CB8AC3E}">
        <p14:creationId xmlns:p14="http://schemas.microsoft.com/office/powerpoint/2010/main" val="417177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FA3810-DFA5-40D2-B767-B1575A413EBE}" type="slidenum">
              <a:rPr lang="en-GB" smtClean="0"/>
              <a:t>3</a:t>
            </a:fld>
            <a:endParaRPr lang="en-GB"/>
          </a:p>
        </p:txBody>
      </p:sp>
    </p:spTree>
    <p:extLst>
      <p:ext uri="{BB962C8B-B14F-4D97-AF65-F5344CB8AC3E}">
        <p14:creationId xmlns:p14="http://schemas.microsoft.com/office/powerpoint/2010/main" val="184303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FA3810-DFA5-40D2-B767-B1575A413EBE}" type="slidenum">
              <a:rPr lang="en-GB" smtClean="0"/>
              <a:t>4</a:t>
            </a:fld>
            <a:endParaRPr lang="en-GB"/>
          </a:p>
        </p:txBody>
      </p:sp>
    </p:spTree>
    <p:extLst>
      <p:ext uri="{BB962C8B-B14F-4D97-AF65-F5344CB8AC3E}">
        <p14:creationId xmlns:p14="http://schemas.microsoft.com/office/powerpoint/2010/main" val="164891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UNICEF/Pouget</a:t>
            </a:r>
          </a:p>
          <a:p>
            <a:endParaRPr lang="en-GB" dirty="0"/>
          </a:p>
          <a:p>
            <a:r>
              <a:rPr lang="en-GB" b="0" i="0" dirty="0">
                <a:solidFill>
                  <a:srgbClr val="121212"/>
                </a:solidFill>
                <a:effectLst/>
                <a:latin typeface="Open Sans" panose="020B0606030504020204" pitchFamily="34" charset="0"/>
              </a:rPr>
              <a:t>Healthcare professionals on vaccination day at a health centre in Mauritania. </a:t>
            </a:r>
            <a:endParaRPr lang="en-GB" dirty="0"/>
          </a:p>
        </p:txBody>
      </p:sp>
      <p:sp>
        <p:nvSpPr>
          <p:cNvPr id="4" name="Slide Number Placeholder 3"/>
          <p:cNvSpPr>
            <a:spLocks noGrp="1"/>
          </p:cNvSpPr>
          <p:nvPr>
            <p:ph type="sldNum" sz="quarter" idx="5"/>
          </p:nvPr>
        </p:nvSpPr>
        <p:spPr/>
        <p:txBody>
          <a:bodyPr/>
          <a:lstStyle/>
          <a:p>
            <a:fld id="{EFFA3810-DFA5-40D2-B767-B1575A413EBE}" type="slidenum">
              <a:rPr lang="en-GB" smtClean="0"/>
              <a:t>5</a:t>
            </a:fld>
            <a:endParaRPr lang="en-GB"/>
          </a:p>
        </p:txBody>
      </p:sp>
    </p:spTree>
    <p:extLst>
      <p:ext uri="{BB962C8B-B14F-4D97-AF65-F5344CB8AC3E}">
        <p14:creationId xmlns:p14="http://schemas.microsoft.com/office/powerpoint/2010/main" val="421013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FFA3810-DFA5-40D2-B767-B1575A413EBE}" type="slidenum">
              <a:rPr lang="en-GB" smtClean="0"/>
              <a:t>7</a:t>
            </a:fld>
            <a:endParaRPr lang="en-GB"/>
          </a:p>
        </p:txBody>
      </p:sp>
    </p:spTree>
    <p:extLst>
      <p:ext uri="{BB962C8B-B14F-4D97-AF65-F5344CB8AC3E}">
        <p14:creationId xmlns:p14="http://schemas.microsoft.com/office/powerpoint/2010/main" val="104477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for teachers – please be aware that some of your students may have lived experiences of these issues and the video could possible be triggering and they may </a:t>
            </a:r>
            <a:r>
              <a:rPr lang="en-GB"/>
              <a:t>also not </a:t>
            </a:r>
            <a:r>
              <a:rPr lang="en-GB" dirty="0"/>
              <a:t>be comfortable speaking about it in a group setting.</a:t>
            </a:r>
          </a:p>
        </p:txBody>
      </p:sp>
      <p:sp>
        <p:nvSpPr>
          <p:cNvPr id="4" name="Slide Number Placeholder 3"/>
          <p:cNvSpPr>
            <a:spLocks noGrp="1"/>
          </p:cNvSpPr>
          <p:nvPr>
            <p:ph type="sldNum" sz="quarter" idx="5"/>
          </p:nvPr>
        </p:nvSpPr>
        <p:spPr/>
        <p:txBody>
          <a:bodyPr/>
          <a:lstStyle/>
          <a:p>
            <a:fld id="{EFFA3810-DFA5-40D2-B767-B1575A413EBE}" type="slidenum">
              <a:rPr lang="en-GB" smtClean="0"/>
              <a:t>8</a:t>
            </a:fld>
            <a:endParaRPr lang="en-GB"/>
          </a:p>
        </p:txBody>
      </p:sp>
    </p:spTree>
    <p:extLst>
      <p:ext uri="{BB962C8B-B14F-4D97-AF65-F5344CB8AC3E}">
        <p14:creationId xmlns:p14="http://schemas.microsoft.com/office/powerpoint/2010/main" val="111256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i="0" dirty="0">
                <a:effectLst/>
                <a:latin typeface="Arial" panose="020B0604020202020204" pitchFamily="34" charset="0"/>
                <a:ea typeface="Calibri" panose="020F0502020204030204" pitchFamily="34" charset="0"/>
              </a:rPr>
              <a:t>UNICEF</a:t>
            </a:r>
            <a:r>
              <a:rPr lang="en-GB" sz="1600" b="0" i="0" dirty="0">
                <a:solidFill>
                  <a:srgbClr val="999999"/>
                </a:solidFill>
                <a:effectLst/>
                <a:latin typeface="Open Sans" panose="020B0606030504020204" pitchFamily="34" charset="0"/>
              </a:rPr>
              <a:t>/Dejongh</a:t>
            </a:r>
          </a:p>
          <a:p>
            <a:endParaRPr lang="en-GB" sz="1600" b="0" i="0" dirty="0">
              <a:solidFill>
                <a:srgbClr val="999999"/>
              </a:solidFill>
              <a:effectLst/>
              <a:latin typeface="Open Sans" panose="020B0606030504020204" pitchFamily="34" charset="0"/>
              <a:ea typeface="Calibri" panose="020F0502020204030204" pitchFamily="34" charset="0"/>
            </a:endParaRPr>
          </a:p>
          <a:p>
            <a:r>
              <a:rPr lang="en-GB" sz="2400" b="0" i="0" dirty="0">
                <a:solidFill>
                  <a:srgbClr val="121212"/>
                </a:solidFill>
                <a:effectLst/>
                <a:latin typeface="Open Sans" panose="020B0606030504020204" pitchFamily="34" charset="0"/>
              </a:rPr>
              <a:t>Children attending class in Mbandaka, the Equatorial Provence of the Democratic Republic of Congo.</a:t>
            </a:r>
            <a:r>
              <a:rPr lang="en-GB" sz="2400" dirty="0"/>
              <a:t/>
            </a:r>
            <a:br>
              <a:rPr lang="en-GB" sz="2400" dirty="0"/>
            </a:br>
            <a:r>
              <a:rPr lang="en-GB" sz="2400" dirty="0"/>
              <a:t/>
            </a:r>
            <a:br>
              <a:rPr lang="en-GB" sz="2400" dirty="0"/>
            </a:br>
            <a:r>
              <a:rPr lang="en-GB" sz="2400" b="0" i="0" dirty="0">
                <a:solidFill>
                  <a:srgbClr val="121212"/>
                </a:solidFill>
                <a:effectLst/>
                <a:latin typeface="Open Sans" panose="020B0606030504020204" pitchFamily="34" charset="0"/>
              </a:rPr>
              <a:t>A 68 years old teacher, who has been teaching for 48 years, says: “As long I can I will continue teaching children. Education can’t stop. It’s my passion and the children future.”</a:t>
            </a:r>
            <a:r>
              <a:rPr lang="en-GB" sz="2400" dirty="0"/>
              <a:t/>
            </a:r>
            <a:br>
              <a:rPr lang="en-GB" sz="2400" dirty="0"/>
            </a:br>
            <a:r>
              <a:rPr lang="en-GB" sz="2400" dirty="0"/>
              <a:t/>
            </a:r>
            <a:br>
              <a:rPr lang="en-GB" sz="2400" dirty="0"/>
            </a:br>
            <a:r>
              <a:rPr lang="en-GB" sz="2400" b="0" i="0" dirty="0">
                <a:solidFill>
                  <a:srgbClr val="121212"/>
                </a:solidFill>
                <a:effectLst/>
                <a:latin typeface="Open Sans" panose="020B0606030504020204" pitchFamily="34" charset="0"/>
              </a:rPr>
              <a:t>For every child, education.</a:t>
            </a:r>
            <a:endParaRPr lang="en-GB" sz="1100" i="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FFA3810-DFA5-40D2-B767-B1575A413EBE}" type="slidenum">
              <a:rPr lang="en-GB" smtClean="0"/>
              <a:t>9</a:t>
            </a:fld>
            <a:endParaRPr lang="en-GB"/>
          </a:p>
        </p:txBody>
      </p:sp>
    </p:spTree>
    <p:extLst>
      <p:ext uri="{BB962C8B-B14F-4D97-AF65-F5344CB8AC3E}">
        <p14:creationId xmlns:p14="http://schemas.microsoft.com/office/powerpoint/2010/main" val="1402412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8885C0-C289-40BC-B7D3-40146D5AF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30629"/>
            <a:ext cx="12424313" cy="6986112"/>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ce single title blue dash with image">
    <p:spTree>
      <p:nvGrpSpPr>
        <p:cNvPr id="1" name=""/>
        <p:cNvGrpSpPr/>
        <p:nvPr/>
      </p:nvGrpSpPr>
      <p:grpSpPr>
        <a:xfrm>
          <a:off x="0" y="0"/>
          <a:ext cx="0" cy="0"/>
          <a:chOff x="0" y="0"/>
          <a:chExt cx="0" cy="0"/>
        </a:xfrm>
      </p:grpSpPr>
      <p:pic>
        <p:nvPicPr>
          <p:cNvPr id="3" name="Picture 2" descr="A picture containing grass, tree, outdoor, person&#10;&#10;Description automatically generated">
            <a:extLst>
              <a:ext uri="{FF2B5EF4-FFF2-40B4-BE49-F238E27FC236}">
                <a16:creationId xmlns:a16="http://schemas.microsoft.com/office/drawing/2014/main" id="{41036701-3FE6-425C-BFD2-AA7EE59D1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8943"/>
            <a:ext cx="8654893"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285" y="0"/>
            <a:ext cx="12228285" cy="6875887"/>
          </a:xfrm>
          <a:prstGeom prst="rect">
            <a:avLst/>
          </a:prstGeom>
        </p:spPr>
      </p:pic>
    </p:spTree>
    <p:extLst>
      <p:ext uri="{BB962C8B-B14F-4D97-AF65-F5344CB8AC3E}">
        <p14:creationId xmlns:p14="http://schemas.microsoft.com/office/powerpoint/2010/main" val="3981265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lice single title blue dash with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A1285B-6221-419C-A454-834FF378DA4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7887"/>
            <a:ext cx="8671257" cy="6875887"/>
          </a:xfrm>
          <a:prstGeom prst="rect">
            <a:avLst/>
          </a:prstGeom>
        </p:spPr>
      </p:pic>
      <p:pic>
        <p:nvPicPr>
          <p:cNvPr id="2" name="Picture 1">
            <a:extLst>
              <a:ext uri="{FF2B5EF4-FFF2-40B4-BE49-F238E27FC236}">
                <a16:creationId xmlns:a16="http://schemas.microsoft.com/office/drawing/2014/main" id="{0B337550-7FA5-46A2-9401-52CC649EA380}"/>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0" y="2279"/>
            <a:ext cx="8645825" cy="6855721"/>
          </a:xfrm>
          <a:prstGeom prst="rect">
            <a:avLst/>
          </a:prstGeom>
        </p:spPr>
      </p:pic>
      <p:pic>
        <p:nvPicPr>
          <p:cNvPr id="4" name="Picture 3">
            <a:extLst>
              <a:ext uri="{FF2B5EF4-FFF2-40B4-BE49-F238E27FC236}">
                <a16:creationId xmlns:a16="http://schemas.microsoft.com/office/drawing/2014/main" id="{B38B13C9-7CAC-48CF-8D2D-79D8065942E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139"/>
            <a:ext cx="12192000" cy="6855721"/>
          </a:xfrm>
          <a:prstGeom prst="rect">
            <a:avLst/>
          </a:prstGeom>
        </p:spPr>
      </p:pic>
    </p:spTree>
    <p:extLst>
      <p:ext uri="{BB962C8B-B14F-4D97-AF65-F5344CB8AC3E}">
        <p14:creationId xmlns:p14="http://schemas.microsoft.com/office/powerpoint/2010/main" val="2980119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lice single title blue dash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B13C9-7CAC-48CF-8D2D-79D8065942E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279"/>
            <a:ext cx="10283581" cy="6855721"/>
          </a:xfrm>
          <a:prstGeom prst="rect">
            <a:avLst/>
          </a:prstGeom>
        </p:spPr>
      </p:pic>
      <p:pic>
        <p:nvPicPr>
          <p:cNvPr id="6" name="Picture 5">
            <a:extLst>
              <a:ext uri="{FF2B5EF4-FFF2-40B4-BE49-F238E27FC236}">
                <a16:creationId xmlns:a16="http://schemas.microsoft.com/office/drawing/2014/main" id="{E5589083-5247-4537-8573-97F1A86DDC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5721"/>
          </a:xfrm>
          <a:prstGeom prst="rect">
            <a:avLst/>
          </a:prstGeom>
        </p:spPr>
      </p:pic>
    </p:spTree>
    <p:extLst>
      <p:ext uri="{BB962C8B-B14F-4D97-AF65-F5344CB8AC3E}">
        <p14:creationId xmlns:p14="http://schemas.microsoft.com/office/powerpoint/2010/main" val="4233750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lice single title blue dash with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847EBD-E072-453F-81ED-C1FBF4B25F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279"/>
            <a:ext cx="8455702" cy="6855721"/>
          </a:xfrm>
          <a:prstGeom prst="rect">
            <a:avLst/>
          </a:prstGeom>
        </p:spPr>
      </p:pic>
      <p:pic>
        <p:nvPicPr>
          <p:cNvPr id="7" name="Picture 6">
            <a:extLst>
              <a:ext uri="{FF2B5EF4-FFF2-40B4-BE49-F238E27FC236}">
                <a16:creationId xmlns:a16="http://schemas.microsoft.com/office/drawing/2014/main" id="{78ABB166-28EC-4B28-990F-719E5D4F9A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0283581" cy="6855721"/>
          </a:xfrm>
          <a:prstGeom prst="rect">
            <a:avLst/>
          </a:prstGeom>
        </p:spPr>
      </p:pic>
      <p:pic>
        <p:nvPicPr>
          <p:cNvPr id="4" name="Picture 3">
            <a:extLst>
              <a:ext uri="{FF2B5EF4-FFF2-40B4-BE49-F238E27FC236}">
                <a16:creationId xmlns:a16="http://schemas.microsoft.com/office/drawing/2014/main" id="{BFCB1C00-3D24-489A-9681-922748DFA8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279"/>
            <a:ext cx="12192000" cy="6855721"/>
          </a:xfrm>
          <a:prstGeom prst="rect">
            <a:avLst/>
          </a:prstGeom>
        </p:spPr>
      </p:pic>
    </p:spTree>
    <p:extLst>
      <p:ext uri="{BB962C8B-B14F-4D97-AF65-F5344CB8AC3E}">
        <p14:creationId xmlns:p14="http://schemas.microsoft.com/office/powerpoint/2010/main" val="3450602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lice single title blue dash with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847EBD-E072-453F-81ED-C1FBF4B25F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279"/>
            <a:ext cx="8455702" cy="6855721"/>
          </a:xfrm>
          <a:prstGeom prst="rect">
            <a:avLst/>
          </a:prstGeom>
        </p:spPr>
      </p:pic>
      <p:pic>
        <p:nvPicPr>
          <p:cNvPr id="7" name="Picture 6">
            <a:extLst>
              <a:ext uri="{FF2B5EF4-FFF2-40B4-BE49-F238E27FC236}">
                <a16:creationId xmlns:a16="http://schemas.microsoft.com/office/drawing/2014/main" id="{78ABB166-28EC-4B28-990F-719E5D4F9AD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279"/>
            <a:ext cx="12192000" cy="6855721"/>
          </a:xfrm>
          <a:prstGeom prst="rect">
            <a:avLst/>
          </a:prstGeom>
        </p:spPr>
      </p:pic>
    </p:spTree>
    <p:extLst>
      <p:ext uri="{BB962C8B-B14F-4D97-AF65-F5344CB8AC3E}">
        <p14:creationId xmlns:p14="http://schemas.microsoft.com/office/powerpoint/2010/main" val="309702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lice single title blue dash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74FD49-A10C-468A-8864-3F7607C765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279"/>
            <a:ext cx="8742711" cy="6855721"/>
          </a:xfrm>
          <a:prstGeom prst="rect">
            <a:avLst/>
          </a:prstGeom>
        </p:spPr>
      </p:pic>
      <p:pic>
        <p:nvPicPr>
          <p:cNvPr id="4" name="Picture 3">
            <a:extLst>
              <a:ext uri="{FF2B5EF4-FFF2-40B4-BE49-F238E27FC236}">
                <a16:creationId xmlns:a16="http://schemas.microsoft.com/office/drawing/2014/main" id="{3953BC76-6394-47A3-83EC-7E7023BFA6A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5721"/>
          </a:xfrm>
          <a:prstGeom prst="rect">
            <a:avLst/>
          </a:prstGeom>
        </p:spPr>
      </p:pic>
    </p:spTree>
    <p:extLst>
      <p:ext uri="{BB962C8B-B14F-4D97-AF65-F5344CB8AC3E}">
        <p14:creationId xmlns:p14="http://schemas.microsoft.com/office/powerpoint/2010/main" val="2134070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8885C0-C289-40BC-B7D3-40146D5AF7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25" y="-311150"/>
            <a:ext cx="12192000" cy="8128000"/>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825151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775403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110041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516"/>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87867" y="778933"/>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87867" y="1532467"/>
            <a:ext cx="6163733" cy="3170099"/>
          </a:xfrm>
          <a:prstGeom prst="rect">
            <a:avLst/>
          </a:prstGeom>
          <a:noFill/>
        </p:spPr>
        <p:txBody>
          <a:bodyPr wrap="square" rtlCol="0">
            <a:spAutoFit/>
          </a:bodyPr>
          <a:lstStyle/>
          <a:p>
            <a:pPr algn="l"/>
            <a:r>
              <a:rPr lang="en-GB" sz="20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2000" dirty="0">
              <a:solidFill>
                <a:schemeClr val="bg1"/>
              </a:solidFill>
              <a:latin typeface="Arial" panose="020B0604020202020204" pitchFamily="34" charset="0"/>
              <a:cs typeface="Arial" panose="020B0604020202020204" pitchFamily="34" charset="0"/>
            </a:endParaRPr>
          </a:p>
          <a:p>
            <a:pPr algn="l"/>
            <a:r>
              <a:rPr lang="en-GB" sz="2000" dirty="0">
                <a:solidFill>
                  <a:schemeClr val="bg1"/>
                </a:solidFill>
                <a:latin typeface="Arial" panose="020B0604020202020204" pitchFamily="34" charset="0"/>
                <a:cs typeface="Arial" panose="020B0604020202020204" pitchFamily="34" charset="0"/>
              </a:rPr>
              <a:t>Please </a:t>
            </a:r>
            <a:r>
              <a:rPr lang="en-GB" sz="2000" b="1" dirty="0">
                <a:solidFill>
                  <a:srgbClr val="FFFF00"/>
                </a:solidFill>
                <a:latin typeface="Arial" panose="020B0604020202020204" pitchFamily="34" charset="0"/>
                <a:cs typeface="Arial" panose="020B0604020202020204" pitchFamily="34" charset="0"/>
              </a:rPr>
              <a:t>edit out non-relevant slides or tasks </a:t>
            </a:r>
            <a:r>
              <a:rPr lang="en-GB" sz="2000" dirty="0">
                <a:solidFill>
                  <a:schemeClr val="bg1"/>
                </a:solidFill>
                <a:latin typeface="Arial" panose="020B0604020202020204" pitchFamily="34" charset="0"/>
                <a:cs typeface="Arial" panose="020B0604020202020204" pitchFamily="34" charset="0"/>
              </a:rPr>
              <a:t>before sharing with students. </a:t>
            </a:r>
          </a:p>
          <a:p>
            <a:pPr algn="l"/>
            <a:r>
              <a:rPr lang="en-GB" sz="2000" dirty="0">
                <a:solidFill>
                  <a:schemeClr val="bg1"/>
                </a:solidFill>
                <a:latin typeface="Arial" panose="020B0604020202020204" pitchFamily="34" charset="0"/>
                <a:cs typeface="Arial" panose="020B0604020202020204" pitchFamily="34" charset="0"/>
              </a:rPr>
              <a:t>Please check the content works for your learners and feel free to add any content that would make the material more relevant to your setting. </a:t>
            </a:r>
          </a:p>
        </p:txBody>
      </p:sp>
    </p:spTree>
    <p:extLst>
      <p:ext uri="{BB962C8B-B14F-4D97-AF65-F5344CB8AC3E}">
        <p14:creationId xmlns:p14="http://schemas.microsoft.com/office/powerpoint/2010/main" val="860051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descr="A group of people sitting on a bench posing for the camera&#10;&#10;Description automatically generated">
            <a:extLst>
              <a:ext uri="{FF2B5EF4-FFF2-40B4-BE49-F238E27FC236}">
                <a16:creationId xmlns:a16="http://schemas.microsoft.com/office/drawing/2014/main" id="{07C208A0-A92D-4420-B31C-6D26B7882A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3" name="Title 1">
            <a:extLst>
              <a:ext uri="{FF2B5EF4-FFF2-40B4-BE49-F238E27FC236}">
                <a16:creationId xmlns:a16="http://schemas.microsoft.com/office/drawing/2014/main" id="{8888F5E4-CC18-4282-B6B0-29C91EAE1ED9}"/>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676883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3547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8885C0-C289-40BC-B7D3-40146D5AF7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2475" cy="6858000"/>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327194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ny questions">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555359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object 2">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002468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162065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group of people sitting on a bench posing for the camera&#10;&#10;Description automatically generated">
            <a:extLst>
              <a:ext uri="{FF2B5EF4-FFF2-40B4-BE49-F238E27FC236}">
                <a16:creationId xmlns:a16="http://schemas.microsoft.com/office/drawing/2014/main" id="{07C208A0-A92D-4420-B31C-6D26B7882A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title</a:t>
            </a:r>
            <a:endParaRPr lang="en-GB"/>
          </a:p>
        </p:txBody>
      </p:sp>
    </p:spTree>
    <p:extLst>
      <p:ext uri="{BB962C8B-B14F-4D97-AF65-F5344CB8AC3E}">
        <p14:creationId xmlns:p14="http://schemas.microsoft.com/office/powerpoint/2010/main" val="373697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group of people sitting on a bench posing for the camera&#10;&#10;Description automatically generated">
            <a:extLst>
              <a:ext uri="{FF2B5EF4-FFF2-40B4-BE49-F238E27FC236}">
                <a16:creationId xmlns:a16="http://schemas.microsoft.com/office/drawing/2014/main" id="{07C208A0-A92D-4420-B31C-6D26B7882A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3" name="Title 1">
            <a:extLst>
              <a:ext uri="{FF2B5EF4-FFF2-40B4-BE49-F238E27FC236}">
                <a16:creationId xmlns:a16="http://schemas.microsoft.com/office/drawing/2014/main" id="{8888F5E4-CC18-4282-B6B0-29C91EAE1ED9}"/>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title</a:t>
            </a:r>
            <a:endParaRPr lang="en-GB"/>
          </a:p>
        </p:txBody>
      </p:sp>
    </p:spTree>
    <p:extLst>
      <p:ext uri="{BB962C8B-B14F-4D97-AF65-F5344CB8AC3E}">
        <p14:creationId xmlns:p14="http://schemas.microsoft.com/office/powerpoint/2010/main" val="422062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1600"/>
            <a:ext cx="12374926" cy="6958342"/>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1600"/>
            <a:ext cx="12374926" cy="6958342"/>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5871"/>
            <a:ext cx="12293600" cy="6912613"/>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01600"/>
            <a:ext cx="12377163" cy="6959600"/>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823AD-7E46-4BC4-B6F2-95D960913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EA6E73-1FB3-4672-A186-44EDDA5A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92268-EE10-4A33-8023-A417290A4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1314E-8A4B-4758-9B45-C385D311A07B}" type="datetimeFigureOut">
              <a:rPr lang="en-GB" smtClean="0"/>
              <a:t>03/10/2021</a:t>
            </a:fld>
            <a:endParaRPr lang="en-GB"/>
          </a:p>
        </p:txBody>
      </p:sp>
      <p:sp>
        <p:nvSpPr>
          <p:cNvPr id="5" name="Footer Placeholder 4">
            <a:extLst>
              <a:ext uri="{FF2B5EF4-FFF2-40B4-BE49-F238E27FC236}">
                <a16:creationId xmlns:a16="http://schemas.microsoft.com/office/drawing/2014/main" id="{10980CCE-9D22-4D25-93E2-654F4CF35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FCC405-8893-4E1F-8261-69B33BE35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1833640705"/>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94" r:id="rId3"/>
    <p:sldLayoutId id="2147483650" r:id="rId4"/>
    <p:sldLayoutId id="2147483651" r:id="rId5"/>
    <p:sldLayoutId id="2147483653" r:id="rId6"/>
    <p:sldLayoutId id="2147483654" r:id="rId7"/>
    <p:sldLayoutId id="2147483655" r:id="rId8"/>
    <p:sldLayoutId id="2147483658" r:id="rId9"/>
    <p:sldLayoutId id="2147483666" r:id="rId10"/>
    <p:sldLayoutId id="2147483659" r:id="rId11"/>
    <p:sldLayoutId id="2147483691" r:id="rId12"/>
    <p:sldLayoutId id="2147483692" r:id="rId13"/>
    <p:sldLayoutId id="2147483695" r:id="rId14"/>
    <p:sldLayoutId id="2147483697" r:id="rId15"/>
    <p:sldLayoutId id="2147483698" r:id="rId16"/>
    <p:sldLayoutId id="2147483696" r:id="rId17"/>
    <p:sldLayoutId id="2147483662" r:id="rId18"/>
    <p:sldLayoutId id="2147483663" r:id="rId19"/>
    <p:sldLayoutId id="2147483665" r:id="rId20"/>
    <p:sldLayoutId id="2147483664" r:id="rId21"/>
    <p:sldLayoutId id="2147483656" r:id="rId22"/>
    <p:sldLayoutId id="2147483657" r:id="rId23"/>
    <p:sldLayoutId id="2147483661" r:id="rId24"/>
    <p:sldLayoutId id="2147483671" r:id="rId25"/>
    <p:sldLayoutId id="2147483672" r:id="rId26"/>
    <p:sldLayoutId id="2147483674" r:id="rId27"/>
    <p:sldLayoutId id="2147483673" r:id="rId28"/>
    <p:sldLayoutId id="2147483675" r:id="rId29"/>
    <p:sldLayoutId id="2147483682" r:id="rId30"/>
    <p:sldLayoutId id="2147483689" r:id="rId31"/>
    <p:sldLayoutId id="2147483690"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vxY0UjU8MwQ?feature=oembed" TargetMode="External"/><Relationship Id="rId5" Type="http://schemas.openxmlformats.org/officeDocument/2006/relationships/image" Target="../media/image31.jpeg"/><Relationship Id="rId4" Type="http://schemas.openxmlformats.org/officeDocument/2006/relationships/hyperlink" Target="https://youtu.be/vxY0UjU8MwQ"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0.svg"/><Relationship Id="rId5" Type="http://schemas.openxmlformats.org/officeDocument/2006/relationships/image" Target="../media/image33.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7.jpeg"/><Relationship Id="rId2" Type="http://schemas.openxmlformats.org/officeDocument/2006/relationships/slideLayout" Target="../slideLayouts/slideLayout18.xml"/><Relationship Id="rId1" Type="http://schemas.openxmlformats.org/officeDocument/2006/relationships/video" Target="https://www.youtube.com/embed/oNet1W_TMqM?feature=oembed" TargetMode="External"/><Relationship Id="rId6" Type="http://schemas.openxmlformats.org/officeDocument/2006/relationships/hyperlink" Target="https://www.bbc.co.uk/iplayer/episode/p07pd843/horrible-histories-top-5-black-history-month-with-oti-mabuse" TargetMode="External"/><Relationship Id="rId5" Type="http://schemas.openxmlformats.org/officeDocument/2006/relationships/hyperlink" Target="https://www.bbc.co.uk/cbeebies/joinin/black-history-month" TargetMode="External"/><Relationship Id="rId4" Type="http://schemas.openxmlformats.org/officeDocument/2006/relationships/hyperlink" Target="https://www.youtube.com/watch?v=oNet1W_TMq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6.xml"/><Relationship Id="rId7" Type="http://schemas.openxmlformats.org/officeDocument/2006/relationships/hyperlink" Target="https://www.bbc.co.uk/cbbc/watch/blue-peter-black-history-month-poems" TargetMode="External"/><Relationship Id="rId2" Type="http://schemas.openxmlformats.org/officeDocument/2006/relationships/slideLayout" Target="../slideLayouts/slideLayout19.xml"/><Relationship Id="rId1" Type="http://schemas.openxmlformats.org/officeDocument/2006/relationships/video" Target="https://www.youtube.com/embed/Aq13dvtZjP4?feature=oembed" TargetMode="External"/><Relationship Id="rId6" Type="http://schemas.openxmlformats.org/officeDocument/2006/relationships/hyperlink" Target="https://www.youtube.com/watch?v=Aq13dvtZjP4" TargetMode="External"/><Relationship Id="rId5" Type="http://schemas.openxmlformats.org/officeDocument/2006/relationships/hyperlink" Target="https://www.bbc.co.uk/newsround/41453182" TargetMode="External"/><Relationship Id="rId4" Type="http://schemas.openxmlformats.org/officeDocument/2006/relationships/hyperlink" Target="https://www.bbc.co.uk/newsround/5307109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AD213B5-B222-4833-A3FF-0B003A0874CE}"/>
              </a:ext>
            </a:extLst>
          </p:cNvPr>
          <p:cNvSpPr txBox="1"/>
          <p:nvPr/>
        </p:nvSpPr>
        <p:spPr>
          <a:xfrm rot="16200000">
            <a:off x="9859789" y="4569657"/>
            <a:ext cx="410276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dirty="0">
                <a:solidFill>
                  <a:schemeClr val="bg1"/>
                </a:solidFill>
                <a:latin typeface="Arial" panose="020B0604020202020204" pitchFamily="34" charset="0"/>
                <a:cs typeface="Arial" panose="020B0604020202020204" pitchFamily="34" charset="0"/>
              </a:rPr>
              <a:t>UNICEF/Dejongh</a:t>
            </a:r>
          </a:p>
        </p:txBody>
      </p:sp>
    </p:spTree>
    <p:extLst>
      <p:ext uri="{BB962C8B-B14F-4D97-AF65-F5344CB8AC3E}">
        <p14:creationId xmlns:p14="http://schemas.microsoft.com/office/powerpoint/2010/main" val="312300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F1235C51-9AF3-4F1A-BC5B-2F06F1F3DA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163" t="22610" r="17133" b="24126"/>
          <a:stretch/>
        </p:blipFill>
        <p:spPr>
          <a:xfrm>
            <a:off x="842883" y="1929250"/>
            <a:ext cx="4823012" cy="4096871"/>
          </a:xfrm>
          <a:prstGeom prst="rect">
            <a:avLst/>
          </a:prstGeom>
        </p:spPr>
      </p:pic>
      <p:sp>
        <p:nvSpPr>
          <p:cNvPr id="4" name="TextBox 3">
            <a:extLst>
              <a:ext uri="{FF2B5EF4-FFF2-40B4-BE49-F238E27FC236}">
                <a16:creationId xmlns:a16="http://schemas.microsoft.com/office/drawing/2014/main" id="{91E6BAD0-FD42-455E-8253-9B829FA4B167}"/>
              </a:ext>
            </a:extLst>
          </p:cNvPr>
          <p:cNvSpPr txBox="1"/>
          <p:nvPr/>
        </p:nvSpPr>
        <p:spPr>
          <a:xfrm>
            <a:off x="7261612" y="2311044"/>
            <a:ext cx="4607859" cy="1323439"/>
          </a:xfrm>
          <a:prstGeom prst="rect">
            <a:avLst/>
          </a:prstGeom>
          <a:noFill/>
        </p:spPr>
        <p:txBody>
          <a:bodyPr wrap="square" rtlCol="0">
            <a:spAutoFit/>
          </a:bodyPr>
          <a:lstStyle/>
          <a:p>
            <a:pPr algn="r"/>
            <a:r>
              <a:rPr lang="en-GB" sz="2000" dirty="0">
                <a:solidFill>
                  <a:schemeClr val="bg1"/>
                </a:solidFill>
                <a:latin typeface="Arial" panose="020B0604020202020204" pitchFamily="34" charset="0"/>
                <a:cs typeface="Arial" panose="020B0604020202020204" pitchFamily="34" charset="0"/>
              </a:rPr>
              <a:t>For more information or to download previous Article of the Week packs please visit the RRSA website by clicking the link below</a:t>
            </a:r>
          </a:p>
        </p:txBody>
      </p:sp>
      <p:sp>
        <p:nvSpPr>
          <p:cNvPr id="5" name="TextBox 4">
            <a:extLst>
              <a:ext uri="{FF2B5EF4-FFF2-40B4-BE49-F238E27FC236}">
                <a16:creationId xmlns:a16="http://schemas.microsoft.com/office/drawing/2014/main" id="{B443FE14-3AF9-487D-91F2-A60B00559D6F}"/>
              </a:ext>
            </a:extLst>
          </p:cNvPr>
          <p:cNvSpPr txBox="1"/>
          <p:nvPr/>
        </p:nvSpPr>
        <p:spPr>
          <a:xfrm>
            <a:off x="5665895" y="1665585"/>
            <a:ext cx="6203576" cy="645459"/>
          </a:xfrm>
          <a:prstGeom prst="rect">
            <a:avLst/>
          </a:prstGeom>
          <a:noFill/>
        </p:spPr>
        <p:txBody>
          <a:bodyPr wrap="square" rtlCol="0">
            <a:spAutoFit/>
          </a:bodyPr>
          <a:lstStyle/>
          <a:p>
            <a:pPr algn="r"/>
            <a:r>
              <a:rPr lang="en-GB" sz="3600" dirty="0">
                <a:solidFill>
                  <a:schemeClr val="bg1"/>
                </a:solidFill>
                <a:latin typeface="Univers Next Pro Condensed" panose="020B0906030202020203" pitchFamily="34" charset="0"/>
              </a:rPr>
              <a:t>RRSA WEBSITE</a:t>
            </a:r>
          </a:p>
        </p:txBody>
      </p:sp>
      <p:sp>
        <p:nvSpPr>
          <p:cNvPr id="6" name="Rectangle 5">
            <a:hlinkClick r:id="rId3"/>
            <a:extLst>
              <a:ext uri="{FF2B5EF4-FFF2-40B4-BE49-F238E27FC236}">
                <a16:creationId xmlns:a16="http://schemas.microsoft.com/office/drawing/2014/main" id="{3CC8E50E-F823-4370-8193-17DED4EBBAF6}"/>
              </a:ext>
            </a:extLst>
          </p:cNvPr>
          <p:cNvSpPr/>
          <p:nvPr/>
        </p:nvSpPr>
        <p:spPr>
          <a:xfrm>
            <a:off x="9924130" y="4006518"/>
            <a:ext cx="1846729" cy="4034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HERE</a:t>
            </a:r>
          </a:p>
        </p:txBody>
      </p:sp>
      <p:sp>
        <p:nvSpPr>
          <p:cNvPr id="7" name="TextBox 6">
            <a:extLst>
              <a:ext uri="{FF2B5EF4-FFF2-40B4-BE49-F238E27FC236}">
                <a16:creationId xmlns:a16="http://schemas.microsoft.com/office/drawing/2014/main" id="{6391A449-EAA6-4116-AE34-34BADE298E62}"/>
              </a:ext>
            </a:extLst>
          </p:cNvPr>
          <p:cNvSpPr txBox="1"/>
          <p:nvPr/>
        </p:nvSpPr>
        <p:spPr>
          <a:xfrm>
            <a:off x="143234" y="334971"/>
            <a:ext cx="6203576" cy="645459"/>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MORE INFO…</a:t>
            </a:r>
          </a:p>
        </p:txBody>
      </p:sp>
    </p:spTree>
    <p:extLst>
      <p:ext uri="{BB962C8B-B14F-4D97-AF65-F5344CB8AC3E}">
        <p14:creationId xmlns:p14="http://schemas.microsoft.com/office/powerpoint/2010/main" val="189481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3F71F5-C146-4D94-8C68-1FB807DD7B68}"/>
              </a:ext>
            </a:extLst>
          </p:cNvPr>
          <p:cNvSpPr txBox="1"/>
          <p:nvPr/>
        </p:nvSpPr>
        <p:spPr>
          <a:xfrm>
            <a:off x="7135904" y="786583"/>
            <a:ext cx="4527177"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3 – Introducing Black History Month</a:t>
            </a:r>
          </a:p>
        </p:txBody>
      </p:sp>
      <p:sp>
        <p:nvSpPr>
          <p:cNvPr id="3" name="TextBox 2">
            <a:extLst>
              <a:ext uri="{FF2B5EF4-FFF2-40B4-BE49-F238E27FC236}">
                <a16:creationId xmlns:a16="http://schemas.microsoft.com/office/drawing/2014/main" id="{1AD8B540-D20A-4B8B-8A30-DD220FFCB254}"/>
              </a:ext>
            </a:extLst>
          </p:cNvPr>
          <p:cNvSpPr txBox="1"/>
          <p:nvPr/>
        </p:nvSpPr>
        <p:spPr>
          <a:xfrm>
            <a:off x="7575177" y="1622611"/>
            <a:ext cx="4276165"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4 – Introducing the articles</a:t>
            </a:r>
          </a:p>
        </p:txBody>
      </p:sp>
      <p:sp>
        <p:nvSpPr>
          <p:cNvPr id="4" name="TextBox 3">
            <a:extLst>
              <a:ext uri="{FF2B5EF4-FFF2-40B4-BE49-F238E27FC236}">
                <a16:creationId xmlns:a16="http://schemas.microsoft.com/office/drawing/2014/main" id="{4BB2FD7B-0DCE-440F-A2B0-E7CB3A9B373B}"/>
              </a:ext>
            </a:extLst>
          </p:cNvPr>
          <p:cNvSpPr txBox="1"/>
          <p:nvPr/>
        </p:nvSpPr>
        <p:spPr>
          <a:xfrm>
            <a:off x="7472080" y="2370891"/>
            <a:ext cx="4159625" cy="584775"/>
          </a:xfrm>
          <a:prstGeom prst="rect">
            <a:avLst/>
          </a:prstGeom>
          <a:noFill/>
        </p:spPr>
        <p:txBody>
          <a:bodyPr wrap="square" rtlCol="0">
            <a:spAutoFit/>
          </a:bodyPr>
          <a:lstStyle/>
          <a:p>
            <a:pPr algn="r"/>
            <a:r>
              <a:rPr lang="en-GB" sz="1600" b="1" dirty="0">
                <a:latin typeface="Arial" panose="020B0604020202020204" pitchFamily="34" charset="0"/>
                <a:cs typeface="Arial" panose="020B0604020202020204" pitchFamily="34" charset="0"/>
              </a:rPr>
              <a:t>Slide 5 – Exploring Black History Month </a:t>
            </a:r>
          </a:p>
          <a:p>
            <a:pPr algn="r"/>
            <a:r>
              <a:rPr lang="en-GB" sz="1600" b="1" dirty="0">
                <a:latin typeface="Arial" panose="020B0604020202020204" pitchFamily="34" charset="0"/>
                <a:cs typeface="Arial" panose="020B0604020202020204" pitchFamily="34" charset="0"/>
              </a:rPr>
              <a:t>- Question</a:t>
            </a:r>
          </a:p>
        </p:txBody>
      </p:sp>
      <p:sp>
        <p:nvSpPr>
          <p:cNvPr id="5" name="TextBox 4">
            <a:extLst>
              <a:ext uri="{FF2B5EF4-FFF2-40B4-BE49-F238E27FC236}">
                <a16:creationId xmlns:a16="http://schemas.microsoft.com/office/drawing/2014/main" id="{5C9BE5C6-AC33-4296-A888-C2334E4D4807}"/>
              </a:ext>
            </a:extLst>
          </p:cNvPr>
          <p:cNvSpPr txBox="1"/>
          <p:nvPr/>
        </p:nvSpPr>
        <p:spPr>
          <a:xfrm>
            <a:off x="7633445" y="3245224"/>
            <a:ext cx="4159625" cy="584775"/>
          </a:xfrm>
          <a:prstGeom prst="rect">
            <a:avLst/>
          </a:prstGeom>
          <a:noFill/>
        </p:spPr>
        <p:txBody>
          <a:bodyPr wrap="square" rtlCol="0">
            <a:spAutoFit/>
          </a:bodyPr>
          <a:lstStyle/>
          <a:p>
            <a:pPr algn="r"/>
            <a:r>
              <a:rPr lang="en-GB" sz="1600" b="1" dirty="0">
                <a:latin typeface="Arial" panose="020B0604020202020204" pitchFamily="34" charset="0"/>
                <a:cs typeface="Arial" panose="020B0604020202020204" pitchFamily="34" charset="0"/>
              </a:rPr>
              <a:t>Slide 6 – Exploring Black History Month </a:t>
            </a:r>
          </a:p>
          <a:p>
            <a:pPr algn="r"/>
            <a:r>
              <a:rPr lang="en-GB" sz="1600" b="1" dirty="0">
                <a:latin typeface="Arial" panose="020B0604020202020204" pitchFamily="34" charset="0"/>
                <a:cs typeface="Arial" panose="020B0604020202020204" pitchFamily="34" charset="0"/>
              </a:rPr>
              <a:t>- Answers</a:t>
            </a:r>
          </a:p>
        </p:txBody>
      </p:sp>
      <p:sp>
        <p:nvSpPr>
          <p:cNvPr id="6" name="TextBox 5">
            <a:extLst>
              <a:ext uri="{FF2B5EF4-FFF2-40B4-BE49-F238E27FC236}">
                <a16:creationId xmlns:a16="http://schemas.microsoft.com/office/drawing/2014/main" id="{9E461CD3-E37F-4A0D-AB11-CFC71B05E087}"/>
              </a:ext>
            </a:extLst>
          </p:cNvPr>
          <p:cNvSpPr txBox="1"/>
          <p:nvPr/>
        </p:nvSpPr>
        <p:spPr>
          <a:xfrm>
            <a:off x="7844117" y="4227886"/>
            <a:ext cx="4007224"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Slides 7&amp;8 – Primary Activities</a:t>
            </a:r>
          </a:p>
        </p:txBody>
      </p:sp>
      <p:sp>
        <p:nvSpPr>
          <p:cNvPr id="8" name="TextBox 7">
            <a:extLst>
              <a:ext uri="{FF2B5EF4-FFF2-40B4-BE49-F238E27FC236}">
                <a16:creationId xmlns:a16="http://schemas.microsoft.com/office/drawing/2014/main" id="{3450B825-14B3-4B2B-B23F-DC49BA55C7CF}"/>
              </a:ext>
            </a:extLst>
          </p:cNvPr>
          <p:cNvSpPr txBox="1"/>
          <p:nvPr/>
        </p:nvSpPr>
        <p:spPr>
          <a:xfrm>
            <a:off x="7135904" y="5761659"/>
            <a:ext cx="4831979"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9</a:t>
            </a:r>
            <a:r>
              <a:rPr lang="en-GB" sz="1600" b="1" dirty="0" smtClean="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 Reflection </a:t>
            </a:r>
          </a:p>
        </p:txBody>
      </p:sp>
    </p:spTree>
    <p:extLst>
      <p:ext uri="{BB962C8B-B14F-4D97-AF65-F5344CB8AC3E}">
        <p14:creationId xmlns:p14="http://schemas.microsoft.com/office/powerpoint/2010/main" val="67582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9C59E5-9E4B-47DC-AD42-E22FA6B0EAC8}"/>
              </a:ext>
            </a:extLst>
          </p:cNvPr>
          <p:cNvSpPr txBox="1"/>
          <p:nvPr/>
        </p:nvSpPr>
        <p:spPr>
          <a:xfrm>
            <a:off x="30831" y="390179"/>
            <a:ext cx="9061065" cy="584775"/>
          </a:xfrm>
          <a:prstGeom prst="rect">
            <a:avLst/>
          </a:prstGeom>
          <a:noFill/>
        </p:spPr>
        <p:txBody>
          <a:bodyPr wrap="square" rtlCol="0">
            <a:spAutoFit/>
          </a:bodyPr>
          <a:lstStyle/>
          <a:p>
            <a:r>
              <a:rPr lang="en-GB" sz="3200" dirty="0">
                <a:solidFill>
                  <a:schemeClr val="bg1"/>
                </a:solidFill>
                <a:latin typeface="Univers Next Pro Condensed" panose="020B0906030202020203" pitchFamily="34" charset="0"/>
              </a:rPr>
              <a:t>INTRODUCING BLACK HISTORY MONTH</a:t>
            </a:r>
          </a:p>
        </p:txBody>
      </p:sp>
      <p:sp>
        <p:nvSpPr>
          <p:cNvPr id="4" name="TextBox 3">
            <a:extLst>
              <a:ext uri="{FF2B5EF4-FFF2-40B4-BE49-F238E27FC236}">
                <a16:creationId xmlns:a16="http://schemas.microsoft.com/office/drawing/2014/main" id="{912E3953-F276-4DEC-93F8-DD02F352CBC3}"/>
              </a:ext>
            </a:extLst>
          </p:cNvPr>
          <p:cNvSpPr txBox="1"/>
          <p:nvPr/>
        </p:nvSpPr>
        <p:spPr>
          <a:xfrm>
            <a:off x="568538" y="1482879"/>
            <a:ext cx="5761821" cy="400110"/>
          </a:xfrm>
          <a:prstGeom prst="rect">
            <a:avLst/>
          </a:prstGeom>
          <a:noFill/>
        </p:spPr>
        <p:txBody>
          <a:bodyPr wrap="square" rtlCol="0">
            <a:spAutoFit/>
          </a:bodyPr>
          <a:lstStyle/>
          <a:p>
            <a:pPr algn="l"/>
            <a:r>
              <a:rPr lang="en-GB" sz="2000" dirty="0">
                <a:latin typeface="Arial" panose="020B0604020202020204" pitchFamily="34" charset="0"/>
                <a:cs typeface="Arial" panose="020B0604020202020204" pitchFamily="34" charset="0"/>
              </a:rPr>
              <a:t>Helen introduces Black History Month</a:t>
            </a:r>
          </a:p>
        </p:txBody>
      </p:sp>
      <p:sp>
        <p:nvSpPr>
          <p:cNvPr id="9" name="TextBox 8">
            <a:extLst>
              <a:ext uri="{FF2B5EF4-FFF2-40B4-BE49-F238E27FC236}">
                <a16:creationId xmlns:a16="http://schemas.microsoft.com/office/drawing/2014/main" id="{8BEE89B7-C84A-4093-BFB0-C1D9D6D178B8}"/>
              </a:ext>
            </a:extLst>
          </p:cNvPr>
          <p:cNvSpPr txBox="1"/>
          <p:nvPr/>
        </p:nvSpPr>
        <p:spPr>
          <a:xfrm>
            <a:off x="2133951" y="5856082"/>
            <a:ext cx="5761821" cy="307777"/>
          </a:xfrm>
          <a:prstGeom prst="rect">
            <a:avLst/>
          </a:prstGeom>
          <a:noFill/>
        </p:spPr>
        <p:txBody>
          <a:bodyPr wrap="square" rtlCol="0">
            <a:spAutoFit/>
          </a:bodyPr>
          <a:lstStyle/>
          <a:p>
            <a:pPr algn="l"/>
            <a:r>
              <a:rPr lang="en-GB" sz="1400" dirty="0">
                <a:latin typeface="Arial" panose="020B0604020202020204" pitchFamily="34" charset="0"/>
                <a:cs typeface="Arial" panose="020B0604020202020204" pitchFamily="34" charset="0"/>
              </a:rPr>
              <a:t>Click </a:t>
            </a:r>
            <a:r>
              <a:rPr lang="en-GB" sz="1400" dirty="0">
                <a:latin typeface="Arial" panose="020B0604020202020204" pitchFamily="34" charset="0"/>
                <a:cs typeface="Arial" panose="020B0604020202020204" pitchFamily="34" charset="0"/>
                <a:hlinkClick r:id="rId4"/>
              </a:rPr>
              <a:t>here</a:t>
            </a:r>
            <a:r>
              <a:rPr lang="en-GB" sz="1400" dirty="0">
                <a:latin typeface="Arial" panose="020B0604020202020204" pitchFamily="34" charset="0"/>
                <a:cs typeface="Arial" panose="020B0604020202020204" pitchFamily="34" charset="0"/>
              </a:rPr>
              <a:t> to watch on YouTube</a:t>
            </a:r>
          </a:p>
        </p:txBody>
      </p:sp>
      <p:sp>
        <p:nvSpPr>
          <p:cNvPr id="13" name="TextBox 12">
            <a:extLst>
              <a:ext uri="{FF2B5EF4-FFF2-40B4-BE49-F238E27FC236}">
                <a16:creationId xmlns:a16="http://schemas.microsoft.com/office/drawing/2014/main" id="{8AC9EF96-D35D-4BA1-997A-F63BC93C2D43}"/>
              </a:ext>
            </a:extLst>
          </p:cNvPr>
          <p:cNvSpPr txBox="1"/>
          <p:nvPr/>
        </p:nvSpPr>
        <p:spPr>
          <a:xfrm>
            <a:off x="7406640" y="974954"/>
            <a:ext cx="4672546" cy="3693319"/>
          </a:xfrm>
          <a:prstGeom prst="rect">
            <a:avLst/>
          </a:prstGeom>
          <a:noFill/>
        </p:spPr>
        <p:txBody>
          <a:bodyPr wrap="square" rtlCol="0">
            <a:spAutoFit/>
          </a:bodyPr>
          <a:lstStyle/>
          <a:p>
            <a:pPr algn="r"/>
            <a:r>
              <a:rPr lang="en-GB" b="1" dirty="0">
                <a:solidFill>
                  <a:schemeClr val="bg1"/>
                </a:solidFill>
                <a:latin typeface="Arial" panose="020B0604020202020204" pitchFamily="34" charset="0"/>
                <a:ea typeface="+mn-lt"/>
                <a:cs typeface="Arial" panose="020B0604020202020204" pitchFamily="34" charset="0"/>
              </a:rPr>
              <a:t>Black History Month is celebrated in October every year and is a celebration of key figures and events in Black history. </a:t>
            </a:r>
          </a:p>
          <a:p>
            <a:pPr algn="r"/>
            <a:endParaRPr lang="en-GB" b="1" dirty="0">
              <a:solidFill>
                <a:schemeClr val="bg1"/>
              </a:solidFill>
              <a:latin typeface="Arial" panose="020B0604020202020204" pitchFamily="34" charset="0"/>
              <a:ea typeface="+mn-lt"/>
              <a:cs typeface="Arial" panose="020B0604020202020204" pitchFamily="34" charset="0"/>
            </a:endParaRPr>
          </a:p>
          <a:p>
            <a:pPr algn="r"/>
            <a:r>
              <a:rPr lang="en-GB" b="1" dirty="0">
                <a:solidFill>
                  <a:schemeClr val="bg1"/>
                </a:solidFill>
                <a:latin typeface="Arial" panose="020B0604020202020204" pitchFamily="34" charset="0"/>
                <a:ea typeface="+mn-lt"/>
                <a:cs typeface="Arial" panose="020B0604020202020204" pitchFamily="34" charset="0"/>
              </a:rPr>
              <a:t>In 2021 the theme is ‘Proud to Be’, which aims to recognise the achievements and contributions that Black people make to the UK every day, from working on the Covid-19 frontline in hospitals, care homes, schools and supermarkets to the children and young people leading the fight for equality in the classroom.    </a:t>
            </a:r>
          </a:p>
        </p:txBody>
      </p:sp>
      <p:pic>
        <p:nvPicPr>
          <p:cNvPr id="2" name="Online Media 1" title="Black History Month introduced by Helen Trivers, RRSA Professional Adviser at UNICEF UK">
            <a:hlinkClick r:id="" action="ppaction://media"/>
            <a:extLst>
              <a:ext uri="{FF2B5EF4-FFF2-40B4-BE49-F238E27FC236}">
                <a16:creationId xmlns:a16="http://schemas.microsoft.com/office/drawing/2014/main" id="{8CDCC2FB-3613-4B81-A073-8B768A774AB9}"/>
              </a:ext>
            </a:extLst>
          </p:cNvPr>
          <p:cNvPicPr>
            <a:picLocks noRot="1" noChangeAspect="1"/>
          </p:cNvPicPr>
          <p:nvPr>
            <a:videoFile r:link="rId1"/>
          </p:nvPr>
        </p:nvPicPr>
        <p:blipFill>
          <a:blip r:embed="rId5"/>
          <a:stretch>
            <a:fillRect/>
          </a:stretch>
        </p:blipFill>
        <p:spPr>
          <a:xfrm>
            <a:off x="1178736" y="2434435"/>
            <a:ext cx="4448871" cy="2513612"/>
          </a:xfrm>
          <a:prstGeom prst="rect">
            <a:avLst/>
          </a:prstGeom>
        </p:spPr>
      </p:pic>
    </p:spTree>
    <p:extLst>
      <p:ext uri="{BB962C8B-B14F-4D97-AF65-F5344CB8AC3E}">
        <p14:creationId xmlns:p14="http://schemas.microsoft.com/office/powerpoint/2010/main" val="2500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AEF5C3-7BB0-4EE6-A558-3B7861290B02}"/>
              </a:ext>
            </a:extLst>
          </p:cNvPr>
          <p:cNvSpPr txBox="1"/>
          <p:nvPr/>
        </p:nvSpPr>
        <p:spPr>
          <a:xfrm>
            <a:off x="111676" y="342515"/>
            <a:ext cx="9400854" cy="646331"/>
          </a:xfrm>
          <a:prstGeom prst="rect">
            <a:avLst/>
          </a:prstGeom>
          <a:noFill/>
        </p:spPr>
        <p:txBody>
          <a:bodyPr wrap="square" rtlCol="0">
            <a:spAutoFit/>
          </a:bodyPr>
          <a:lstStyle/>
          <a:p>
            <a:r>
              <a:rPr lang="en-GB" sz="3600" dirty="0">
                <a:solidFill>
                  <a:schemeClr val="bg1"/>
                </a:solidFill>
                <a:latin typeface="Univers Next Pro Condensed" panose="020B0906030202020203" pitchFamily="34" charset="0"/>
              </a:rPr>
              <a:t>LINKED UNCRC ARTICLES</a:t>
            </a:r>
          </a:p>
        </p:txBody>
      </p:sp>
      <p:sp>
        <p:nvSpPr>
          <p:cNvPr id="3" name="TextBox 2">
            <a:extLst>
              <a:ext uri="{FF2B5EF4-FFF2-40B4-BE49-F238E27FC236}">
                <a16:creationId xmlns:a16="http://schemas.microsoft.com/office/drawing/2014/main" id="{E66FCEEE-95E3-4CE8-977F-0821AEAD3A1F}"/>
              </a:ext>
            </a:extLst>
          </p:cNvPr>
          <p:cNvSpPr txBox="1"/>
          <p:nvPr/>
        </p:nvSpPr>
        <p:spPr>
          <a:xfrm>
            <a:off x="6096000" y="697633"/>
            <a:ext cx="6096000" cy="4478149"/>
          </a:xfrm>
          <a:prstGeom prst="rect">
            <a:avLst/>
          </a:prstGeom>
          <a:noFill/>
        </p:spPr>
        <p:txBody>
          <a:bodyPr wrap="square" rtlCol="0">
            <a:spAutoFit/>
          </a:bodyPr>
          <a:lstStyle/>
          <a:p>
            <a:pPr marL="0" indent="0" algn="r">
              <a:buNone/>
            </a:pPr>
            <a:r>
              <a:rPr lang="en-GB" sz="1500" b="1" dirty="0">
                <a:solidFill>
                  <a:schemeClr val="bg1"/>
                </a:solidFill>
                <a:latin typeface="Arial" panose="020B0604020202020204" pitchFamily="34" charset="0"/>
                <a:cs typeface="Arial" panose="020B0604020202020204" pitchFamily="34" charset="0"/>
              </a:rPr>
              <a:t>Article 2 (non-discrimination)</a:t>
            </a:r>
          </a:p>
          <a:p>
            <a:pPr marL="0" indent="0" algn="r">
              <a:buNone/>
            </a:pPr>
            <a:r>
              <a:rPr lang="en-GB" sz="1500" dirty="0">
                <a:solidFill>
                  <a:schemeClr val="bg1"/>
                </a:solidFill>
                <a:latin typeface="Arial" panose="020B0604020202020204" pitchFamily="34" charset="0"/>
                <a:cs typeface="Arial" panose="020B0604020202020204" pitchFamily="34" charset="0"/>
              </a:rPr>
              <a:t>The Convention applies to every child without </a:t>
            </a:r>
          </a:p>
          <a:p>
            <a:pPr marL="0" indent="0" algn="r">
              <a:buNone/>
            </a:pPr>
            <a:r>
              <a:rPr lang="en-GB" sz="1500" dirty="0">
                <a:solidFill>
                  <a:schemeClr val="bg1"/>
                </a:solidFill>
                <a:latin typeface="Arial" panose="020B0604020202020204" pitchFamily="34" charset="0"/>
                <a:cs typeface="Arial" panose="020B0604020202020204" pitchFamily="34" charset="0"/>
              </a:rPr>
              <a:t>discrimination, whatever their ethnicity, gender, religion, </a:t>
            </a:r>
          </a:p>
          <a:p>
            <a:pPr marL="0" indent="0" algn="r">
              <a:buNone/>
            </a:pPr>
            <a:r>
              <a:rPr lang="en-GB" sz="1500" dirty="0">
                <a:solidFill>
                  <a:schemeClr val="bg1"/>
                </a:solidFill>
                <a:latin typeface="Arial" panose="020B0604020202020204" pitchFamily="34" charset="0"/>
                <a:cs typeface="Arial" panose="020B0604020202020204" pitchFamily="34" charset="0"/>
              </a:rPr>
              <a:t>language, abilities or any other status, whatever they </a:t>
            </a:r>
          </a:p>
          <a:p>
            <a:pPr marL="0" indent="0" algn="r">
              <a:buNone/>
            </a:pPr>
            <a:r>
              <a:rPr lang="en-GB" sz="1500" dirty="0">
                <a:solidFill>
                  <a:schemeClr val="bg1"/>
                </a:solidFill>
                <a:latin typeface="Arial" panose="020B0604020202020204" pitchFamily="34" charset="0"/>
                <a:cs typeface="Arial" panose="020B0604020202020204" pitchFamily="34" charset="0"/>
              </a:rPr>
              <a:t>think or say, whatever their family background.</a:t>
            </a:r>
          </a:p>
          <a:p>
            <a:pPr marL="0" indent="0" algn="r">
              <a:buNone/>
            </a:pPr>
            <a:endParaRPr lang="en-GB" sz="1500" b="1" dirty="0">
              <a:solidFill>
                <a:schemeClr val="bg1"/>
              </a:solidFill>
              <a:latin typeface="Arial" panose="020B0604020202020204" pitchFamily="34" charset="0"/>
              <a:cs typeface="Arial" panose="020B0604020202020204" pitchFamily="34" charset="0"/>
            </a:endParaRPr>
          </a:p>
          <a:p>
            <a:pPr marL="0" indent="0" algn="r">
              <a:buNone/>
            </a:pPr>
            <a:r>
              <a:rPr lang="en-GB" sz="1500" b="1" dirty="0">
                <a:solidFill>
                  <a:schemeClr val="bg1"/>
                </a:solidFill>
                <a:latin typeface="Arial" panose="020B0604020202020204" pitchFamily="34" charset="0"/>
                <a:cs typeface="Arial" panose="020B0604020202020204" pitchFamily="34" charset="0"/>
              </a:rPr>
              <a:t>Article 12 (respect for the views of the child)</a:t>
            </a:r>
          </a:p>
          <a:p>
            <a:pPr marL="0" indent="0" algn="r">
              <a:buNone/>
            </a:pPr>
            <a:r>
              <a:rPr lang="en-GB" sz="1500" dirty="0">
                <a:solidFill>
                  <a:schemeClr val="bg1"/>
                </a:solidFill>
                <a:latin typeface="Arial" panose="020B0604020202020204" pitchFamily="34" charset="0"/>
                <a:cs typeface="Arial" panose="020B0604020202020204" pitchFamily="34" charset="0"/>
              </a:rPr>
              <a:t>Every child has the right to express their views, feelings </a:t>
            </a:r>
          </a:p>
          <a:p>
            <a:pPr marL="0" indent="0" algn="r">
              <a:buNone/>
            </a:pPr>
            <a:r>
              <a:rPr lang="en-GB" sz="1500" dirty="0">
                <a:solidFill>
                  <a:schemeClr val="bg1"/>
                </a:solidFill>
                <a:latin typeface="Arial" panose="020B0604020202020204" pitchFamily="34" charset="0"/>
                <a:cs typeface="Arial" panose="020B0604020202020204" pitchFamily="34" charset="0"/>
              </a:rPr>
              <a:t>and wishes in all matters affecting them, and to have their </a:t>
            </a:r>
          </a:p>
          <a:p>
            <a:pPr marL="0" indent="0" algn="r">
              <a:buNone/>
            </a:pPr>
            <a:r>
              <a:rPr lang="en-GB" sz="1500" dirty="0">
                <a:solidFill>
                  <a:schemeClr val="bg1"/>
                </a:solidFill>
                <a:latin typeface="Arial" panose="020B0604020202020204" pitchFamily="34" charset="0"/>
                <a:cs typeface="Arial" panose="020B0604020202020204" pitchFamily="34" charset="0"/>
              </a:rPr>
              <a:t>views considered and taken seriously.</a:t>
            </a:r>
          </a:p>
          <a:p>
            <a:pPr marL="0" indent="0" algn="r">
              <a:buNone/>
            </a:pPr>
            <a:endParaRPr lang="en-GB" sz="1500" dirty="0">
              <a:solidFill>
                <a:schemeClr val="bg1"/>
              </a:solidFill>
              <a:latin typeface="Arial" panose="020B0604020202020204" pitchFamily="34" charset="0"/>
              <a:cs typeface="Arial" panose="020B0604020202020204" pitchFamily="34" charset="0"/>
            </a:endParaRPr>
          </a:p>
          <a:p>
            <a:pPr marL="0" indent="0" algn="r">
              <a:buNone/>
            </a:pPr>
            <a:r>
              <a:rPr lang="en-GB" sz="1500" b="1" dirty="0">
                <a:solidFill>
                  <a:schemeClr val="bg1"/>
                </a:solidFill>
                <a:latin typeface="Arial" panose="020B0604020202020204" pitchFamily="34" charset="0"/>
                <a:cs typeface="Arial" panose="020B0604020202020204" pitchFamily="34" charset="0"/>
              </a:rPr>
              <a:t>Article 29 (goals of education)</a:t>
            </a:r>
          </a:p>
          <a:p>
            <a:pPr marL="0" indent="0" algn="r">
              <a:buNone/>
            </a:pPr>
            <a:r>
              <a:rPr lang="en-GB" sz="1500" dirty="0">
                <a:solidFill>
                  <a:schemeClr val="bg1"/>
                </a:solidFill>
                <a:latin typeface="Arial" panose="020B0604020202020204" pitchFamily="34" charset="0"/>
                <a:cs typeface="Arial" panose="020B0604020202020204" pitchFamily="34" charset="0"/>
              </a:rPr>
              <a:t>Education must develop every child’s personality, talents and </a:t>
            </a:r>
          </a:p>
          <a:p>
            <a:pPr marL="0" indent="0" algn="r">
              <a:buNone/>
            </a:pPr>
            <a:r>
              <a:rPr lang="en-GB" sz="1500" dirty="0">
                <a:solidFill>
                  <a:schemeClr val="bg1"/>
                </a:solidFill>
                <a:latin typeface="Arial" panose="020B0604020202020204" pitchFamily="34" charset="0"/>
                <a:cs typeface="Arial" panose="020B0604020202020204" pitchFamily="34" charset="0"/>
              </a:rPr>
              <a:t>abilities to the full. </a:t>
            </a:r>
          </a:p>
          <a:p>
            <a:pPr marL="0" indent="0" algn="r">
              <a:buNone/>
            </a:pPr>
            <a:endParaRPr lang="en-GB" sz="1500" b="1" dirty="0">
              <a:solidFill>
                <a:schemeClr val="bg1"/>
              </a:solidFill>
              <a:latin typeface="Arial" panose="020B0604020202020204" pitchFamily="34" charset="0"/>
              <a:cs typeface="Arial" panose="020B0604020202020204" pitchFamily="34" charset="0"/>
            </a:endParaRPr>
          </a:p>
          <a:p>
            <a:pPr marL="0" indent="0" algn="r">
              <a:buNone/>
            </a:pPr>
            <a:r>
              <a:rPr lang="en-GB" sz="1500" b="1" dirty="0">
                <a:solidFill>
                  <a:schemeClr val="bg1"/>
                </a:solidFill>
                <a:latin typeface="Arial" panose="020B0604020202020204" pitchFamily="34" charset="0"/>
                <a:cs typeface="Arial" panose="020B0604020202020204" pitchFamily="34" charset="0"/>
              </a:rPr>
              <a:t>Article 30 (children from minority or indigenous groups)</a:t>
            </a:r>
          </a:p>
          <a:p>
            <a:pPr marL="0" indent="0" algn="r">
              <a:buNone/>
            </a:pPr>
            <a:r>
              <a:rPr lang="en-GB" sz="1500" dirty="0">
                <a:solidFill>
                  <a:schemeClr val="bg1"/>
                </a:solidFill>
                <a:latin typeface="Arial" panose="020B0604020202020204" pitchFamily="34" charset="0"/>
                <a:cs typeface="Arial" panose="020B0604020202020204" pitchFamily="34" charset="0"/>
              </a:rPr>
              <a:t>Every child has the right to learn and use the language, customs </a:t>
            </a:r>
          </a:p>
          <a:p>
            <a:pPr marL="0" indent="0" algn="r">
              <a:buNone/>
            </a:pPr>
            <a:r>
              <a:rPr lang="en-GB" sz="1500" dirty="0">
                <a:solidFill>
                  <a:schemeClr val="bg1"/>
                </a:solidFill>
                <a:latin typeface="Arial" panose="020B0604020202020204" pitchFamily="34" charset="0"/>
                <a:cs typeface="Arial" panose="020B0604020202020204" pitchFamily="34" charset="0"/>
              </a:rPr>
              <a:t>and religion of their family, whether or not these are shared by the majority of the people in the country where they live. </a:t>
            </a:r>
          </a:p>
        </p:txBody>
      </p:sp>
      <p:pic>
        <p:nvPicPr>
          <p:cNvPr id="6" name="Graphic 5">
            <a:extLst>
              <a:ext uri="{FF2B5EF4-FFF2-40B4-BE49-F238E27FC236}">
                <a16:creationId xmlns:a16="http://schemas.microsoft.com/office/drawing/2014/main" id="{979CC112-9E77-4310-83B1-ECC13EACC8E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805912" y="1274890"/>
            <a:ext cx="1857956" cy="2477274"/>
          </a:xfrm>
          <a:prstGeom prst="rect">
            <a:avLst/>
          </a:prstGeom>
        </p:spPr>
      </p:pic>
      <p:pic>
        <p:nvPicPr>
          <p:cNvPr id="7" name="Graphic 6">
            <a:extLst>
              <a:ext uri="{FF2B5EF4-FFF2-40B4-BE49-F238E27FC236}">
                <a16:creationId xmlns:a16="http://schemas.microsoft.com/office/drawing/2014/main" id="{BB3D8086-F2D2-4D19-B0B9-60835DB8146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907391" y="1274889"/>
            <a:ext cx="1879244" cy="2505659"/>
          </a:xfrm>
          <a:prstGeom prst="rect">
            <a:avLst/>
          </a:prstGeom>
        </p:spPr>
      </p:pic>
      <p:pic>
        <p:nvPicPr>
          <p:cNvPr id="8" name="Graphic 7">
            <a:extLst>
              <a:ext uri="{FF2B5EF4-FFF2-40B4-BE49-F238E27FC236}">
                <a16:creationId xmlns:a16="http://schemas.microsoft.com/office/drawing/2014/main" id="{EC5427D3-FC89-42FD-B1A8-B5164C60846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805911" y="3937144"/>
            <a:ext cx="1857957" cy="2477276"/>
          </a:xfrm>
          <a:prstGeom prst="rect">
            <a:avLst/>
          </a:prstGeom>
        </p:spPr>
      </p:pic>
      <p:pic>
        <p:nvPicPr>
          <p:cNvPr id="11" name="Graphic 10">
            <a:extLst>
              <a:ext uri="{FF2B5EF4-FFF2-40B4-BE49-F238E27FC236}">
                <a16:creationId xmlns:a16="http://schemas.microsoft.com/office/drawing/2014/main" id="{8ACC2FB1-D777-4022-B429-5D5AA50B12A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2928677" y="3937144"/>
            <a:ext cx="1857957" cy="2477276"/>
          </a:xfrm>
          <a:prstGeom prst="rect">
            <a:avLst/>
          </a:prstGeom>
        </p:spPr>
      </p:pic>
    </p:spTree>
    <p:extLst>
      <p:ext uri="{BB962C8B-B14F-4D97-AF65-F5344CB8AC3E}">
        <p14:creationId xmlns:p14="http://schemas.microsoft.com/office/powerpoint/2010/main" val="330559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F3B62-EA3D-4292-AC91-B296750236C6}"/>
              </a:ext>
            </a:extLst>
          </p:cNvPr>
          <p:cNvSpPr txBox="1"/>
          <p:nvPr/>
        </p:nvSpPr>
        <p:spPr>
          <a:xfrm>
            <a:off x="0" y="431766"/>
            <a:ext cx="9400854" cy="584775"/>
          </a:xfrm>
          <a:prstGeom prst="rect">
            <a:avLst/>
          </a:prstGeom>
          <a:noFill/>
        </p:spPr>
        <p:txBody>
          <a:bodyPr wrap="square" rtlCol="0">
            <a:spAutoFit/>
          </a:bodyPr>
          <a:lstStyle/>
          <a:p>
            <a:r>
              <a:rPr lang="en-GB" sz="3200" dirty="0">
                <a:solidFill>
                  <a:schemeClr val="bg1"/>
                </a:solidFill>
                <a:latin typeface="Univers Next Pro Condensed" panose="020B0906030202020203" pitchFamily="34" charset="0"/>
              </a:rPr>
              <a:t>EXPLORING BLACK HISTORY MONTH</a:t>
            </a:r>
          </a:p>
        </p:txBody>
      </p:sp>
      <p:sp>
        <p:nvSpPr>
          <p:cNvPr id="5" name="TextBox 4">
            <a:extLst>
              <a:ext uri="{FF2B5EF4-FFF2-40B4-BE49-F238E27FC236}">
                <a16:creationId xmlns:a16="http://schemas.microsoft.com/office/drawing/2014/main" id="{13227B2E-B5C9-407F-BBFD-D529411BB157}"/>
              </a:ext>
            </a:extLst>
          </p:cNvPr>
          <p:cNvSpPr txBox="1"/>
          <p:nvPr/>
        </p:nvSpPr>
        <p:spPr>
          <a:xfrm>
            <a:off x="7170903" y="1208204"/>
            <a:ext cx="4259179" cy="2123658"/>
          </a:xfrm>
          <a:prstGeom prst="rect">
            <a:avLst/>
          </a:prstGeom>
          <a:noFill/>
        </p:spPr>
        <p:txBody>
          <a:bodyPr wrap="square" rtlCol="0">
            <a:spAutoFit/>
          </a:bodyPr>
          <a:lstStyle/>
          <a:p>
            <a:pPr algn="l"/>
            <a:endParaRPr lang="en-GB" sz="3600" dirty="0">
              <a:solidFill>
                <a:schemeClr val="bg1"/>
              </a:solidFill>
              <a:latin typeface="Univers Next Pro Condensed" panose="020B0906030202020203" pitchFamily="34" charset="0"/>
            </a:endParaRPr>
          </a:p>
          <a:p>
            <a:pPr algn="r"/>
            <a:endParaRPr lang="en-GB" sz="2400" b="1" dirty="0">
              <a:solidFill>
                <a:schemeClr val="bg1"/>
              </a:solidFill>
              <a:latin typeface="Univers Next Pro Condensed" panose="020B0906030202020203" pitchFamily="34" charset="0"/>
            </a:endParaRPr>
          </a:p>
          <a:p>
            <a:pPr marL="0" indent="0" algn="r">
              <a:buNone/>
            </a:pPr>
            <a:r>
              <a:rPr lang="en-GB" sz="2400" b="1" dirty="0">
                <a:solidFill>
                  <a:schemeClr val="bg1"/>
                </a:solidFill>
                <a:latin typeface="Arial" panose="020B0604020202020204" pitchFamily="34" charset="0"/>
                <a:cs typeface="Arial" panose="020B0604020202020204" pitchFamily="34" charset="0"/>
              </a:rPr>
              <a:t>Why do </a:t>
            </a:r>
            <a:r>
              <a:rPr lang="en-GB" sz="2400" b="1" dirty="0">
                <a:solidFill>
                  <a:srgbClr val="FFFF00"/>
                </a:solidFill>
                <a:latin typeface="Arial" panose="020B0604020202020204" pitchFamily="34" charset="0"/>
                <a:cs typeface="Arial" panose="020B0604020202020204" pitchFamily="34" charset="0"/>
              </a:rPr>
              <a:t>you</a:t>
            </a:r>
            <a:r>
              <a:rPr lang="en-GB" sz="2400" b="1" dirty="0">
                <a:solidFill>
                  <a:schemeClr val="bg1"/>
                </a:solidFill>
                <a:latin typeface="Arial" panose="020B0604020202020204" pitchFamily="34" charset="0"/>
                <a:cs typeface="Arial" panose="020B0604020202020204" pitchFamily="34" charset="0"/>
              </a:rPr>
              <a:t> think </a:t>
            </a:r>
          </a:p>
          <a:p>
            <a:pPr marL="0" indent="0" algn="r">
              <a:buNone/>
            </a:pPr>
            <a:r>
              <a:rPr lang="en-GB" sz="2400" b="1" dirty="0">
                <a:solidFill>
                  <a:schemeClr val="bg1"/>
                </a:solidFill>
                <a:latin typeface="Arial" panose="020B0604020202020204" pitchFamily="34" charset="0"/>
                <a:cs typeface="Arial" panose="020B0604020202020204" pitchFamily="34" charset="0"/>
              </a:rPr>
              <a:t>Black History Month </a:t>
            </a:r>
          </a:p>
          <a:p>
            <a:pPr marL="0" indent="0" algn="r">
              <a:buNone/>
            </a:pPr>
            <a:r>
              <a:rPr lang="en-GB" sz="2400" b="1" dirty="0">
                <a:solidFill>
                  <a:schemeClr val="bg1"/>
                </a:solidFill>
                <a:latin typeface="Arial" panose="020B0604020202020204" pitchFamily="34" charset="0"/>
                <a:cs typeface="Arial" panose="020B0604020202020204" pitchFamily="34" charset="0"/>
              </a:rPr>
              <a:t>is </a:t>
            </a:r>
            <a:r>
              <a:rPr lang="en-GB" sz="2400" b="1" dirty="0">
                <a:solidFill>
                  <a:srgbClr val="FFFF00"/>
                </a:solidFill>
                <a:latin typeface="Arial" panose="020B0604020202020204" pitchFamily="34" charset="0"/>
                <a:cs typeface="Arial" panose="020B0604020202020204" pitchFamily="34" charset="0"/>
              </a:rPr>
              <a:t>important</a:t>
            </a:r>
            <a:r>
              <a:rPr lang="en-GB" sz="2400" b="1" dirty="0">
                <a:solidFill>
                  <a:schemeClr val="bg1"/>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15C0AB66-73F5-4F05-B575-AB19BC55E000}"/>
              </a:ext>
            </a:extLst>
          </p:cNvPr>
          <p:cNvSpPr txBox="1"/>
          <p:nvPr/>
        </p:nvSpPr>
        <p:spPr>
          <a:xfrm>
            <a:off x="144519" y="6426234"/>
            <a:ext cx="4102769"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UNICEF/Pouget</a:t>
            </a:r>
          </a:p>
          <a:p>
            <a:pPr algn="l"/>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44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11"/>
          </p:nvPr>
        </p:nvSpPr>
        <p:spPr>
          <a:xfrm>
            <a:off x="497823" y="1469204"/>
            <a:ext cx="11694177" cy="5388796"/>
          </a:xfrm>
        </p:spPr>
        <p:txBody>
          <a:bodyPr vert="horz" lIns="91440" tIns="180000" rIns="91440" bIns="45720" rtlCol="0" anchor="t">
            <a:normAutofit fontScale="25000" lnSpcReduction="20000"/>
          </a:bodyPr>
          <a:lstStyle/>
          <a:p>
            <a:r>
              <a:rPr lang="en-GB" sz="6400" dirty="0">
                <a:latin typeface="Arial" panose="020B0604020202020204" pitchFamily="34" charset="0"/>
                <a:cs typeface="Arial" panose="020B0604020202020204" pitchFamily="34" charset="0"/>
              </a:rPr>
              <a:t>To recognise the contribution and achievements of those with African and Caribbean heritage throughout history. </a:t>
            </a:r>
          </a:p>
          <a:p>
            <a:r>
              <a:rPr lang="en-GB" sz="6400" dirty="0">
                <a:latin typeface="Arial" panose="020B0604020202020204" pitchFamily="34" charset="0"/>
                <a:cs typeface="Arial" panose="020B0604020202020204" pitchFamily="34" charset="0"/>
              </a:rPr>
              <a:t>To ensure that we hear from a diverse range of stories when considering the past. </a:t>
            </a:r>
          </a:p>
          <a:p>
            <a:r>
              <a:rPr lang="en-GB" sz="6400" dirty="0">
                <a:latin typeface="Arial" panose="020B0604020202020204" pitchFamily="34" charset="0"/>
                <a:cs typeface="Arial" panose="020B0604020202020204" pitchFamily="34" charset="0"/>
              </a:rPr>
              <a:t>To celebrate people’s heritage and cultures.  </a:t>
            </a:r>
          </a:p>
          <a:p>
            <a:r>
              <a:rPr lang="en-GB" sz="6400" dirty="0">
                <a:latin typeface="Arial" panose="020B0604020202020204" pitchFamily="34" charset="0"/>
                <a:cs typeface="Arial" panose="020B0604020202020204" pitchFamily="34" charset="0"/>
              </a:rPr>
              <a:t>To learn how to challenge negative stereotypes.  </a:t>
            </a:r>
          </a:p>
          <a:p>
            <a:r>
              <a:rPr lang="en-GB" sz="6400" dirty="0">
                <a:latin typeface="Arial" panose="020B0604020202020204" pitchFamily="34" charset="0"/>
                <a:cs typeface="Arial" panose="020B0604020202020204" pitchFamily="34" charset="0"/>
              </a:rPr>
              <a:t>Because no one should be treated differently because of who they are. </a:t>
            </a:r>
          </a:p>
          <a:p>
            <a:r>
              <a:rPr lang="en-GB" sz="6400" dirty="0">
                <a:latin typeface="Arial" panose="020B0604020202020204" pitchFamily="34" charset="0"/>
                <a:cs typeface="Arial" panose="020B0604020202020204" pitchFamily="34" charset="0"/>
              </a:rPr>
              <a:t>Because all schools should encourage respect for everyone and celebrate diversity and inclusion.  </a:t>
            </a:r>
          </a:p>
          <a:p>
            <a:r>
              <a:rPr lang="en-GB" sz="6400" dirty="0">
                <a:latin typeface="Arial" panose="020B0604020202020204" pitchFamily="34" charset="0"/>
                <a:cs typeface="Arial" panose="020B0604020202020204" pitchFamily="34" charset="0"/>
              </a:rPr>
              <a:t>To think about how we can make the world a more equal place where everyone’s rights are respected.  </a:t>
            </a:r>
          </a:p>
          <a:p>
            <a:r>
              <a:rPr lang="en-GB" sz="6400" dirty="0">
                <a:latin typeface="Arial" panose="020B0604020202020204" pitchFamily="34" charset="0"/>
                <a:cs typeface="Arial" panose="020B0604020202020204" pitchFamily="34" charset="0"/>
              </a:rPr>
              <a:t>To learn about racism and its effects. </a:t>
            </a:r>
          </a:p>
          <a:p>
            <a:r>
              <a:rPr lang="en-GB" sz="6400" dirty="0">
                <a:latin typeface="Arial" panose="020B0604020202020204" pitchFamily="34" charset="0"/>
                <a:cs typeface="Arial" panose="020B0604020202020204" pitchFamily="34" charset="0"/>
              </a:rPr>
              <a:t>To ensure that there is time and space for people to discuss more recent events and issues such as Black Lives Matter, the treatment of the Windrush generation and the death of George Floyd.  </a:t>
            </a:r>
          </a:p>
          <a:p>
            <a:r>
              <a:rPr lang="en-GB" sz="6400" dirty="0">
                <a:latin typeface="Arial" panose="020B0604020202020204" pitchFamily="34" charset="0"/>
                <a:cs typeface="Arial" panose="020B0604020202020204" pitchFamily="34" charset="0"/>
              </a:rPr>
              <a:t>To support young people to recognise and challenge discrimination. </a:t>
            </a:r>
          </a:p>
          <a:p>
            <a:pPr marL="0" indent="0">
              <a:buNone/>
            </a:pPr>
            <a:r>
              <a:rPr lang="en-GB" sz="6400" dirty="0">
                <a:latin typeface="Arial" panose="020B0604020202020204" pitchFamily="34" charset="0"/>
                <a:cs typeface="Arial" panose="020B0604020202020204" pitchFamily="34" charset="0"/>
              </a:rPr>
              <a:t>What else did you think of? </a:t>
            </a:r>
          </a:p>
          <a:p>
            <a:endParaRPr lang="en-GB" dirty="0">
              <a:cs typeface="Calibri" panose="020F0502020204030204"/>
            </a:endParaRPr>
          </a:p>
        </p:txBody>
      </p:sp>
      <p:sp>
        <p:nvSpPr>
          <p:cNvPr id="3" name="Title 2">
            <a:extLst>
              <a:ext uri="{FF2B5EF4-FFF2-40B4-BE49-F238E27FC236}">
                <a16:creationId xmlns:a16="http://schemas.microsoft.com/office/drawing/2014/main" id="{6A854495-F1E1-460C-B725-72CB6252C37B}"/>
              </a:ext>
            </a:extLst>
          </p:cNvPr>
          <p:cNvSpPr>
            <a:spLocks noGrp="1"/>
          </p:cNvSpPr>
          <p:nvPr>
            <p:ph type="ctrTitle"/>
          </p:nvPr>
        </p:nvSpPr>
        <p:spPr/>
        <p:txBody>
          <a:bodyPr/>
          <a:lstStyle/>
          <a:p>
            <a:r>
              <a:rPr lang="en-GB"/>
              <a:t>How many of these did you get?</a:t>
            </a:r>
          </a:p>
        </p:txBody>
      </p:sp>
    </p:spTree>
    <p:extLst>
      <p:ext uri="{BB962C8B-B14F-4D97-AF65-F5344CB8AC3E}">
        <p14:creationId xmlns:p14="http://schemas.microsoft.com/office/powerpoint/2010/main" val="160682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B7B9C6-9863-41EF-9798-72096D5A70D1}"/>
              </a:ext>
            </a:extLst>
          </p:cNvPr>
          <p:cNvSpPr txBox="1"/>
          <p:nvPr/>
        </p:nvSpPr>
        <p:spPr>
          <a:xfrm>
            <a:off x="8919876" y="1745942"/>
            <a:ext cx="3152518" cy="2031325"/>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Enjoy story time by choosing some books to share by some new </a:t>
            </a:r>
            <a:r>
              <a:rPr lang="en-GB" b="1" dirty="0">
                <a:latin typeface="Arial" panose="020B0604020202020204" pitchFamily="34" charset="0"/>
                <a:cs typeface="Arial" panose="020B0604020202020204" pitchFamily="34" charset="0"/>
              </a:rPr>
              <a:t>Black British </a:t>
            </a:r>
            <a:r>
              <a:rPr lang="en-GB" dirty="0">
                <a:latin typeface="Arial" panose="020B0604020202020204" pitchFamily="34" charset="0"/>
                <a:cs typeface="Arial" panose="020B0604020202020204" pitchFamily="34" charset="0"/>
              </a:rPr>
              <a:t>authors such as </a:t>
            </a:r>
            <a:r>
              <a:rPr lang="en-GB" dirty="0">
                <a:latin typeface="Arial" panose="020B0604020202020204" pitchFamily="34" charset="0"/>
                <a:cs typeface="Arial" panose="020B0604020202020204" pitchFamily="34" charset="0"/>
                <a:hlinkClick r:id="rId4"/>
              </a:rPr>
              <a:t>My Hair by Hannah Lee</a:t>
            </a:r>
            <a:r>
              <a:rPr lang="en-GB" dirty="0">
                <a:latin typeface="Arial" panose="020B0604020202020204" pitchFamily="34" charset="0"/>
                <a:cs typeface="Arial" panose="020B0604020202020204" pitchFamily="34" charset="0"/>
              </a:rPr>
              <a:t> which was nominated for the 2020 Book Trust Storytime Prize.  </a:t>
            </a:r>
          </a:p>
        </p:txBody>
      </p:sp>
      <p:sp>
        <p:nvSpPr>
          <p:cNvPr id="6" name="TextBox 5">
            <a:extLst>
              <a:ext uri="{FF2B5EF4-FFF2-40B4-BE49-F238E27FC236}">
                <a16:creationId xmlns:a16="http://schemas.microsoft.com/office/drawing/2014/main" id="{6638B9E3-8E79-4757-8058-6AB5BADE1D15}"/>
              </a:ext>
            </a:extLst>
          </p:cNvPr>
          <p:cNvSpPr txBox="1"/>
          <p:nvPr/>
        </p:nvSpPr>
        <p:spPr>
          <a:xfrm>
            <a:off x="119606" y="1673700"/>
            <a:ext cx="4615680"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Everyone is special and important!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theme for Black History Month this year is ‘Proud to Be’.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700" b="1"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What is the best thing about being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Create a classroom display that reflects what you are ‘Proud to Be’… (don’t forget to link this to relevant articles from the CRC).</a:t>
            </a:r>
          </a:p>
        </p:txBody>
      </p:sp>
      <p:sp>
        <p:nvSpPr>
          <p:cNvPr id="7" name="TextBox 6">
            <a:extLst>
              <a:ext uri="{FF2B5EF4-FFF2-40B4-BE49-F238E27FC236}">
                <a16:creationId xmlns:a16="http://schemas.microsoft.com/office/drawing/2014/main" id="{8EE7571C-46EF-478E-A8BA-084977281247}"/>
              </a:ext>
            </a:extLst>
          </p:cNvPr>
          <p:cNvSpPr txBox="1"/>
          <p:nvPr/>
        </p:nvSpPr>
        <p:spPr>
          <a:xfrm>
            <a:off x="7527471" y="4303455"/>
            <a:ext cx="4544924" cy="2585323"/>
          </a:xfrm>
          <a:prstGeom prst="rect">
            <a:avLst/>
          </a:prstGeom>
          <a:noFill/>
        </p:spPr>
        <p:txBody>
          <a:bodyPr wrap="square" rtlCol="0">
            <a:spAutoFit/>
          </a:bodyPr>
          <a:lstStyle/>
          <a:p>
            <a:pPr marL="0" indent="0" algn="ctr">
              <a:buNone/>
            </a:pPr>
            <a:r>
              <a:rPr lang="en-GB" b="1" dirty="0">
                <a:latin typeface="Arial"/>
                <a:cs typeface="Arial"/>
                <a:hlinkClick r:id="rId5"/>
              </a:rPr>
              <a:t>Watch</a:t>
            </a:r>
            <a:r>
              <a:rPr lang="en-GB" b="1" dirty="0">
                <a:latin typeface="Arial"/>
                <a:cs typeface="Arial"/>
              </a:rPr>
              <a:t> these children talking about Black History with their parents.</a:t>
            </a:r>
          </a:p>
          <a:p>
            <a:pPr marL="0" indent="0" algn="ctr">
              <a:buNone/>
            </a:pPr>
            <a:endParaRPr lang="en-GB" b="1" dirty="0">
              <a:latin typeface="Arial"/>
              <a:cs typeface="Arial"/>
            </a:endParaRPr>
          </a:p>
          <a:p>
            <a:pPr marL="0" indent="0" algn="ctr">
              <a:buNone/>
            </a:pPr>
            <a:r>
              <a:rPr lang="en-GB" dirty="0">
                <a:latin typeface="Arial"/>
                <a:cs typeface="Arial"/>
              </a:rPr>
              <a:t>Who could </a:t>
            </a:r>
            <a:r>
              <a:rPr lang="en-GB" b="1" dirty="0">
                <a:highlight>
                  <a:srgbClr val="00ACE9"/>
                </a:highlight>
                <a:latin typeface="Arial"/>
                <a:cs typeface="Arial"/>
              </a:rPr>
              <a:t>you</a:t>
            </a:r>
            <a:r>
              <a:rPr lang="en-GB" dirty="0">
                <a:latin typeface="Arial"/>
                <a:cs typeface="Arial"/>
              </a:rPr>
              <a:t> have a conversation with about Black History? </a:t>
            </a:r>
          </a:p>
          <a:p>
            <a:pPr marL="0" indent="0" algn="ctr">
              <a:buNone/>
            </a:pPr>
            <a:endParaRPr lang="en-GB" dirty="0">
              <a:latin typeface="Arial"/>
              <a:cs typeface="Arial"/>
            </a:endParaRPr>
          </a:p>
          <a:p>
            <a:pPr marL="0" indent="0" algn="ctr">
              <a:buNone/>
            </a:pPr>
            <a:r>
              <a:rPr lang="en-GB" dirty="0">
                <a:latin typeface="Arial"/>
                <a:cs typeface="Arial"/>
              </a:rPr>
              <a:t>What could you tell them about what Black History Month is and why </a:t>
            </a:r>
            <a:r>
              <a:rPr lang="en-GB" b="1" dirty="0">
                <a:highlight>
                  <a:srgbClr val="00ACE9"/>
                </a:highlight>
                <a:latin typeface="Arial"/>
                <a:cs typeface="Arial"/>
              </a:rPr>
              <a:t>it is important</a:t>
            </a:r>
            <a:r>
              <a:rPr lang="en-GB" dirty="0">
                <a:latin typeface="Arial"/>
                <a:cs typeface="Arial"/>
              </a:rPr>
              <a:t>?  </a:t>
            </a:r>
          </a:p>
        </p:txBody>
      </p:sp>
      <p:sp>
        <p:nvSpPr>
          <p:cNvPr id="8" name="TextBox 7">
            <a:extLst>
              <a:ext uri="{FF2B5EF4-FFF2-40B4-BE49-F238E27FC236}">
                <a16:creationId xmlns:a16="http://schemas.microsoft.com/office/drawing/2014/main" id="{4A4754CF-3BFD-4017-9006-CD5B235AF81F}"/>
              </a:ext>
            </a:extLst>
          </p:cNvPr>
          <p:cNvSpPr txBox="1"/>
          <p:nvPr/>
        </p:nvSpPr>
        <p:spPr>
          <a:xfrm>
            <a:off x="356152" y="4441954"/>
            <a:ext cx="6738155" cy="2031325"/>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Watch this Horrible Histories </a:t>
            </a:r>
            <a:r>
              <a:rPr lang="en-GB" b="1" dirty="0">
                <a:latin typeface="Arial" panose="020B0604020202020204" pitchFamily="34" charset="0"/>
                <a:cs typeface="Arial" panose="020B0604020202020204" pitchFamily="34" charset="0"/>
                <a:hlinkClick r:id="rId6"/>
              </a:rPr>
              <a:t>video</a:t>
            </a:r>
            <a:r>
              <a:rPr lang="en-GB" b="1" dirty="0">
                <a:latin typeface="Arial" panose="020B0604020202020204" pitchFamily="34" charset="0"/>
                <a:cs typeface="Arial" panose="020B0604020202020204" pitchFamily="34" charset="0"/>
              </a:rPr>
              <a:t> of five important black people from history.</a:t>
            </a:r>
          </a:p>
          <a:p>
            <a:pPr algn="ctr"/>
            <a:endParaRPr lang="en-GB" b="1"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Discuss their achievements and how these link to rights in the CRC. </a:t>
            </a:r>
          </a:p>
          <a:p>
            <a:pPr algn="ctr"/>
            <a:r>
              <a:rPr lang="en-GB" dirty="0">
                <a:latin typeface="Arial" panose="020B0604020202020204" pitchFamily="34" charset="0"/>
                <a:cs typeface="Arial" panose="020B0604020202020204" pitchFamily="34" charset="0"/>
              </a:rPr>
              <a:t>You could then choose someone who inspires you and write a short fact sheet about them. </a:t>
            </a:r>
          </a:p>
        </p:txBody>
      </p:sp>
      <p:pic>
        <p:nvPicPr>
          <p:cNvPr id="2" name="Online Media 1" title="Time for Storytime: My Hair with Hannah Lee">
            <a:hlinkClick r:id="" action="ppaction://media"/>
            <a:extLst>
              <a:ext uri="{FF2B5EF4-FFF2-40B4-BE49-F238E27FC236}">
                <a16:creationId xmlns:a16="http://schemas.microsoft.com/office/drawing/2014/main" id="{9DFB5D8D-496A-4AE1-8BE3-99CDE603C1D5}"/>
              </a:ext>
            </a:extLst>
          </p:cNvPr>
          <p:cNvPicPr>
            <a:picLocks noRot="1" noChangeAspect="1"/>
          </p:cNvPicPr>
          <p:nvPr>
            <a:videoFile r:link="rId1"/>
          </p:nvPr>
        </p:nvPicPr>
        <p:blipFill>
          <a:blip r:embed="rId7"/>
          <a:stretch>
            <a:fillRect/>
          </a:stretch>
        </p:blipFill>
        <p:spPr>
          <a:xfrm>
            <a:off x="5038272" y="1755347"/>
            <a:ext cx="3723128" cy="2103567"/>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5F00CA-566C-4B6A-9027-E9696A1B5DF5}"/>
              </a:ext>
            </a:extLst>
          </p:cNvPr>
          <p:cNvSpPr txBox="1"/>
          <p:nvPr/>
        </p:nvSpPr>
        <p:spPr>
          <a:xfrm rot="10800000" flipV="1">
            <a:off x="7527471" y="4343289"/>
            <a:ext cx="4578563" cy="2308324"/>
          </a:xfrm>
          <a:prstGeom prst="rect">
            <a:avLst/>
          </a:prstGeom>
          <a:noFill/>
        </p:spPr>
        <p:txBody>
          <a:bodyPr wrap="square" rtlCol="0">
            <a:spAutoFit/>
          </a:bodyPr>
          <a:lstStyle/>
          <a:p>
            <a:pPr marL="0" indent="0" algn="ctr">
              <a:buNone/>
            </a:pPr>
            <a:r>
              <a:rPr lang="en-GB" b="1" dirty="0">
                <a:latin typeface="Arial"/>
                <a:cs typeface="Arial"/>
              </a:rPr>
              <a:t>Watch this </a:t>
            </a:r>
            <a:r>
              <a:rPr lang="en-GB" b="1" dirty="0">
                <a:latin typeface="Arial"/>
                <a:cs typeface="Arial"/>
                <a:hlinkClick r:id="rId4"/>
              </a:rPr>
              <a:t>video</a:t>
            </a:r>
            <a:r>
              <a:rPr lang="en-GB" b="1" dirty="0">
                <a:latin typeface="Arial"/>
                <a:cs typeface="Arial"/>
              </a:rPr>
              <a:t> of children talking about their experience of racism in UK.* </a:t>
            </a:r>
          </a:p>
          <a:p>
            <a:pPr marL="0" indent="0" algn="ctr">
              <a:buNone/>
            </a:pPr>
            <a:endParaRPr lang="en-GB" b="1" dirty="0">
              <a:latin typeface="Arial"/>
              <a:cs typeface="Arial"/>
            </a:endParaRPr>
          </a:p>
          <a:p>
            <a:pPr marL="0" indent="0" algn="ctr">
              <a:buNone/>
            </a:pPr>
            <a:r>
              <a:rPr lang="en-GB" dirty="0">
                <a:latin typeface="Arial"/>
                <a:cs typeface="Arial"/>
              </a:rPr>
              <a:t>How did this make you feel? </a:t>
            </a:r>
          </a:p>
          <a:p>
            <a:pPr marL="0" indent="0" algn="ctr">
              <a:buNone/>
            </a:pPr>
            <a:r>
              <a:rPr lang="en-GB" dirty="0">
                <a:latin typeface="Arial"/>
                <a:cs typeface="Arial"/>
              </a:rPr>
              <a:t>Take some time as a class to reflect on this and discuss the issues the children raise. </a:t>
            </a:r>
          </a:p>
          <a:p>
            <a:pPr marL="0" indent="0" algn="ctr">
              <a:buNone/>
            </a:pPr>
            <a:r>
              <a:rPr lang="en-GB" dirty="0">
                <a:latin typeface="Arial"/>
                <a:cs typeface="Arial"/>
              </a:rPr>
              <a:t>Make a pledge to </a:t>
            </a:r>
            <a:r>
              <a:rPr lang="en-GB" dirty="0">
                <a:highlight>
                  <a:srgbClr val="00ACE9"/>
                </a:highlight>
                <a:latin typeface="Arial"/>
                <a:cs typeface="Arial"/>
              </a:rPr>
              <a:t>stand up against racism</a:t>
            </a:r>
            <a:r>
              <a:rPr lang="en-GB" dirty="0">
                <a:latin typeface="Arial"/>
                <a:cs typeface="Arial"/>
              </a:rPr>
              <a:t>.  </a:t>
            </a:r>
          </a:p>
        </p:txBody>
      </p:sp>
      <p:sp>
        <p:nvSpPr>
          <p:cNvPr id="3" name="TextBox 2">
            <a:extLst>
              <a:ext uri="{FF2B5EF4-FFF2-40B4-BE49-F238E27FC236}">
                <a16:creationId xmlns:a16="http://schemas.microsoft.com/office/drawing/2014/main" id="{A0F3DC9E-4291-4D02-BAA0-FF510C4DF329}"/>
              </a:ext>
            </a:extLst>
          </p:cNvPr>
          <p:cNvSpPr txBox="1"/>
          <p:nvPr/>
        </p:nvSpPr>
        <p:spPr>
          <a:xfrm>
            <a:off x="238699" y="1651080"/>
            <a:ext cx="4252278" cy="2308324"/>
          </a:xfrm>
          <a:prstGeom prst="rect">
            <a:avLst/>
          </a:prstGeom>
          <a:noFill/>
        </p:spPr>
        <p:txBody>
          <a:bodyPr wrap="square" rtlCol="0">
            <a:spAutoFit/>
          </a:bodyPr>
          <a:lstStyle/>
          <a:p>
            <a:pPr algn="ctr">
              <a:buNone/>
            </a:pPr>
            <a:r>
              <a:rPr lang="en-GB" b="1" dirty="0">
                <a:latin typeface="Arial"/>
                <a:cs typeface="Arial"/>
              </a:rPr>
              <a:t>Watch this </a:t>
            </a:r>
            <a:r>
              <a:rPr lang="en-GB" b="1" dirty="0">
                <a:latin typeface="Arial"/>
                <a:cs typeface="Arial"/>
                <a:hlinkClick r:id="rId5"/>
              </a:rPr>
              <a:t>BBC video</a:t>
            </a:r>
            <a:r>
              <a:rPr lang="en-GB" b="1" dirty="0">
                <a:latin typeface="Arial"/>
                <a:cs typeface="Arial"/>
              </a:rPr>
              <a:t> and discuss as a class what Black History Month is and why it matters. </a:t>
            </a:r>
          </a:p>
          <a:p>
            <a:pPr algn="ctr">
              <a:buNone/>
            </a:pPr>
            <a:endParaRPr lang="en-GB" b="1" dirty="0">
              <a:latin typeface="Arial"/>
              <a:cs typeface="Arial"/>
            </a:endParaRPr>
          </a:p>
          <a:p>
            <a:pPr algn="ctr">
              <a:buNone/>
            </a:pPr>
            <a:r>
              <a:rPr lang="en-GB" dirty="0">
                <a:latin typeface="Arial"/>
                <a:cs typeface="Arial"/>
              </a:rPr>
              <a:t>Write a short paragraph explaining why you think Black History Month is important and how this links to your work as a Rights Respecting school.</a:t>
            </a:r>
          </a:p>
        </p:txBody>
      </p:sp>
      <p:sp>
        <p:nvSpPr>
          <p:cNvPr id="5" name="TextBox 4">
            <a:extLst>
              <a:ext uri="{FF2B5EF4-FFF2-40B4-BE49-F238E27FC236}">
                <a16:creationId xmlns:a16="http://schemas.microsoft.com/office/drawing/2014/main" id="{564DFD78-254C-4BF5-B22A-F573A6AE529F}"/>
              </a:ext>
            </a:extLst>
          </p:cNvPr>
          <p:cNvSpPr txBox="1"/>
          <p:nvPr/>
        </p:nvSpPr>
        <p:spPr>
          <a:xfrm>
            <a:off x="3708104" y="4210741"/>
            <a:ext cx="3660105" cy="2554545"/>
          </a:xfrm>
          <a:prstGeom prst="rect">
            <a:avLst/>
          </a:prstGeom>
          <a:noFill/>
        </p:spPr>
        <p:txBody>
          <a:bodyPr wrap="square" rtlCol="0">
            <a:spAutoFit/>
          </a:bodyPr>
          <a:lstStyle/>
          <a:p>
            <a:pPr marL="0" indent="0" algn="ctr">
              <a:buNone/>
            </a:pPr>
            <a:r>
              <a:rPr lang="en-GB" sz="1600" dirty="0">
                <a:solidFill>
                  <a:schemeClr val="bg1"/>
                </a:solidFill>
                <a:latin typeface="Arial"/>
                <a:cs typeface="Arial"/>
              </a:rPr>
              <a:t>Read the poem The British by Benjamin Zephaniah or </a:t>
            </a:r>
            <a:r>
              <a:rPr lang="en-GB" sz="1600" dirty="0">
                <a:solidFill>
                  <a:schemeClr val="bg1"/>
                </a:solidFill>
                <a:latin typeface="Arial"/>
                <a:cs typeface="Arial"/>
                <a:hlinkClick r:id="rId6"/>
              </a:rPr>
              <a:t>watch it performed</a:t>
            </a:r>
            <a:r>
              <a:rPr lang="en-GB" sz="1600" dirty="0">
                <a:solidFill>
                  <a:schemeClr val="bg1"/>
                </a:solidFill>
                <a:latin typeface="Arial"/>
                <a:cs typeface="Arial"/>
              </a:rPr>
              <a:t>.  </a:t>
            </a:r>
          </a:p>
          <a:p>
            <a:pPr marL="0" indent="0" algn="ctr">
              <a:buNone/>
            </a:pPr>
            <a:endParaRPr lang="en-GB" sz="1600" dirty="0">
              <a:solidFill>
                <a:schemeClr val="bg1"/>
              </a:solidFill>
              <a:latin typeface="Arial"/>
              <a:cs typeface="Arial"/>
            </a:endParaRPr>
          </a:p>
          <a:p>
            <a:pPr marL="0" indent="0" algn="ctr">
              <a:buNone/>
            </a:pPr>
            <a:r>
              <a:rPr lang="en-GB" sz="1600" dirty="0">
                <a:solidFill>
                  <a:schemeClr val="bg1"/>
                </a:solidFill>
                <a:latin typeface="Arial"/>
                <a:cs typeface="Arial"/>
              </a:rPr>
              <a:t>As a class write your own poem about all the different people and values that make up your school community. </a:t>
            </a:r>
          </a:p>
          <a:p>
            <a:pPr marL="0" indent="0" algn="ctr">
              <a:buNone/>
            </a:pPr>
            <a:endParaRPr lang="en-GB" sz="1600" dirty="0">
              <a:solidFill>
                <a:schemeClr val="bg1"/>
              </a:solidFill>
              <a:latin typeface="Arial"/>
              <a:cs typeface="Arial"/>
            </a:endParaRPr>
          </a:p>
          <a:p>
            <a:pPr marL="0" indent="0" algn="ctr">
              <a:buNone/>
            </a:pPr>
            <a:r>
              <a:rPr lang="en-GB" sz="1600" dirty="0">
                <a:solidFill>
                  <a:schemeClr val="bg1"/>
                </a:solidFill>
                <a:latin typeface="Arial"/>
                <a:cs typeface="Arial"/>
              </a:rPr>
              <a:t>Or you can choose another poem to do your own version of from </a:t>
            </a:r>
            <a:r>
              <a:rPr lang="en-GB" sz="1600" dirty="0">
                <a:solidFill>
                  <a:schemeClr val="bg1"/>
                </a:solidFill>
                <a:latin typeface="Arial"/>
                <a:cs typeface="Arial"/>
                <a:hlinkClick r:id="rId7"/>
              </a:rPr>
              <a:t>here</a:t>
            </a:r>
            <a:r>
              <a:rPr lang="en-GB" sz="1600" dirty="0">
                <a:solidFill>
                  <a:schemeClr val="bg1"/>
                </a:solidFill>
                <a:latin typeface="Arial"/>
                <a:cs typeface="Arial"/>
              </a:rPr>
              <a:t>.</a:t>
            </a:r>
          </a:p>
        </p:txBody>
      </p:sp>
      <p:sp>
        <p:nvSpPr>
          <p:cNvPr id="10" name="TextBox 9">
            <a:extLst>
              <a:ext uri="{FF2B5EF4-FFF2-40B4-BE49-F238E27FC236}">
                <a16:creationId xmlns:a16="http://schemas.microsoft.com/office/drawing/2014/main" id="{4D76B850-DA77-4FBA-93D4-786BBDD7942D}"/>
              </a:ext>
            </a:extLst>
          </p:cNvPr>
          <p:cNvSpPr txBox="1"/>
          <p:nvPr/>
        </p:nvSpPr>
        <p:spPr>
          <a:xfrm>
            <a:off x="4980213" y="1651080"/>
            <a:ext cx="7125821" cy="2308324"/>
          </a:xfrm>
          <a:prstGeom prst="rect">
            <a:avLst/>
          </a:prstGeom>
          <a:noFill/>
        </p:spPr>
        <p:txBody>
          <a:bodyPr wrap="square">
            <a:spAutoFit/>
          </a:bodyPr>
          <a:lstStyle/>
          <a:p>
            <a:pPr algn="ctr"/>
            <a:r>
              <a:rPr lang="en-GB" b="1" dirty="0">
                <a:latin typeface="Arial"/>
                <a:cs typeface="Arial"/>
              </a:rPr>
              <a:t>Take a look at the books in your school library to check how diverse they are. </a:t>
            </a:r>
          </a:p>
          <a:p>
            <a:pPr algn="ctr"/>
            <a:endParaRPr lang="en-GB" dirty="0">
              <a:latin typeface="Arial"/>
              <a:cs typeface="Arial"/>
            </a:endParaRPr>
          </a:p>
          <a:p>
            <a:pPr algn="ctr"/>
            <a:r>
              <a:rPr lang="en-GB" dirty="0">
                <a:latin typeface="Arial"/>
                <a:cs typeface="Arial"/>
              </a:rPr>
              <a:t>Does it have books by a range of authors?</a:t>
            </a:r>
          </a:p>
          <a:p>
            <a:pPr algn="ctr"/>
            <a:r>
              <a:rPr lang="en-GB" dirty="0">
                <a:latin typeface="Arial"/>
                <a:cs typeface="Arial"/>
              </a:rPr>
              <a:t> Are there books with a wide range of characters? </a:t>
            </a:r>
          </a:p>
          <a:p>
            <a:pPr algn="ctr"/>
            <a:endParaRPr lang="en-GB" dirty="0">
              <a:latin typeface="Arial"/>
              <a:cs typeface="Arial"/>
            </a:endParaRPr>
          </a:p>
          <a:p>
            <a:pPr algn="ctr"/>
            <a:r>
              <a:rPr lang="en-GB" dirty="0">
                <a:latin typeface="Arial"/>
                <a:cs typeface="Arial"/>
              </a:rPr>
              <a:t>How could you work together as a school community to make sure that everyone is represented by the books in the library? </a:t>
            </a:r>
          </a:p>
        </p:txBody>
      </p:sp>
      <p:pic>
        <p:nvPicPr>
          <p:cNvPr id="7" name="Online Media 6" title="BBC Poetry Season  - Zephaniah and students perform The British">
            <a:hlinkClick r:id="" action="ppaction://media"/>
            <a:extLst>
              <a:ext uri="{FF2B5EF4-FFF2-40B4-BE49-F238E27FC236}">
                <a16:creationId xmlns:a16="http://schemas.microsoft.com/office/drawing/2014/main" id="{EB036FD3-F8E7-4D09-8147-45FAAEEB6C30}"/>
              </a:ext>
            </a:extLst>
          </p:cNvPr>
          <p:cNvPicPr>
            <a:picLocks noRot="1" noChangeAspect="1"/>
          </p:cNvPicPr>
          <p:nvPr>
            <a:videoFile r:link="rId1"/>
          </p:nvPr>
        </p:nvPicPr>
        <p:blipFill>
          <a:blip r:embed="rId8"/>
          <a:stretch>
            <a:fillRect/>
          </a:stretch>
        </p:blipFill>
        <p:spPr>
          <a:xfrm>
            <a:off x="238699" y="4462916"/>
            <a:ext cx="3469405" cy="1960214"/>
          </a:xfrm>
          <a:prstGeom prst="rect">
            <a:avLst/>
          </a:prstGeom>
        </p:spPr>
      </p:pic>
    </p:spTree>
    <p:extLst>
      <p:ext uri="{BB962C8B-B14F-4D97-AF65-F5344CB8AC3E}">
        <p14:creationId xmlns:p14="http://schemas.microsoft.com/office/powerpoint/2010/main" val="186591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D66AC-46D6-4F8A-810F-F3415CD421FE}"/>
              </a:ext>
            </a:extLst>
          </p:cNvPr>
          <p:cNvSpPr txBox="1"/>
          <p:nvPr/>
        </p:nvSpPr>
        <p:spPr>
          <a:xfrm>
            <a:off x="165253" y="352540"/>
            <a:ext cx="6521986" cy="707886"/>
          </a:xfrm>
          <a:prstGeom prst="rect">
            <a:avLst/>
          </a:prstGeom>
          <a:noFill/>
        </p:spPr>
        <p:txBody>
          <a:bodyPr wrap="square" rtlCol="0">
            <a:spAutoFit/>
          </a:bodyPr>
          <a:lstStyle/>
          <a:p>
            <a:pPr algn="l"/>
            <a:r>
              <a:rPr lang="en-GB" sz="4000" dirty="0">
                <a:solidFill>
                  <a:schemeClr val="bg1"/>
                </a:solidFill>
                <a:latin typeface="Univers Next Pro Condensed" panose="020B0906030202020203" pitchFamily="34" charset="0"/>
              </a:rPr>
              <a:t>REFLECTION</a:t>
            </a:r>
          </a:p>
        </p:txBody>
      </p:sp>
      <p:sp>
        <p:nvSpPr>
          <p:cNvPr id="3" name="TextBox 2">
            <a:extLst>
              <a:ext uri="{FF2B5EF4-FFF2-40B4-BE49-F238E27FC236}">
                <a16:creationId xmlns:a16="http://schemas.microsoft.com/office/drawing/2014/main" id="{C94CE389-9D11-47DF-9821-9F9A7B430BA2}"/>
              </a:ext>
            </a:extLst>
          </p:cNvPr>
          <p:cNvSpPr txBox="1"/>
          <p:nvPr/>
        </p:nvSpPr>
        <p:spPr>
          <a:xfrm>
            <a:off x="7237141" y="189571"/>
            <a:ext cx="4678093" cy="5355312"/>
          </a:xfrm>
          <a:prstGeom prst="rect">
            <a:avLst/>
          </a:prstGeom>
          <a:noFill/>
        </p:spPr>
        <p:txBody>
          <a:bodyPr wrap="square" rtlCol="0">
            <a:spAutoFit/>
          </a:bodyPr>
          <a:lstStyle/>
          <a:p>
            <a:pPr marL="0" indent="0" algn="r">
              <a:buNone/>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Take a little time to think…</a:t>
            </a:r>
          </a:p>
          <a:p>
            <a:pPr marL="0" indent="0" algn="r">
              <a:buNone/>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find somewhere quiet and give yourself some space…. </a:t>
            </a:r>
          </a:p>
          <a:p>
            <a:pPr marL="0" indent="0" algn="r">
              <a:buNone/>
            </a:pPr>
            <a:endPar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lgn="r">
              <a:buFont typeface="Arial" panose="020B0604020202020204" pitchFamily="34" charset="0"/>
              <a:buChar char="•"/>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Spend some time thinking again about what makes you proud to be you. How can you regularly remind yourself of  these things?</a:t>
            </a:r>
          </a:p>
          <a:p>
            <a:pPr algn="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342900" indent="-342900" algn="r">
              <a:buFont typeface="Arial" panose="020B0604020202020204" pitchFamily="34" charset="0"/>
              <a:buChar char="•"/>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What can you say to others to help them feel proud of themselves and who they are?</a:t>
            </a:r>
          </a:p>
          <a:p>
            <a:pPr algn="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342900" indent="-342900" algn="r">
              <a:buFont typeface="Arial" panose="020B0604020202020204" pitchFamily="34" charset="0"/>
              <a:buChar char="•"/>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Think about what you could do if you ever hear or see racism at school or in your community.</a:t>
            </a:r>
          </a:p>
          <a:p>
            <a:pPr algn="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342900" indent="-342900" algn="r">
              <a:buFont typeface="Arial" panose="020B0604020202020204" pitchFamily="34" charset="0"/>
              <a:buChar char="•"/>
            </a:pPr>
            <a:r>
              <a:rPr lang="en-GB" dirty="0">
                <a:solidFill>
                  <a:schemeClr val="bg1"/>
                </a:solidFill>
                <a:effectLst/>
                <a:latin typeface="Arial" panose="020B0604020202020204" pitchFamily="34" charset="0"/>
                <a:ea typeface="Calibri" panose="020F0502020204030204" pitchFamily="34" charset="0"/>
                <a:cs typeface="Arial" panose="020B0604020202020204" pitchFamily="34" charset="0"/>
              </a:rPr>
              <a:t>How can you challenge this and be an ally to others? </a:t>
            </a:r>
          </a:p>
        </p:txBody>
      </p:sp>
      <p:sp>
        <p:nvSpPr>
          <p:cNvPr id="5" name="TextBox 4">
            <a:extLst>
              <a:ext uri="{FF2B5EF4-FFF2-40B4-BE49-F238E27FC236}">
                <a16:creationId xmlns:a16="http://schemas.microsoft.com/office/drawing/2014/main" id="{195D6B0A-9939-4137-B968-9015BE3B2155}"/>
              </a:ext>
            </a:extLst>
          </p:cNvPr>
          <p:cNvSpPr txBox="1"/>
          <p:nvPr/>
        </p:nvSpPr>
        <p:spPr>
          <a:xfrm>
            <a:off x="144519" y="6481249"/>
            <a:ext cx="4102769"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chemeClr val="bg1"/>
                </a:solidFill>
                <a:latin typeface="Arial" panose="020B0604020202020204" pitchFamily="34" charset="0"/>
                <a:cs typeface="Arial" panose="020B0604020202020204" pitchFamily="34" charset="0"/>
              </a:rPr>
              <a:t>UNICEF/Dejongh</a:t>
            </a:r>
          </a:p>
          <a:p>
            <a:pPr algn="l"/>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smtClean="0">
            <a:solidFill>
              <a:schemeClr val="bg1"/>
            </a:solidFill>
            <a:latin typeface="Univers Next Pro Condensed" panose="020B0906030202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2664</TotalTime>
  <Words>921</Words>
  <Application>Microsoft Office PowerPoint</Application>
  <PresentationFormat>Widescreen</PresentationFormat>
  <Paragraphs>120</Paragraphs>
  <Slides>10</Slides>
  <Notes>7</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Open Sans</vt:lpstr>
      <vt:lpstr>Times New Roman</vt:lpstr>
      <vt:lpstr>Univers</vt:lpstr>
      <vt:lpstr>Univers Next Pro</vt:lpstr>
      <vt:lpstr>Univers Next Pro Condensed</vt:lpstr>
      <vt:lpstr>Wingdings</vt:lpstr>
      <vt:lpstr>Office Theme</vt:lpstr>
      <vt:lpstr>PowerPoint Presentation</vt:lpstr>
      <vt:lpstr>PowerPoint Presentation</vt:lpstr>
      <vt:lpstr>PowerPoint Presentation</vt:lpstr>
      <vt:lpstr>PowerPoint Presentation</vt:lpstr>
      <vt:lpstr>PowerPoint Presentation</vt:lpstr>
      <vt:lpstr>How many of these did you get?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Whiffin</dc:creator>
  <cp:lastModifiedBy>Duncan Nelson</cp:lastModifiedBy>
  <cp:revision>109</cp:revision>
  <dcterms:created xsi:type="dcterms:W3CDTF">2021-02-11T16:57:41Z</dcterms:created>
  <dcterms:modified xsi:type="dcterms:W3CDTF">2021-10-03T16:12:20Z</dcterms:modified>
</cp:coreProperties>
</file>