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82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winkl" panose="020B060402020202020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iKhvNeobbLnU5zZADJ2suTulgG2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seph Gibb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7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7" Type="http://customschemas.google.com/relationships/presentationmetadata" Target="meta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0">
            <a:hlinkClick r:id="rId3"/>
          </p:cNvPr>
          <p:cNvSpPr/>
          <p:nvPr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inkl" pitchFamily="2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1"/>
          <p:cNvSpPr/>
          <p:nvPr/>
        </p:nvSpPr>
        <p:spPr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lt1"/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 dirty="0">
                <a:solidFill>
                  <a:schemeClr val="lt1"/>
                </a:solidFill>
                <a:latin typeface="Twinkl" pitchFamily="2" charset="0"/>
                <a:ea typeface="Arial"/>
                <a:cs typeface="Arial"/>
                <a:sym typeface="Arial"/>
              </a:rPr>
              <a:t> </a:t>
            </a:r>
            <a:endParaRPr dirty="0">
              <a:latin typeface="Twinkl" pitchFamily="2" charset="0"/>
            </a:endParaRPr>
          </a:p>
        </p:txBody>
      </p:sp>
      <p:sp>
        <p:nvSpPr>
          <p:cNvPr id="16" name="Google Shape;16;p31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>
                <a:latin typeface="Twinkl" pitchFamily="2" charset="0"/>
                <a:ea typeface="Twinkl" pitchFamily="2" charset="0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Box">
  <p:cSld name="Title Slide with Box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3"/>
          <p:cNvSpPr/>
          <p:nvPr/>
        </p:nvSpPr>
        <p:spPr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lt1"/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dirty="0">
                <a:solidFill>
                  <a:schemeClr val="lt1"/>
                </a:solidFill>
                <a:latin typeface="Twinkl" pitchFamily="2" charset="0"/>
                <a:ea typeface="Arial"/>
                <a:cs typeface="Arial"/>
                <a:sym typeface="Arial"/>
              </a:rPr>
              <a:t> </a:t>
            </a:r>
            <a:endParaRPr dirty="0">
              <a:latin typeface="Twinkl" pitchFamily="2" charset="0"/>
            </a:endParaRPr>
          </a:p>
        </p:txBody>
      </p:sp>
      <p:pic>
        <p:nvPicPr>
          <p:cNvPr id="21" name="Google Shape;21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72497" y="5734211"/>
            <a:ext cx="576495" cy="580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ims Slide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29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winkl" pitchFamily="2" charset="0"/>
          <a:ea typeface="Twinkl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winkl" pitchFamily="2" charset="0"/>
          <a:ea typeface="Twinkl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4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82580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4"/>
          <p:cNvSpPr>
            <a:spLocks noGrp="1"/>
          </p:cNvSpPr>
          <p:nvPr>
            <p:ph type="title"/>
          </p:nvPr>
        </p:nvSpPr>
        <p:spPr>
          <a:xfrm>
            <a:off x="1244007" y="911185"/>
            <a:ext cx="6889900" cy="1424763"/>
          </a:xfrm>
          <a:prstGeom prst="roundRect">
            <a:avLst>
              <a:gd name="adj" fmla="val 9641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rPr lang="en-GB" sz="2800" b="0" dirty="0">
                <a:solidFill>
                  <a:schemeClr val="accent2"/>
                </a:solidFill>
              </a:rPr>
              <a:t>Ariana is reading </a:t>
            </a:r>
            <a:r>
              <a:rPr lang="en-GB" sz="2800" dirty="0">
                <a:solidFill>
                  <a:schemeClr val="accent2"/>
                </a:solidFill>
              </a:rPr>
              <a:t>‘Oi Dog!’ </a:t>
            </a:r>
            <a:r>
              <a:rPr lang="en-GB" sz="2800" b="0" dirty="0">
                <a:solidFill>
                  <a:schemeClr val="accent2"/>
                </a:solidFill>
              </a:rPr>
              <a:t>by </a:t>
            </a:r>
            <a:r>
              <a:rPr lang="en-GB" sz="2800" b="0" dirty="0" err="1">
                <a:solidFill>
                  <a:schemeClr val="accent2"/>
                </a:solidFill>
              </a:rPr>
              <a:t>Kes</a:t>
            </a:r>
            <a:r>
              <a:rPr lang="en-GB" sz="2800" b="0" dirty="0">
                <a:solidFill>
                  <a:schemeClr val="accent2"/>
                </a:solidFill>
              </a:rPr>
              <a:t> </a:t>
            </a:r>
            <a:r>
              <a:rPr lang="en-GB" sz="2800" b="0" dirty="0" err="1">
                <a:solidFill>
                  <a:schemeClr val="accent2"/>
                </a:solidFill>
              </a:rPr>
              <a:t>Gray</a:t>
            </a:r>
            <a:r>
              <a:rPr lang="en-GB" sz="2800" b="0" dirty="0">
                <a:solidFill>
                  <a:schemeClr val="accent2"/>
                </a:solidFill>
              </a:rPr>
              <a:t> and Jim Field.</a:t>
            </a:r>
            <a:endParaRPr sz="1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203" name="Google Shape;20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15046" y="1850065"/>
            <a:ext cx="4500230" cy="4316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0229" y="2059499"/>
            <a:ext cx="3962639" cy="435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4218" y="4630489"/>
            <a:ext cx="1662555" cy="1485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1387" y="-293179"/>
            <a:ext cx="10219255" cy="22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15"/>
          <p:cNvGrpSpPr/>
          <p:nvPr/>
        </p:nvGrpSpPr>
        <p:grpSpPr>
          <a:xfrm>
            <a:off x="457197" y="3743408"/>
            <a:ext cx="5716089" cy="850102"/>
            <a:chOff x="459308" y="2430440"/>
            <a:chExt cx="5716089" cy="850102"/>
          </a:xfrm>
        </p:grpSpPr>
        <p:sp>
          <p:nvSpPr>
            <p:cNvPr id="212" name="Google Shape;212;p15"/>
            <p:cNvSpPr/>
            <p:nvPr/>
          </p:nvSpPr>
          <p:spPr>
            <a:xfrm>
              <a:off x="459308" y="2430440"/>
              <a:ext cx="5716089" cy="850102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750883" y="2579332"/>
              <a:ext cx="5424514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3: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He is famous for presenting natural history TV programmes, including Planet Earth.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215" name="Google Shape;215;p15"/>
          <p:cNvSpPr>
            <a:spLocks noGrp="1"/>
          </p:cNvSpPr>
          <p:nvPr>
            <p:ph type="title"/>
          </p:nvPr>
        </p:nvSpPr>
        <p:spPr>
          <a:xfrm>
            <a:off x="457197" y="712811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Masked Reader 3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216" name="Google Shape;21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34060" y="2430150"/>
            <a:ext cx="3382909" cy="449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06957" y="4335003"/>
            <a:ext cx="1759317" cy="248801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5"/>
          <p:cNvSpPr/>
          <p:nvPr/>
        </p:nvSpPr>
        <p:spPr>
          <a:xfrm>
            <a:off x="6666904" y="5579012"/>
            <a:ext cx="143942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Click to find out who it is.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.</a:t>
            </a:r>
            <a:endParaRPr dirty="0">
              <a:latin typeface="Twinkl" pitchFamily="2" charset="0"/>
            </a:endParaRPr>
          </a:p>
        </p:txBody>
      </p:sp>
      <p:grpSp>
        <p:nvGrpSpPr>
          <p:cNvPr id="219" name="Google Shape;219;p15"/>
          <p:cNvGrpSpPr/>
          <p:nvPr/>
        </p:nvGrpSpPr>
        <p:grpSpPr>
          <a:xfrm>
            <a:off x="463807" y="2930767"/>
            <a:ext cx="6043150" cy="640153"/>
            <a:chOff x="459308" y="2430440"/>
            <a:chExt cx="5388599" cy="565334"/>
          </a:xfrm>
        </p:grpSpPr>
        <p:sp>
          <p:nvSpPr>
            <p:cNvPr id="220" name="Google Shape;220;p15"/>
            <p:cNvSpPr/>
            <p:nvPr/>
          </p:nvSpPr>
          <p:spPr>
            <a:xfrm>
              <a:off x="459308" y="2430440"/>
              <a:ext cx="538859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719302" y="2572799"/>
              <a:ext cx="4657225" cy="244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2: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He has </a:t>
              </a:r>
              <a:r>
                <a:rPr lang="en-GB" sz="1800" dirty="0" err="1">
                  <a:solidFill>
                    <a:schemeClr val="lt1"/>
                  </a:solidFill>
                  <a:latin typeface="Twinkl" pitchFamily="2" charset="0"/>
                  <a:sym typeface="Arial"/>
                </a:rPr>
                <a:t>has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 been knighted by the Queen.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222" name="Google Shape;222;p15"/>
          <p:cNvGrpSpPr/>
          <p:nvPr/>
        </p:nvGrpSpPr>
        <p:grpSpPr>
          <a:xfrm>
            <a:off x="457197" y="2192945"/>
            <a:ext cx="7924275" cy="565334"/>
            <a:chOff x="459308" y="2430440"/>
            <a:chExt cx="7924275" cy="565334"/>
          </a:xfrm>
        </p:grpSpPr>
        <p:sp>
          <p:nvSpPr>
            <p:cNvPr id="223" name="Google Shape;223;p15"/>
            <p:cNvSpPr/>
            <p:nvPr/>
          </p:nvSpPr>
          <p:spPr>
            <a:xfrm>
              <a:off x="459308" y="2430440"/>
              <a:ext cx="6209707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750883" y="2579332"/>
              <a:ext cx="76327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1: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He was born in 1926 and is over ninety years old.</a:t>
              </a:r>
              <a:endParaRPr dirty="0">
                <a:latin typeface="Twinkl" pitchFamily="2" charset="0"/>
              </a:endParaRPr>
            </a:p>
          </p:txBody>
        </p:sp>
      </p:grpSp>
      <p:pic>
        <p:nvPicPr>
          <p:cNvPr id="225" name="Google Shape;225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7057" y="4556049"/>
            <a:ext cx="1723651" cy="1699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80708" y="4584457"/>
            <a:ext cx="2640112" cy="1671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093"/>
            <a:ext cx="9144000" cy="6815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6"/>
          <p:cNvSpPr>
            <a:spLocks noGrp="1"/>
          </p:cNvSpPr>
          <p:nvPr>
            <p:ph type="title"/>
          </p:nvPr>
        </p:nvSpPr>
        <p:spPr>
          <a:xfrm>
            <a:off x="654757" y="1350335"/>
            <a:ext cx="4502034" cy="2604975"/>
          </a:xfrm>
          <a:prstGeom prst="roundRect">
            <a:avLst>
              <a:gd name="adj" fmla="val 9641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It’s 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dirty="0">
                <a:solidFill>
                  <a:schemeClr val="accent2"/>
                </a:solidFill>
              </a:rPr>
              <a:t>Sir David Attenborough!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234" name="Google Shape;234;p16"/>
          <p:cNvPicPr preferRelativeResize="0"/>
          <p:nvPr/>
        </p:nvPicPr>
        <p:blipFill rotWithShape="1">
          <a:blip r:embed="rId5">
            <a:alphaModFix/>
          </a:blip>
          <a:srcRect r="24137"/>
          <a:stretch/>
        </p:blipFill>
        <p:spPr>
          <a:xfrm>
            <a:off x="3540641" y="1678984"/>
            <a:ext cx="5146159" cy="4744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68958">
            <a:off x="1018564" y="3644034"/>
            <a:ext cx="2926629" cy="218907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7"/>
          <p:cNvSpPr>
            <a:spLocks noGrp="1"/>
          </p:cNvSpPr>
          <p:nvPr>
            <p:ph type="title"/>
          </p:nvPr>
        </p:nvSpPr>
        <p:spPr>
          <a:xfrm>
            <a:off x="383181" y="617118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Can you guess what Sir David is reading?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grpSp>
        <p:nvGrpSpPr>
          <p:cNvPr id="242" name="Google Shape;242;p17"/>
          <p:cNvGrpSpPr/>
          <p:nvPr/>
        </p:nvGrpSpPr>
        <p:grpSpPr>
          <a:xfrm>
            <a:off x="3837415" y="2133609"/>
            <a:ext cx="4687000" cy="565334"/>
            <a:chOff x="459308" y="2430440"/>
            <a:chExt cx="5395209" cy="565334"/>
          </a:xfrm>
        </p:grpSpPr>
        <p:sp>
          <p:nvSpPr>
            <p:cNvPr id="243" name="Google Shape;243;p17"/>
            <p:cNvSpPr/>
            <p:nvPr/>
          </p:nvSpPr>
          <p:spPr>
            <a:xfrm>
              <a:off x="459308" y="2430440"/>
              <a:ext cx="539520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750883" y="2579332"/>
              <a:ext cx="48333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1: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The book is about three siblings.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3413051" y="2949610"/>
            <a:ext cx="5111364" cy="883132"/>
            <a:chOff x="459308" y="2430440"/>
            <a:chExt cx="5395209" cy="765139"/>
          </a:xfrm>
        </p:grpSpPr>
        <p:sp>
          <p:nvSpPr>
            <p:cNvPr id="246" name="Google Shape;246;p17"/>
            <p:cNvSpPr/>
            <p:nvPr/>
          </p:nvSpPr>
          <p:spPr>
            <a:xfrm>
              <a:off x="459308" y="2430440"/>
              <a:ext cx="5395209" cy="765139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750883" y="2579332"/>
              <a:ext cx="4833321" cy="4799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2: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The characters in the book are flying creatures with feathers.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248" name="Google Shape;248;p17"/>
          <p:cNvGrpSpPr/>
          <p:nvPr/>
        </p:nvGrpSpPr>
        <p:grpSpPr>
          <a:xfrm>
            <a:off x="4637854" y="3970298"/>
            <a:ext cx="3880383" cy="1003413"/>
            <a:chOff x="459308" y="2430440"/>
            <a:chExt cx="5563376" cy="565334"/>
          </a:xfrm>
        </p:grpSpPr>
        <p:sp>
          <p:nvSpPr>
            <p:cNvPr id="249" name="Google Shape;249;p17"/>
            <p:cNvSpPr/>
            <p:nvPr/>
          </p:nvSpPr>
          <p:spPr>
            <a:xfrm>
              <a:off x="459308" y="2430440"/>
              <a:ext cx="5563376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250" name="Google Shape;250;p17"/>
            <p:cNvSpPr/>
            <p:nvPr/>
          </p:nvSpPr>
          <p:spPr>
            <a:xfrm>
              <a:off x="750883" y="2579332"/>
              <a:ext cx="5158765" cy="312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3: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The smallest character in the book wants its mummy.</a:t>
              </a:r>
              <a:r>
                <a:rPr lang="en-GB" sz="1800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 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251" name="Google Shape;251;p17"/>
          <p:cNvSpPr/>
          <p:nvPr/>
        </p:nvSpPr>
        <p:spPr>
          <a:xfrm>
            <a:off x="1680234" y="4413345"/>
            <a:ext cx="1439422" cy="830997"/>
          </a:xfrm>
          <a:prstGeom prst="rect">
            <a:avLst/>
          </a:prstGeom>
          <a:solidFill>
            <a:srgbClr val="DC225B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Click to find out what the book is.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grpSp>
        <p:nvGrpSpPr>
          <p:cNvPr id="252" name="Google Shape;252;p17"/>
          <p:cNvGrpSpPr/>
          <p:nvPr/>
        </p:nvGrpSpPr>
        <p:grpSpPr>
          <a:xfrm>
            <a:off x="922001" y="1477926"/>
            <a:ext cx="2028043" cy="1715880"/>
            <a:chOff x="922001" y="1477926"/>
            <a:chExt cx="2028043" cy="1715880"/>
          </a:xfrm>
        </p:grpSpPr>
        <p:pic>
          <p:nvPicPr>
            <p:cNvPr id="253" name="Google Shape;253;p17"/>
            <p:cNvPicPr preferRelativeResize="0"/>
            <p:nvPr/>
          </p:nvPicPr>
          <p:blipFill rotWithShape="1">
            <a:blip r:embed="rId5">
              <a:alphaModFix/>
            </a:blip>
            <a:srcRect r="54437"/>
            <a:stretch/>
          </p:blipFill>
          <p:spPr>
            <a:xfrm>
              <a:off x="1573903" y="1477926"/>
              <a:ext cx="789661" cy="16533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22001" y="1730477"/>
              <a:ext cx="2028043" cy="146332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5" name="Google Shape;255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54210" y="4788566"/>
            <a:ext cx="1613366" cy="2069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18123" y="4828843"/>
            <a:ext cx="2073349" cy="1311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82580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8"/>
          <p:cNvSpPr>
            <a:spLocks noGrp="1"/>
          </p:cNvSpPr>
          <p:nvPr>
            <p:ph type="title"/>
          </p:nvPr>
        </p:nvSpPr>
        <p:spPr>
          <a:xfrm>
            <a:off x="1244007" y="911185"/>
            <a:ext cx="6889900" cy="1424763"/>
          </a:xfrm>
          <a:prstGeom prst="roundRect">
            <a:avLst>
              <a:gd name="adj" fmla="val 9641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rPr lang="en-GB" sz="2800" b="0" dirty="0">
                <a:solidFill>
                  <a:schemeClr val="accent2"/>
                </a:solidFill>
              </a:rPr>
              <a:t>Sir David is reading </a:t>
            </a:r>
            <a:r>
              <a:rPr lang="en-GB" sz="2800" dirty="0">
                <a:solidFill>
                  <a:schemeClr val="accent2"/>
                </a:solidFill>
              </a:rPr>
              <a:t>‘Owl Babies’ </a:t>
            </a:r>
            <a:r>
              <a:rPr lang="en-GB" sz="2800" b="0" dirty="0">
                <a:solidFill>
                  <a:schemeClr val="accent2"/>
                </a:solidFill>
              </a:rPr>
              <a:t>by Martin Waddell.</a:t>
            </a:r>
            <a:endParaRPr sz="11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263" name="Google Shape;263;p18"/>
          <p:cNvPicPr preferRelativeResize="0"/>
          <p:nvPr/>
        </p:nvPicPr>
        <p:blipFill rotWithShape="1">
          <a:blip r:embed="rId4">
            <a:alphaModFix/>
          </a:blip>
          <a:srcRect l="36279" t="29527" r="35813" b="29691"/>
          <a:stretch/>
        </p:blipFill>
        <p:spPr>
          <a:xfrm>
            <a:off x="1244007" y="2164080"/>
            <a:ext cx="3976577" cy="4109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8"/>
          <p:cNvPicPr preferRelativeResize="0"/>
          <p:nvPr/>
        </p:nvPicPr>
        <p:blipFill rotWithShape="1">
          <a:blip r:embed="rId5">
            <a:alphaModFix/>
          </a:blip>
          <a:srcRect r="24137"/>
          <a:stretch/>
        </p:blipFill>
        <p:spPr>
          <a:xfrm>
            <a:off x="3604437" y="1737794"/>
            <a:ext cx="5082363" cy="4685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1387" y="-293179"/>
            <a:ext cx="10219255" cy="22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" name="Google Shape;270;p19"/>
          <p:cNvGrpSpPr/>
          <p:nvPr/>
        </p:nvGrpSpPr>
        <p:grpSpPr>
          <a:xfrm>
            <a:off x="457197" y="3743408"/>
            <a:ext cx="6049759" cy="850102"/>
            <a:chOff x="459308" y="2430440"/>
            <a:chExt cx="6049759" cy="850102"/>
          </a:xfrm>
        </p:grpSpPr>
        <p:sp>
          <p:nvSpPr>
            <p:cNvPr id="271" name="Google Shape;271;p19"/>
            <p:cNvSpPr/>
            <p:nvPr/>
          </p:nvSpPr>
          <p:spPr>
            <a:xfrm>
              <a:off x="459308" y="2430440"/>
              <a:ext cx="6049759" cy="850102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750882" y="2579332"/>
              <a:ext cx="5758185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3: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He has written a children’s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  <a:extLst>
                    <a:ext uri="http://customooxmlschemas.google.com/">
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  </a:ext>
                  </a:extLst>
                </a:rPr>
                <a:t>book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, with </a:t>
              </a:r>
              <a:r>
                <a:rPr lang="en-GB" sz="1800" dirty="0" err="1">
                  <a:solidFill>
                    <a:schemeClr val="lt1"/>
                  </a:solidFill>
                  <a:latin typeface="Twinkl" pitchFamily="2" charset="0"/>
                  <a:sym typeface="Arial"/>
                </a:rPr>
                <a:t>Kes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 Grey, called ‘Go Mo Go: Dinosaur Dash!’ 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274" name="Google Shape;274;p19"/>
          <p:cNvSpPr>
            <a:spLocks noGrp="1"/>
          </p:cNvSpPr>
          <p:nvPr>
            <p:ph type="title"/>
          </p:nvPr>
        </p:nvSpPr>
        <p:spPr>
          <a:xfrm>
            <a:off x="457197" y="712811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Masked Reader 4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275" name="Google Shape;27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21123" y="2758279"/>
            <a:ext cx="3382909" cy="449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06957" y="4335003"/>
            <a:ext cx="1759317" cy="248801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9"/>
          <p:cNvSpPr/>
          <p:nvPr/>
        </p:nvSpPr>
        <p:spPr>
          <a:xfrm>
            <a:off x="6666904" y="5579012"/>
            <a:ext cx="143942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Click to find out who it is.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.</a:t>
            </a:r>
            <a:endParaRPr dirty="0">
              <a:latin typeface="Twinkl" pitchFamily="2" charset="0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463807" y="2930767"/>
            <a:ext cx="5880549" cy="640153"/>
            <a:chOff x="459308" y="2430440"/>
            <a:chExt cx="5388599" cy="565334"/>
          </a:xfrm>
        </p:grpSpPr>
        <p:sp>
          <p:nvSpPr>
            <p:cNvPr id="279" name="Google Shape;279;p19"/>
            <p:cNvSpPr/>
            <p:nvPr/>
          </p:nvSpPr>
          <p:spPr>
            <a:xfrm>
              <a:off x="459308" y="2430440"/>
              <a:ext cx="538859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713408" y="2607396"/>
              <a:ext cx="4657225" cy="244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2: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Has </a:t>
              </a:r>
              <a:r>
                <a:rPr lang="en-GB" sz="1800" dirty="0" err="1">
                  <a:solidFill>
                    <a:schemeClr val="lt1"/>
                  </a:solidFill>
                  <a:latin typeface="Twinkl" pitchFamily="2" charset="0"/>
                  <a:sym typeface="Arial"/>
                </a:rPr>
                <a:t>has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 been knighted by the Queen.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281" name="Google Shape;281;p19"/>
          <p:cNvGrpSpPr/>
          <p:nvPr/>
        </p:nvGrpSpPr>
        <p:grpSpPr>
          <a:xfrm>
            <a:off x="457197" y="2192945"/>
            <a:ext cx="7924275" cy="565334"/>
            <a:chOff x="459308" y="2430440"/>
            <a:chExt cx="7924275" cy="565334"/>
          </a:xfrm>
        </p:grpSpPr>
        <p:sp>
          <p:nvSpPr>
            <p:cNvPr id="282" name="Google Shape;282;p19"/>
            <p:cNvSpPr/>
            <p:nvPr/>
          </p:nvSpPr>
          <p:spPr>
            <a:xfrm>
              <a:off x="459308" y="2430440"/>
              <a:ext cx="7517222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283" name="Google Shape;283;p19"/>
            <p:cNvSpPr/>
            <p:nvPr/>
          </p:nvSpPr>
          <p:spPr>
            <a:xfrm>
              <a:off x="750883" y="2579332"/>
              <a:ext cx="76327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1: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He is a famous athlete and has won four </a:t>
              </a:r>
              <a:r>
                <a:rPr lang="en-GB" sz="1800" dirty="0" err="1">
                  <a:solidFill>
                    <a:schemeClr val="lt1"/>
                  </a:solidFill>
                  <a:latin typeface="Twinkl" pitchFamily="2" charset="0"/>
                  <a:sym typeface="Arial"/>
                </a:rPr>
                <a:t>olympic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 gold medals.</a:t>
              </a:r>
              <a:endParaRPr dirty="0">
                <a:latin typeface="Twinkl" pitchFamily="2" charset="0"/>
              </a:endParaRPr>
            </a:p>
          </p:txBody>
        </p:sp>
      </p:grpSp>
      <p:pic>
        <p:nvPicPr>
          <p:cNvPr id="284" name="Google Shape;284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888598">
            <a:off x="715188" y="5051115"/>
            <a:ext cx="2265728" cy="1035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64323" y="4690343"/>
            <a:ext cx="1800198" cy="1657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16980" y="4658471"/>
            <a:ext cx="1584737" cy="1562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093"/>
            <a:ext cx="9144000" cy="6815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0"/>
          <p:cNvSpPr>
            <a:spLocks noGrp="1"/>
          </p:cNvSpPr>
          <p:nvPr>
            <p:ph type="title"/>
          </p:nvPr>
        </p:nvSpPr>
        <p:spPr>
          <a:xfrm>
            <a:off x="1127052" y="1350336"/>
            <a:ext cx="3317358" cy="2020186"/>
          </a:xfrm>
          <a:prstGeom prst="roundRect">
            <a:avLst>
              <a:gd name="adj" fmla="val 9641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It’s 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dirty="0">
                <a:solidFill>
                  <a:schemeClr val="accent2"/>
                </a:solidFill>
              </a:rPr>
              <a:t>Sir Mo Farah!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294" name="Google Shape;294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200940" y="1746547"/>
            <a:ext cx="6943060" cy="512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4043" y="1506419"/>
            <a:ext cx="1485500" cy="3182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68958">
            <a:off x="1018564" y="3644034"/>
            <a:ext cx="2926629" cy="2189076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1"/>
          <p:cNvSpPr>
            <a:spLocks noGrp="1"/>
          </p:cNvSpPr>
          <p:nvPr>
            <p:ph type="title"/>
          </p:nvPr>
        </p:nvSpPr>
        <p:spPr>
          <a:xfrm>
            <a:off x="383181" y="617118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Can you guess what Sir Mo is reading?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grpSp>
        <p:nvGrpSpPr>
          <p:cNvPr id="303" name="Google Shape;303;p21"/>
          <p:cNvGrpSpPr/>
          <p:nvPr/>
        </p:nvGrpSpPr>
        <p:grpSpPr>
          <a:xfrm>
            <a:off x="3119656" y="1693435"/>
            <a:ext cx="5404759" cy="1005508"/>
            <a:chOff x="459308" y="2430440"/>
            <a:chExt cx="5395209" cy="565334"/>
          </a:xfrm>
        </p:grpSpPr>
        <p:sp>
          <p:nvSpPr>
            <p:cNvPr id="304" name="Google Shape;304;p21"/>
            <p:cNvSpPr/>
            <p:nvPr/>
          </p:nvSpPr>
          <p:spPr>
            <a:xfrm>
              <a:off x="459308" y="2430440"/>
              <a:ext cx="539520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305" name="Google Shape;305;p21"/>
            <p:cNvSpPr/>
            <p:nvPr/>
          </p:nvSpPr>
          <p:spPr>
            <a:xfrm>
              <a:off x="750883" y="2579332"/>
              <a:ext cx="48333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1: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The book is about a boy on his first day at school.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306" name="Google Shape;306;p21"/>
          <p:cNvGrpSpPr/>
          <p:nvPr/>
        </p:nvGrpSpPr>
        <p:grpSpPr>
          <a:xfrm>
            <a:off x="3965943" y="2949610"/>
            <a:ext cx="4558471" cy="883132"/>
            <a:chOff x="459308" y="2430440"/>
            <a:chExt cx="5395209" cy="765139"/>
          </a:xfrm>
        </p:grpSpPr>
        <p:sp>
          <p:nvSpPr>
            <p:cNvPr id="307" name="Google Shape;307;p21"/>
            <p:cNvSpPr/>
            <p:nvPr/>
          </p:nvSpPr>
          <p:spPr>
            <a:xfrm>
              <a:off x="459308" y="2430440"/>
              <a:ext cx="5395209" cy="765139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308" name="Google Shape;308;p21"/>
            <p:cNvSpPr/>
            <p:nvPr/>
          </p:nvSpPr>
          <p:spPr>
            <a:xfrm>
              <a:off x="750883" y="2579332"/>
              <a:ext cx="4833321" cy="4799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2: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The boy has a bucket with some toy creatures in it. 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309" name="Google Shape;309;p21"/>
          <p:cNvGrpSpPr/>
          <p:nvPr/>
        </p:nvGrpSpPr>
        <p:grpSpPr>
          <a:xfrm>
            <a:off x="4172424" y="4038710"/>
            <a:ext cx="4345813" cy="650248"/>
            <a:chOff x="459308" y="2430440"/>
            <a:chExt cx="5563376" cy="565334"/>
          </a:xfrm>
        </p:grpSpPr>
        <p:sp>
          <p:nvSpPr>
            <p:cNvPr id="310" name="Google Shape;310;p21"/>
            <p:cNvSpPr/>
            <p:nvPr/>
          </p:nvSpPr>
          <p:spPr>
            <a:xfrm>
              <a:off x="459308" y="2430440"/>
              <a:ext cx="5563376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311" name="Google Shape;311;p21"/>
            <p:cNvSpPr/>
            <p:nvPr/>
          </p:nvSpPr>
          <p:spPr>
            <a:xfrm>
              <a:off x="750883" y="2579332"/>
              <a:ext cx="5158764" cy="2408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3: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The creatures are now extinct. 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312" name="Google Shape;312;p21"/>
          <p:cNvSpPr/>
          <p:nvPr/>
        </p:nvSpPr>
        <p:spPr>
          <a:xfrm>
            <a:off x="1680234" y="4413345"/>
            <a:ext cx="1439422" cy="830997"/>
          </a:xfrm>
          <a:prstGeom prst="rect">
            <a:avLst/>
          </a:prstGeom>
          <a:solidFill>
            <a:srgbClr val="DC225B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Click to find out what the book is.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313" name="Google Shape;313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7123" y="4860214"/>
            <a:ext cx="1177767" cy="135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07217" y="4568977"/>
            <a:ext cx="2134829" cy="1817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82580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2"/>
          <p:cNvSpPr>
            <a:spLocks noGrp="1"/>
          </p:cNvSpPr>
          <p:nvPr>
            <p:ph type="title"/>
          </p:nvPr>
        </p:nvSpPr>
        <p:spPr>
          <a:xfrm>
            <a:off x="1244007" y="911185"/>
            <a:ext cx="6889900" cy="1424763"/>
          </a:xfrm>
          <a:prstGeom prst="roundRect">
            <a:avLst>
              <a:gd name="adj" fmla="val 9641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rPr lang="en-GB" sz="2800" b="0" dirty="0">
                <a:solidFill>
                  <a:schemeClr val="accent2"/>
                </a:solidFill>
              </a:rPr>
              <a:t>Sir Mo is reading </a:t>
            </a:r>
            <a:r>
              <a:rPr lang="en-GB" sz="2800" dirty="0">
                <a:solidFill>
                  <a:schemeClr val="accent2"/>
                </a:solidFill>
              </a:rPr>
              <a:t>‘Harry and the Bucketful of Dinosaurs’ </a:t>
            </a:r>
            <a:r>
              <a:rPr lang="en-GB" sz="2800" b="0" dirty="0">
                <a:solidFill>
                  <a:schemeClr val="accent2"/>
                </a:solidFill>
              </a:rPr>
              <a:t>by Ian </a:t>
            </a:r>
            <a:r>
              <a:rPr lang="en-GB" sz="2800" b="0" dirty="0" err="1">
                <a:solidFill>
                  <a:schemeClr val="accent2"/>
                </a:solidFill>
              </a:rPr>
              <a:t>Whybrow</a:t>
            </a:r>
            <a:r>
              <a:rPr lang="en-GB" sz="2800" b="0" dirty="0">
                <a:solidFill>
                  <a:schemeClr val="accent2"/>
                </a:solidFill>
              </a:rPr>
              <a:t>.</a:t>
            </a:r>
            <a:endParaRPr sz="9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321" name="Google Shape;32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465462" y="2679405"/>
            <a:ext cx="5678537" cy="4189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261" y="2784123"/>
            <a:ext cx="4834269" cy="3625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1387" y="-293179"/>
            <a:ext cx="10219255" cy="228737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7"/>
          <p:cNvSpPr>
            <a:spLocks noGrp="1"/>
          </p:cNvSpPr>
          <p:nvPr>
            <p:ph type="title"/>
          </p:nvPr>
        </p:nvSpPr>
        <p:spPr>
          <a:xfrm>
            <a:off x="457197" y="712811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Now It’s Your Turn!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sp>
        <p:nvSpPr>
          <p:cNvPr id="387" name="Google Shape;387;p27"/>
          <p:cNvSpPr/>
          <p:nvPr/>
        </p:nvSpPr>
        <p:spPr>
          <a:xfrm>
            <a:off x="872420" y="2276067"/>
            <a:ext cx="5133063" cy="3939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dk1"/>
                </a:solidFill>
                <a:latin typeface="Twinkl" pitchFamily="2" charset="0"/>
                <a:sym typeface="Arial"/>
              </a:rPr>
              <a:t>Think of your own masked reader (this could be a celebrity, or someone in your school). </a:t>
            </a:r>
            <a:endParaRPr dirty="0"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20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2000" dirty="0">
                <a:solidFill>
                  <a:schemeClr val="dk1"/>
                </a:solidFill>
                <a:latin typeface="Twinkl" pitchFamily="2" charset="0"/>
                <a:sym typeface="Arial"/>
              </a:rPr>
              <a:t>Think of the book the masked reader is reading.</a:t>
            </a:r>
            <a:endParaRPr dirty="0"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20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2000" dirty="0">
                <a:solidFill>
                  <a:schemeClr val="dk1"/>
                </a:solidFill>
                <a:latin typeface="Twinkl" pitchFamily="2" charset="0"/>
                <a:sym typeface="Arial"/>
              </a:rPr>
              <a:t>Think of three clues about the reader and three about the book.  </a:t>
            </a:r>
            <a:endParaRPr dirty="0"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20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2000" dirty="0">
                <a:solidFill>
                  <a:schemeClr val="dk1"/>
                </a:solidFill>
                <a:latin typeface="Twinkl" pitchFamily="2" charset="0"/>
                <a:sym typeface="Arial"/>
              </a:rPr>
              <a:t>Let your classmates try to guess who your masked reader is and what they are reading. </a:t>
            </a:r>
            <a:endParaRPr dirty="0">
              <a:latin typeface="Twinkl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388" name="Google Shape;38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9156" y="2276067"/>
            <a:ext cx="3138517" cy="7835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"/>
          <p:cNvSpPr>
            <a:spLocks noGrp="1"/>
          </p:cNvSpPr>
          <p:nvPr>
            <p:ph type="title"/>
          </p:nvPr>
        </p:nvSpPr>
        <p:spPr>
          <a:xfrm>
            <a:off x="457198" y="771613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Who Is the Masked Reader?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775002" y="2276067"/>
            <a:ext cx="477328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work out who the celebrity masked reader is and what book they are reading?</a:t>
            </a:r>
            <a:endParaRPr dirty="0"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chemeClr val="dk1"/>
              </a:solidFill>
              <a:latin typeface="Twinkl" pitchFamily="2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Solve three clues to work out who the masked reader is. </a:t>
            </a:r>
            <a:endParaRPr dirty="0"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dk1"/>
              </a:solidFill>
              <a:latin typeface="Twinkl" pitchFamily="2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Solve three more clues to find out what book they’re reading.</a:t>
            </a:r>
            <a:endParaRPr dirty="0">
              <a:latin typeface="Twinkl" pitchFamily="2" charset="0"/>
            </a:endParaRPr>
          </a:p>
        </p:txBody>
      </p:sp>
      <p:pic>
        <p:nvPicPr>
          <p:cNvPr id="33" name="Google Shape;3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8756" y="2276067"/>
            <a:ext cx="3138517" cy="7835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1387" y="-293179"/>
            <a:ext cx="10219255" cy="22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39;p3"/>
          <p:cNvGrpSpPr/>
          <p:nvPr/>
        </p:nvGrpSpPr>
        <p:grpSpPr>
          <a:xfrm>
            <a:off x="457197" y="3644992"/>
            <a:ext cx="7924275" cy="565334"/>
            <a:chOff x="459308" y="2430440"/>
            <a:chExt cx="7924275" cy="565334"/>
          </a:xfrm>
        </p:grpSpPr>
        <p:sp>
          <p:nvSpPr>
            <p:cNvPr id="40" name="Google Shape;40;p3"/>
            <p:cNvSpPr/>
            <p:nvPr/>
          </p:nvSpPr>
          <p:spPr>
            <a:xfrm>
              <a:off x="459308" y="2430440"/>
              <a:ext cx="539520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50883" y="2579332"/>
              <a:ext cx="76327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3: </a:t>
              </a:r>
              <a:r>
                <a:rPr lang="en-GB" sz="1800" b="0" i="0" u="none" strike="noStrike" cap="none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He is a campaigner for free school meals.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43" name="Google Shape;43;p3"/>
          <p:cNvSpPr>
            <a:spLocks noGrp="1"/>
          </p:cNvSpPr>
          <p:nvPr>
            <p:ph type="title"/>
          </p:nvPr>
        </p:nvSpPr>
        <p:spPr>
          <a:xfrm>
            <a:off x="457197" y="712811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Masked Reader 1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44" name="Google Shape;4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34060" y="2430150"/>
            <a:ext cx="3382909" cy="449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06957" y="4335003"/>
            <a:ext cx="1759317" cy="248801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3"/>
          <p:cNvSpPr/>
          <p:nvPr/>
        </p:nvSpPr>
        <p:spPr>
          <a:xfrm>
            <a:off x="6666904" y="5579012"/>
            <a:ext cx="143942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Click to find out who it is.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.</a:t>
            </a:r>
            <a:endParaRPr dirty="0">
              <a:latin typeface="Twinkl" pitchFamily="2" charset="0"/>
            </a:endParaRPr>
          </a:p>
        </p:txBody>
      </p:sp>
      <p:grpSp>
        <p:nvGrpSpPr>
          <p:cNvPr id="47" name="Google Shape;47;p3"/>
          <p:cNvGrpSpPr/>
          <p:nvPr/>
        </p:nvGrpSpPr>
        <p:grpSpPr>
          <a:xfrm>
            <a:off x="463807" y="2930766"/>
            <a:ext cx="7924275" cy="565334"/>
            <a:chOff x="459308" y="2430440"/>
            <a:chExt cx="7924275" cy="565334"/>
          </a:xfrm>
        </p:grpSpPr>
        <p:sp>
          <p:nvSpPr>
            <p:cNvPr id="48" name="Google Shape;48;p3"/>
            <p:cNvSpPr/>
            <p:nvPr/>
          </p:nvSpPr>
          <p:spPr>
            <a:xfrm>
              <a:off x="459308" y="2430440"/>
              <a:ext cx="538859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750883" y="2579332"/>
              <a:ext cx="76327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2: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He plays football for Manchester United.</a:t>
              </a:r>
              <a:endParaRPr sz="1800" dirty="0">
                <a:solidFill>
                  <a:schemeClr val="dk1"/>
                </a:solidFill>
                <a:latin typeface="Twinkl" pitchFamily="2" charset="0"/>
                <a:sym typeface="Arial"/>
              </a:endParaRPr>
            </a:p>
          </p:txBody>
        </p:sp>
      </p:grpSp>
      <p:grpSp>
        <p:nvGrpSpPr>
          <p:cNvPr id="50" name="Google Shape;50;p3"/>
          <p:cNvGrpSpPr/>
          <p:nvPr/>
        </p:nvGrpSpPr>
        <p:grpSpPr>
          <a:xfrm>
            <a:off x="457197" y="2192945"/>
            <a:ext cx="7924275" cy="565334"/>
            <a:chOff x="459308" y="2430440"/>
            <a:chExt cx="7924275" cy="565334"/>
          </a:xfrm>
        </p:grpSpPr>
        <p:sp>
          <p:nvSpPr>
            <p:cNvPr id="51" name="Google Shape;51;p3"/>
            <p:cNvSpPr/>
            <p:nvPr/>
          </p:nvSpPr>
          <p:spPr>
            <a:xfrm>
              <a:off x="459308" y="2430440"/>
              <a:ext cx="517805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750883" y="2579332"/>
              <a:ext cx="76327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1: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He's a professional football player.</a:t>
              </a:r>
              <a:endParaRPr dirty="0">
                <a:latin typeface="Twinkl" pitchFamily="2" charset="0"/>
              </a:endParaRPr>
            </a:p>
          </p:txBody>
        </p:sp>
      </p:grpSp>
      <p:pic>
        <p:nvPicPr>
          <p:cNvPr id="53" name="Google Shape;53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8772" y="4480007"/>
            <a:ext cx="1706341" cy="1701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15060" y="4479082"/>
            <a:ext cx="2481900" cy="1672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1093"/>
            <a:ext cx="9144000" cy="6815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4"/>
          <p:cNvPicPr preferRelativeResize="0"/>
          <p:nvPr/>
        </p:nvPicPr>
        <p:blipFill rotWithShape="1">
          <a:blip r:embed="rId5">
            <a:alphaModFix/>
          </a:blip>
          <a:srcRect b="8809"/>
          <a:stretch/>
        </p:blipFill>
        <p:spPr>
          <a:xfrm>
            <a:off x="2557131" y="797441"/>
            <a:ext cx="6156252" cy="561399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4"/>
          <p:cNvSpPr>
            <a:spLocks noGrp="1"/>
          </p:cNvSpPr>
          <p:nvPr>
            <p:ph type="title"/>
          </p:nvPr>
        </p:nvSpPr>
        <p:spPr>
          <a:xfrm>
            <a:off x="1254640" y="1892595"/>
            <a:ext cx="3296096" cy="2062715"/>
          </a:xfrm>
          <a:prstGeom prst="roundRect">
            <a:avLst>
              <a:gd name="adj" fmla="val 9641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It’s 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dirty="0">
                <a:solidFill>
                  <a:schemeClr val="accent2"/>
                </a:solidFill>
              </a:rPr>
              <a:t>Marcus </a:t>
            </a:r>
            <a:r>
              <a:rPr lang="en-GB" dirty="0" err="1">
                <a:solidFill>
                  <a:schemeClr val="accent2"/>
                </a:solidFill>
              </a:rPr>
              <a:t>Rashford</a:t>
            </a:r>
            <a:r>
              <a:rPr lang="en-GB" dirty="0">
                <a:solidFill>
                  <a:schemeClr val="accent2"/>
                </a:solidFill>
              </a:rPr>
              <a:t>!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68958">
            <a:off x="1018564" y="3644034"/>
            <a:ext cx="2926629" cy="218907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5"/>
          <p:cNvSpPr>
            <a:spLocks noGrp="1"/>
          </p:cNvSpPr>
          <p:nvPr>
            <p:ph type="title"/>
          </p:nvPr>
        </p:nvSpPr>
        <p:spPr>
          <a:xfrm>
            <a:off x="383181" y="617118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Can you guess what Marcus is reading?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grpSp>
        <p:nvGrpSpPr>
          <p:cNvPr id="70" name="Google Shape;70;p5"/>
          <p:cNvGrpSpPr/>
          <p:nvPr/>
        </p:nvGrpSpPr>
        <p:grpSpPr>
          <a:xfrm>
            <a:off x="3030276" y="2104921"/>
            <a:ext cx="5395209" cy="565334"/>
            <a:chOff x="459308" y="2430440"/>
            <a:chExt cx="5395209" cy="565334"/>
          </a:xfrm>
        </p:grpSpPr>
        <p:sp>
          <p:nvSpPr>
            <p:cNvPr id="71" name="Google Shape;71;p5"/>
            <p:cNvSpPr/>
            <p:nvPr/>
          </p:nvSpPr>
          <p:spPr>
            <a:xfrm>
              <a:off x="459308" y="2430440"/>
              <a:ext cx="539520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750883" y="2579332"/>
              <a:ext cx="48333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1: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The story features lots of vegetables.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73" name="Google Shape;73;p5"/>
          <p:cNvGrpSpPr/>
          <p:nvPr/>
        </p:nvGrpSpPr>
        <p:grpSpPr>
          <a:xfrm>
            <a:off x="3356026" y="3024567"/>
            <a:ext cx="5069459" cy="568941"/>
            <a:chOff x="459308" y="2430440"/>
            <a:chExt cx="5395209" cy="565334"/>
          </a:xfrm>
        </p:grpSpPr>
        <p:sp>
          <p:nvSpPr>
            <p:cNvPr id="74" name="Google Shape;74;p5"/>
            <p:cNvSpPr/>
            <p:nvPr/>
          </p:nvSpPr>
          <p:spPr>
            <a:xfrm>
              <a:off x="459308" y="2430440"/>
              <a:ext cx="539520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750883" y="2579332"/>
              <a:ext cx="4833321" cy="2752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2: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One green vegetable is very evil.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76" name="Google Shape;76;p5"/>
          <p:cNvGrpSpPr/>
          <p:nvPr/>
        </p:nvGrpSpPr>
        <p:grpSpPr>
          <a:xfrm>
            <a:off x="4662396" y="3911638"/>
            <a:ext cx="3763089" cy="1003413"/>
            <a:chOff x="459308" y="2430440"/>
            <a:chExt cx="5395209" cy="565334"/>
          </a:xfrm>
        </p:grpSpPr>
        <p:sp>
          <p:nvSpPr>
            <p:cNvPr id="77" name="Google Shape;77;p5"/>
            <p:cNvSpPr/>
            <p:nvPr/>
          </p:nvSpPr>
          <p:spPr>
            <a:xfrm>
              <a:off x="459308" y="2430440"/>
              <a:ext cx="539520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750883" y="2579332"/>
              <a:ext cx="4833321" cy="312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3: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The story takes place in a supermarket.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79" name="Google Shape;79;p5"/>
          <p:cNvSpPr/>
          <p:nvPr/>
        </p:nvSpPr>
        <p:spPr>
          <a:xfrm>
            <a:off x="1680234" y="4413345"/>
            <a:ext cx="1439422" cy="830997"/>
          </a:xfrm>
          <a:prstGeom prst="rect">
            <a:avLst/>
          </a:prstGeom>
          <a:solidFill>
            <a:srgbClr val="DC225B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Click to find out what the book is.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80" name="Google Shape;8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0739" y="1371937"/>
            <a:ext cx="1857729" cy="187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20735" y="4535547"/>
            <a:ext cx="2004750" cy="1417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 rotWithShape="1">
          <a:blip r:embed="rId4">
            <a:alphaModFix/>
          </a:blip>
          <a:srcRect b="8809"/>
          <a:stretch/>
        </p:blipFill>
        <p:spPr>
          <a:xfrm>
            <a:off x="4125433" y="2227603"/>
            <a:ext cx="4587950" cy="418383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6"/>
          <p:cNvSpPr>
            <a:spLocks noGrp="1"/>
          </p:cNvSpPr>
          <p:nvPr>
            <p:ph type="title"/>
          </p:nvPr>
        </p:nvSpPr>
        <p:spPr>
          <a:xfrm>
            <a:off x="1244007" y="911185"/>
            <a:ext cx="6889900" cy="1424763"/>
          </a:xfrm>
          <a:prstGeom prst="roundRect">
            <a:avLst>
              <a:gd name="adj" fmla="val 9641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rPr lang="en-GB" sz="2800" b="0" dirty="0">
                <a:solidFill>
                  <a:schemeClr val="accent2"/>
                </a:solidFill>
              </a:rPr>
              <a:t>Marcus is reading </a:t>
            </a:r>
            <a:r>
              <a:rPr lang="en-GB" sz="2800" dirty="0">
                <a:solidFill>
                  <a:schemeClr val="accent2"/>
                </a:solidFill>
              </a:rPr>
              <a:t>‘</a:t>
            </a:r>
            <a:r>
              <a:rPr lang="en-GB" sz="2800" dirty="0" err="1">
                <a:solidFill>
                  <a:schemeClr val="accent2"/>
                </a:solidFill>
              </a:rPr>
              <a:t>Supertato</a:t>
            </a:r>
            <a:r>
              <a:rPr lang="en-GB" sz="2800" dirty="0">
                <a:solidFill>
                  <a:schemeClr val="accent2"/>
                </a:solidFill>
              </a:rPr>
              <a:t>’ </a:t>
            </a:r>
            <a:r>
              <a:rPr lang="en-GB" sz="2800" b="0" dirty="0">
                <a:solidFill>
                  <a:schemeClr val="accent2"/>
                </a:solidFill>
              </a:rPr>
              <a:t>by Sue Hendra and Paul Linnet.</a:t>
            </a:r>
            <a:endParaRPr sz="24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89" name="Google Shape;8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5670" y="2562783"/>
            <a:ext cx="4433461" cy="3742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1387" y="-293179"/>
            <a:ext cx="10219255" cy="22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4106" y="4515891"/>
            <a:ext cx="1668268" cy="1665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oogle Shape;154;p11"/>
          <p:cNvGrpSpPr/>
          <p:nvPr/>
        </p:nvGrpSpPr>
        <p:grpSpPr>
          <a:xfrm>
            <a:off x="463808" y="3692781"/>
            <a:ext cx="6203096" cy="565334"/>
            <a:chOff x="459308" y="2430440"/>
            <a:chExt cx="5716089" cy="565334"/>
          </a:xfrm>
        </p:grpSpPr>
        <p:sp>
          <p:nvSpPr>
            <p:cNvPr id="155" name="Google Shape;155;p11"/>
            <p:cNvSpPr/>
            <p:nvPr/>
          </p:nvSpPr>
          <p:spPr>
            <a:xfrm>
              <a:off x="459308" y="2430440"/>
              <a:ext cx="571608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750883" y="2579332"/>
              <a:ext cx="5113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3: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One of her albums is called ‘Yours Truly’.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158" name="Google Shape;158;p11"/>
          <p:cNvSpPr>
            <a:spLocks noGrp="1"/>
          </p:cNvSpPr>
          <p:nvPr>
            <p:ph type="title"/>
          </p:nvPr>
        </p:nvSpPr>
        <p:spPr>
          <a:xfrm>
            <a:off x="457197" y="712811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Masked Reader 2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159" name="Google Shape;159;p11"/>
          <p:cNvPicPr preferRelativeResize="0"/>
          <p:nvPr/>
        </p:nvPicPr>
        <p:blipFill rotWithShape="1">
          <a:blip r:embed="rId6">
            <a:alphaModFix/>
          </a:blip>
          <a:srcRect b="55497"/>
          <a:stretch/>
        </p:blipFill>
        <p:spPr>
          <a:xfrm>
            <a:off x="5771179" y="2430150"/>
            <a:ext cx="2767472" cy="442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06957" y="4335003"/>
            <a:ext cx="1759317" cy="248801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1"/>
          <p:cNvSpPr/>
          <p:nvPr/>
        </p:nvSpPr>
        <p:spPr>
          <a:xfrm>
            <a:off x="6666904" y="5579012"/>
            <a:ext cx="143942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Click to find out who it is.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.</a:t>
            </a:r>
            <a:endParaRPr dirty="0">
              <a:latin typeface="Twinkl" pitchFamily="2" charset="0"/>
            </a:endParaRPr>
          </a:p>
        </p:txBody>
      </p:sp>
      <p:grpSp>
        <p:nvGrpSpPr>
          <p:cNvPr id="162" name="Google Shape;162;p11"/>
          <p:cNvGrpSpPr/>
          <p:nvPr/>
        </p:nvGrpSpPr>
        <p:grpSpPr>
          <a:xfrm>
            <a:off x="463807" y="2930766"/>
            <a:ext cx="5880549" cy="572752"/>
            <a:chOff x="459308" y="2430440"/>
            <a:chExt cx="5388599" cy="375115"/>
          </a:xfrm>
        </p:grpSpPr>
        <p:sp>
          <p:nvSpPr>
            <p:cNvPr id="163" name="Google Shape;163;p11"/>
            <p:cNvSpPr/>
            <p:nvPr/>
          </p:nvSpPr>
          <p:spPr>
            <a:xfrm>
              <a:off x="459308" y="2430440"/>
              <a:ext cx="5388599" cy="375115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64" name="Google Shape;164;p11"/>
            <p:cNvSpPr/>
            <p:nvPr/>
          </p:nvSpPr>
          <p:spPr>
            <a:xfrm>
              <a:off x="750883" y="2545154"/>
              <a:ext cx="4657225" cy="181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2: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She loves dogs and has nine as pets!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165" name="Google Shape;165;p11"/>
          <p:cNvGrpSpPr/>
          <p:nvPr/>
        </p:nvGrpSpPr>
        <p:grpSpPr>
          <a:xfrm>
            <a:off x="457197" y="2192945"/>
            <a:ext cx="7924275" cy="565334"/>
            <a:chOff x="459308" y="2430440"/>
            <a:chExt cx="7924275" cy="565334"/>
          </a:xfrm>
        </p:grpSpPr>
        <p:sp>
          <p:nvSpPr>
            <p:cNvPr id="166" name="Google Shape;166;p11"/>
            <p:cNvSpPr/>
            <p:nvPr/>
          </p:nvSpPr>
          <p:spPr>
            <a:xfrm>
              <a:off x="459308" y="2430440"/>
              <a:ext cx="5650092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67" name="Google Shape;167;p11"/>
            <p:cNvSpPr/>
            <p:nvPr/>
          </p:nvSpPr>
          <p:spPr>
            <a:xfrm>
              <a:off x="750883" y="2579332"/>
              <a:ext cx="76327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1: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She’s an American singer and actress.</a:t>
              </a:r>
              <a:endParaRPr dirty="0">
                <a:latin typeface="Twinkl" pitchFamily="2" charset="0"/>
              </a:endParaRPr>
            </a:p>
          </p:txBody>
        </p:sp>
      </p:grpSp>
      <p:pic>
        <p:nvPicPr>
          <p:cNvPr id="168" name="Google Shape;168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21998">
            <a:off x="731894" y="4613417"/>
            <a:ext cx="2025655" cy="1315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65835" y="4317420"/>
            <a:ext cx="2437580" cy="1925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093"/>
            <a:ext cx="9144000" cy="6815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71948" y="-1186980"/>
            <a:ext cx="10678363" cy="804498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2"/>
          <p:cNvSpPr>
            <a:spLocks noGrp="1"/>
          </p:cNvSpPr>
          <p:nvPr>
            <p:ph type="title"/>
          </p:nvPr>
        </p:nvSpPr>
        <p:spPr>
          <a:xfrm>
            <a:off x="1254640" y="1892595"/>
            <a:ext cx="3296096" cy="2062715"/>
          </a:xfrm>
          <a:prstGeom prst="roundRect">
            <a:avLst>
              <a:gd name="adj" fmla="val 9641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It’s 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dirty="0">
                <a:solidFill>
                  <a:schemeClr val="accent2"/>
                </a:solidFill>
              </a:rPr>
              <a:t>Ariana Grande!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pic>
        <p:nvPicPr>
          <p:cNvPr id="177" name="Google Shape;177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69034" y="1552353"/>
            <a:ext cx="4426557" cy="4869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48750" y="-1474062"/>
            <a:ext cx="10678363" cy="804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68958">
            <a:off x="1018564" y="3644034"/>
            <a:ext cx="2926629" cy="218907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3"/>
          <p:cNvSpPr>
            <a:spLocks noGrp="1"/>
          </p:cNvSpPr>
          <p:nvPr>
            <p:ph type="title"/>
          </p:nvPr>
        </p:nvSpPr>
        <p:spPr>
          <a:xfrm>
            <a:off x="383181" y="617118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-GB" dirty="0">
                <a:solidFill>
                  <a:schemeClr val="accent2"/>
                </a:solidFill>
              </a:rPr>
              <a:t>Can you guess what Ariana is reading?</a:t>
            </a:r>
            <a:endParaRPr sz="3600" dirty="0">
              <a:solidFill>
                <a:schemeClr val="accent2"/>
              </a:solidFill>
              <a:ea typeface="Arial"/>
              <a:sym typeface="Arial"/>
            </a:endParaRPr>
          </a:p>
        </p:txBody>
      </p:sp>
      <p:grpSp>
        <p:nvGrpSpPr>
          <p:cNvPr id="185" name="Google Shape;185;p13"/>
          <p:cNvGrpSpPr/>
          <p:nvPr/>
        </p:nvGrpSpPr>
        <p:grpSpPr>
          <a:xfrm>
            <a:off x="3837415" y="1931428"/>
            <a:ext cx="4708825" cy="624203"/>
            <a:chOff x="459308" y="2430440"/>
            <a:chExt cx="5395209" cy="565334"/>
          </a:xfrm>
        </p:grpSpPr>
        <p:sp>
          <p:nvSpPr>
            <p:cNvPr id="186" name="Google Shape;186;p13"/>
            <p:cNvSpPr/>
            <p:nvPr/>
          </p:nvSpPr>
          <p:spPr>
            <a:xfrm>
              <a:off x="459308" y="2430440"/>
              <a:ext cx="539520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750883" y="2579332"/>
              <a:ext cx="4833321" cy="250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1: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The book is a rhyming book.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188" name="Google Shape;188;p13"/>
          <p:cNvGrpSpPr/>
          <p:nvPr/>
        </p:nvGrpSpPr>
        <p:grpSpPr>
          <a:xfrm>
            <a:off x="3119656" y="2949609"/>
            <a:ext cx="5404759" cy="568941"/>
            <a:chOff x="459308" y="2430440"/>
            <a:chExt cx="5395209" cy="565334"/>
          </a:xfrm>
        </p:grpSpPr>
        <p:sp>
          <p:nvSpPr>
            <p:cNvPr id="189" name="Google Shape;189;p13"/>
            <p:cNvSpPr/>
            <p:nvPr/>
          </p:nvSpPr>
          <p:spPr>
            <a:xfrm>
              <a:off x="459308" y="2430440"/>
              <a:ext cx="5395209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750883" y="2579332"/>
              <a:ext cx="4833321" cy="2752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2: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The story’s main character is a dog.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191" name="Google Shape;191;p13"/>
          <p:cNvGrpSpPr/>
          <p:nvPr/>
        </p:nvGrpSpPr>
        <p:grpSpPr>
          <a:xfrm>
            <a:off x="4172425" y="3769217"/>
            <a:ext cx="4430832" cy="1003413"/>
            <a:chOff x="459308" y="2430440"/>
            <a:chExt cx="5563376" cy="565334"/>
          </a:xfrm>
        </p:grpSpPr>
        <p:sp>
          <p:nvSpPr>
            <p:cNvPr id="192" name="Google Shape;192;p13"/>
            <p:cNvSpPr/>
            <p:nvPr/>
          </p:nvSpPr>
          <p:spPr>
            <a:xfrm>
              <a:off x="459308" y="2430440"/>
              <a:ext cx="5563376" cy="565334"/>
            </a:xfrm>
            <a:prstGeom prst="roundRect">
              <a:avLst>
                <a:gd name="adj" fmla="val 3547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Twinkl" pitchFamily="2" charset="0"/>
                <a:sym typeface="Arial"/>
              </a:endParaRPr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750883" y="2579332"/>
              <a:ext cx="5158765" cy="312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Clue 3: </a:t>
              </a:r>
              <a:r>
                <a:rPr lang="en-GB" sz="1800" dirty="0">
                  <a:solidFill>
                    <a:schemeClr val="lt1"/>
                  </a:solidFill>
                  <a:latin typeface="Twinkl" pitchFamily="2" charset="0"/>
                  <a:sym typeface="Arial"/>
                </a:rPr>
                <a:t>The story is about where all of the animals sit!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194" name="Google Shape;194;p13"/>
          <p:cNvSpPr/>
          <p:nvPr/>
        </p:nvSpPr>
        <p:spPr>
          <a:xfrm>
            <a:off x="1680234" y="4413345"/>
            <a:ext cx="1439422" cy="830997"/>
          </a:xfrm>
          <a:prstGeom prst="rect">
            <a:avLst/>
          </a:prstGeom>
          <a:solidFill>
            <a:srgbClr val="DC225B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Click to find out what the book is.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pic>
        <p:nvPicPr>
          <p:cNvPr id="195" name="Google Shape;19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512" y="1442442"/>
            <a:ext cx="2716938" cy="179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07426" y="4307308"/>
            <a:ext cx="2141421" cy="2071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2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-e-2552174-ks1-activity-powerpoint-the-masked-reader_ver_3" id="{8482C7CA-7D60-4829-9892-F2D798E740DC}" vid="{75B48A60-B622-4866-8C9C-532BC15E6A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609</Words>
  <Application>Microsoft Office PowerPoint</Application>
  <PresentationFormat>On-screen Show (4:3)</PresentationFormat>
  <Paragraphs>60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Twinkl</vt:lpstr>
      <vt:lpstr>Calibri</vt:lpstr>
      <vt:lpstr>Arial</vt:lpstr>
      <vt:lpstr>Office Theme</vt:lpstr>
      <vt:lpstr>PowerPoint Presentation</vt:lpstr>
      <vt:lpstr>Who Is the Masked Reader?</vt:lpstr>
      <vt:lpstr>Masked Reader 1</vt:lpstr>
      <vt:lpstr>It’s  Marcus Rashford!</vt:lpstr>
      <vt:lpstr>Can you guess what Marcus is reading?</vt:lpstr>
      <vt:lpstr>Marcus is reading ‘Supertato’ by Sue Hendra and Paul Linnet.</vt:lpstr>
      <vt:lpstr>Masked Reader 2</vt:lpstr>
      <vt:lpstr>It’s  Ariana Grande!</vt:lpstr>
      <vt:lpstr>Can you guess what Ariana is reading?</vt:lpstr>
      <vt:lpstr>Ariana is reading ‘Oi Dog!’ by Kes Gray and Jim Field.</vt:lpstr>
      <vt:lpstr>Masked Reader 3</vt:lpstr>
      <vt:lpstr>It’s  Sir David Attenborough!</vt:lpstr>
      <vt:lpstr>Can you guess what Sir David is reading?</vt:lpstr>
      <vt:lpstr>Sir David is reading ‘Owl Babies’ by Martin Waddell.</vt:lpstr>
      <vt:lpstr>Masked Reader 4</vt:lpstr>
      <vt:lpstr>It’s  Sir Mo Farah!</vt:lpstr>
      <vt:lpstr>Can you guess what Sir Mo is reading?</vt:lpstr>
      <vt:lpstr>Sir Mo is reading ‘Harry and the Bucketful of Dinosaurs’ by Ian Whybrow.</vt:lpstr>
      <vt:lpstr>Now It’s Your Turn!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Hope Spalding</dc:creator>
  <cp:lastModifiedBy>Miss A Chhibber</cp:lastModifiedBy>
  <cp:revision>8</cp:revision>
  <dcterms:created xsi:type="dcterms:W3CDTF">2021-02-17T12:17:30Z</dcterms:created>
  <dcterms:modified xsi:type="dcterms:W3CDTF">2021-02-25T11:52:16Z</dcterms:modified>
</cp:coreProperties>
</file>