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65" r:id="rId4"/>
    <p:sldId id="266" r:id="rId5"/>
    <p:sldId id="275" r:id="rId6"/>
    <p:sldId id="276" r:id="rId7"/>
    <p:sldId id="286" r:id="rId8"/>
    <p:sldId id="289" r:id="rId9"/>
    <p:sldId id="290" r:id="rId10"/>
    <p:sldId id="292" r:id="rId11"/>
    <p:sldId id="291" r:id="rId12"/>
    <p:sldId id="287" r:id="rId13"/>
    <p:sldId id="288" r:id="rId14"/>
    <p:sldId id="293" r:id="rId15"/>
    <p:sldId id="29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915" autoAdjust="0"/>
  </p:normalViewPr>
  <p:slideViewPr>
    <p:cSldViewPr snapToGrid="0">
      <p:cViewPr varScale="1">
        <p:scale>
          <a:sx n="71" d="100"/>
          <a:sy n="71" d="100"/>
        </p:scale>
        <p:origin x="113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5FE48-58CC-4FC9-8153-874D09E9D871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571C4-D818-45D2-9882-8C4A31C959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107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pmarks.co.uk/Flash.aspx?f=HigherAndLower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Higher and Lower - 3-11 year </a:t>
            </a:r>
            <a:r>
              <a:rPr lang="en-US" dirty="0" err="1">
                <a:hlinkClick r:id="rId3"/>
              </a:rPr>
              <a:t>olds</a:t>
            </a:r>
            <a:r>
              <a:rPr lang="en-US" dirty="0">
                <a:hlinkClick r:id="rId3"/>
              </a:rPr>
              <a:t> - </a:t>
            </a:r>
            <a:r>
              <a:rPr lang="en-US" dirty="0" err="1">
                <a:hlinkClick r:id="rId3"/>
              </a:rPr>
              <a:t>Topmarks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15E26B-5705-42C0-BF76-3B81CBEA70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6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7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29 add 10 is 39. Then add 2.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847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03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9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571C4-D818-45D2-9882-8C4A31C959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811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01BDC-5BE5-42AC-8874-3733C78B27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C13552-E92B-44F5-83B1-60BF9448E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8C7D6-80AC-4DC5-9258-9DFBDDC57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ED0B9-E244-4E63-BF94-C199B71FE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C24DE-7B48-4DEB-8E04-3175B429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762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6F8FB-F114-4309-ACB5-AB614543D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83BCA4-EBE1-4922-8826-1D0274E87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6D55DE-A7A0-44F3-B184-FC74D4A61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EF68B-5D4D-451A-BAE7-022505D0F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05951-58D0-4B5B-954D-4E4FA34E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69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43FDA-7C47-43B4-B684-E404D61097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1D72F-AFC2-4B91-8967-CEA484707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1FDDA-9F88-420E-8C49-80131833A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989CB1-EB36-4449-BFB6-B0EE24AF9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02AC79-D1A5-4ADC-ADEF-5900EC5B9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84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E5F57-0DBF-4524-8DF3-91D3C43D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DAF87-9C49-4A90-B370-303556A59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F35E3-6D9C-4D5A-944A-723FF09C2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D4579-5888-4834-BA50-6EA5B2190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2AB11-8629-41EF-808F-C8ECDBE6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B3F2D-6677-408F-B91F-DFA5A2829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E60426-CD2A-4C39-AFF2-F0CB76EB4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73EF70-01DE-4F41-A8B1-55CF88B75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1C62F-81B7-4B96-8066-BC622E0F1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53E7A-2341-4DDB-B64E-8B56BE31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82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7ACB6-5E82-4C42-B283-26E590CBC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5068B-9C65-4FBC-B81D-2858F24577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1934E9-52F9-4F9F-8E15-54923C81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C9607-8DE2-4999-B797-6441CD75B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24C25-E044-424B-AE20-C0B8B7546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C969A8-A520-4916-8EE6-049CB33F8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82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EDB1C-1A09-4425-8985-42BBEDBC8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D6B8-E5ED-467F-A572-0F70EF74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0B71E-38A6-40D6-8BE9-B6218CEA6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7BFE0-5E30-43C3-ABB8-96AC5A93C2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A3189-9496-4638-A6FD-B4494AA02E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9A37C-93C5-4B96-9497-1D4D5FAFD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C12E3D-B208-4AE0-AF81-1765089F3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5723CF-745F-4AC9-8B4F-32E795E6A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04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98C20-4A54-4B04-9D3F-A04128AA1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D7B1B4-3802-410B-BC6F-85893C2F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F22BCF-556C-4A4F-AFFF-4C99BF51B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8241BD-1251-4B12-BF82-51A8E799C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2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5806FB-D661-476E-B8AF-E71BB4D96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B9D1EA-AF91-4285-89C5-821B12121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4A6CF1-A6D8-4F0B-ABBC-5772C6CCD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63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162CC-116E-4109-BDA4-30F578832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B50B1-48F0-412F-8558-1D9496074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E82AC-4099-4F88-9306-F77BEF45F9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0D116-CD28-4DA5-8C1A-B66EA41D6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A09B2-F720-4AE9-848C-5EB65B0F4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AA881C-9503-4B8A-AAEE-EFD37829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024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BF50-90D2-4E28-840A-BB7A69249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E38A26-6362-4296-90D2-0C1C52D64C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AC9146-788A-4F72-8045-1F6ECA33D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E5191-6BA8-4010-BBCC-2042F5600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C3130-42FF-4DBE-A73F-E4E457BFB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6FD48-07D5-4FFD-880F-EE09031B6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C6CC1-2306-4621-AC65-1949C5763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B76618-6E39-49C0-A890-778B06AD3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C5D74-0161-494A-BC73-8B7E6AAB8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EE7EA-B460-4B1D-B1AF-414F5C4DFD99}" type="datetimeFigureOut">
              <a:rPr lang="en-US" smtClean="0"/>
              <a:t>9/19/2021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BEC33C-7B2B-485F-82FA-836FBACDB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163A-ABFF-4A75-8B79-FC2DF541A7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4D104-2624-4EDC-AFB3-1CC86E519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061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8F51F4-CD34-4AE7-9474-9005C44CAE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45673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u="sng" dirty="0">
                <a:latin typeface="Comic Sans MS" panose="030F0702030302020204" pitchFamily="66" charset="0"/>
              </a:rPr>
              <a:t>Place Value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9A5FED-6BD4-4E76-AF12-01F142A0A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2534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Lesson 5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D7EADB43-E412-44DB-8A66-38D40E307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36" y="3918021"/>
            <a:ext cx="3381346" cy="267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098F5CF4-F2B9-4F97-A276-AB791CB922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26" r="66344"/>
          <a:stretch/>
        </p:blipFill>
        <p:spPr bwMode="auto">
          <a:xfrm>
            <a:off x="9413678" y="4115508"/>
            <a:ext cx="2778322" cy="2650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39556B-7F38-4D4F-B04E-CB309E8416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94" t="41314" r="54375" b="30972"/>
          <a:stretch/>
        </p:blipFill>
        <p:spPr>
          <a:xfrm>
            <a:off x="4036096" y="4399549"/>
            <a:ext cx="4819650" cy="190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29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250" y="1825625"/>
            <a:ext cx="11109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29 + 12         32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862431" y="168433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7" t="41314" r="54375" b="30972"/>
          <a:stretch/>
        </p:blipFill>
        <p:spPr>
          <a:xfrm>
            <a:off x="396931" y="3614241"/>
            <a:ext cx="3229497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137" t="41314" r="54375" b="30972"/>
          <a:stretch/>
        </p:blipFill>
        <p:spPr>
          <a:xfrm>
            <a:off x="6433764" y="3614241"/>
            <a:ext cx="3229497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4529865" y="400129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937222" y="4367869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2481841" y="436786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7049359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8578047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541225" y="590421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Sometimes we might need to add two numbers before we can compare. Put the bigger number in your head and count on.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862431" y="1819271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4529865" y="4112908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4351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519" y="1825625"/>
            <a:ext cx="1066828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129        923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011680" y="1690688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4" t="41314" r="54375" b="30972"/>
          <a:stretch/>
        </p:blipFill>
        <p:spPr>
          <a:xfrm>
            <a:off x="307355" y="3651560"/>
            <a:ext cx="4799012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64" t="41314" r="54375" b="30972"/>
          <a:stretch/>
        </p:blipFill>
        <p:spPr>
          <a:xfrm>
            <a:off x="6996058" y="3614241"/>
            <a:ext cx="4799011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5270070" y="4023596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2417160" y="440518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3961779" y="440518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9181167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10709855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396931" y="594624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 hundreds is bigger than 1 hundred so 923 is the biggest number. Remember to work from left to right.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011680" y="1825625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5270070" y="4135210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187E4A2-0C10-4725-B8A7-09AFC25E3258}"/>
              </a:ext>
            </a:extLst>
          </p:cNvPr>
          <p:cNvSpPr txBox="1">
            <a:spLocks/>
          </p:cNvSpPr>
          <p:nvPr/>
        </p:nvSpPr>
        <p:spPr>
          <a:xfrm>
            <a:off x="951635" y="4475205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BDB5665F-768C-49ED-89C7-DA73E2EAD014}"/>
              </a:ext>
            </a:extLst>
          </p:cNvPr>
          <p:cNvSpPr txBox="1">
            <a:spLocks/>
          </p:cNvSpPr>
          <p:nvPr/>
        </p:nvSpPr>
        <p:spPr>
          <a:xfrm>
            <a:off x="7574819" y="4397754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00396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2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926B-5E6E-4D48-AD4C-673BB75E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Year 2 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A375-9D37-46F6-B3BB-C96B88D0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6202"/>
            <a:ext cx="5923877" cy="556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Choose the right symbol to compare the numbers. You may have to add numbers together before you compare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 – Number the questions 1 to 14. On the page in your book next to where the sheet is glued, write a sentence to explain how you know the answer.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Q1. Both of the numbers have 1 ten but 12 has more 1’s so it is bigger.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5785A-A3BA-4C09-A80E-5A76CC473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535" t="18730" r="26607" b="9999"/>
          <a:stretch/>
        </p:blipFill>
        <p:spPr>
          <a:xfrm>
            <a:off x="172123" y="1586202"/>
            <a:ext cx="5766100" cy="483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9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8926B-5E6E-4D48-AD4C-673BB75E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>
                <a:latin typeface="Comic Sans MS" panose="030F0702030302020204" pitchFamily="66" charset="0"/>
              </a:rPr>
              <a:t>Year 3 </a:t>
            </a:r>
            <a:r>
              <a:rPr lang="en-US" b="1" u="sng" dirty="0">
                <a:latin typeface="Comic Sans MS" panose="030F0702030302020204" pitchFamily="66" charset="0"/>
              </a:rPr>
              <a:t>task: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5A375-9D37-46F6-B3BB-C96B88D06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586202"/>
            <a:ext cx="5923877" cy="55676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Choose the right symbol to compare the numbers. You may have to add numbers together before you compare them.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HA – Number the questions 1 to 14. On the page in your book next to where the sheet is glued, write a sentence to explain how you know the answer.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E.g.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Q1. Both of the numbers have 1 ten but 12 has more 1’s so it is bigger.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CD5789-EA27-4EDD-A5B2-8757CBB2FE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71" t="12863" r="33647" b="21568"/>
          <a:stretch/>
        </p:blipFill>
        <p:spPr>
          <a:xfrm>
            <a:off x="645458" y="1586202"/>
            <a:ext cx="4664597" cy="507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628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2064-7D9C-4986-A310-2E84259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Plenary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A08035-61E3-4F76-914F-5674AB767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6" t="13490" r="16883" b="5325"/>
          <a:stretch/>
        </p:blipFill>
        <p:spPr>
          <a:xfrm>
            <a:off x="2431227" y="1420422"/>
            <a:ext cx="7788537" cy="527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62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F2064-7D9C-4986-A310-2E84259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Plenary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3A2D7-C33F-4FD8-A874-F3BDBAD8E6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06" t="13490" r="16618" b="5325"/>
          <a:stretch/>
        </p:blipFill>
        <p:spPr>
          <a:xfrm>
            <a:off x="2627211" y="1473797"/>
            <a:ext cx="7592554" cy="512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783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C15B1-283E-4931-9AAA-A913D7B43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u="sng" dirty="0">
                <a:latin typeface="Comic Sans MS" panose="030F0702030302020204" pitchFamily="66" charset="0"/>
              </a:rPr>
              <a:t>LO: To compare numbers using &gt;, &lt; and =. 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D790C-A2E8-4E4D-A5EF-37674B6614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which symbol to use for more than, less than and equals. 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partition numbers accurately.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know which digit I need to compare in two numbers.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compare digits in two and three digit numbers using more than, less than or equals.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18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72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B85B15F-7B1F-4085-828B-52F298AD4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363"/>
            <a:ext cx="10515600" cy="1325563"/>
          </a:xfrm>
        </p:spPr>
        <p:txBody>
          <a:bodyPr/>
          <a:lstStyle/>
          <a:p>
            <a:pPr algn="ctr"/>
            <a:r>
              <a:rPr lang="en-US" u="sng" dirty="0">
                <a:latin typeface="Comic Sans MS" panose="030F0702030302020204" pitchFamily="66" charset="0"/>
              </a:rPr>
              <a:t>Starter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4D5EF-C51C-4D03-81C5-B92E26DBF3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677" t="22902" r="26147" b="14823"/>
          <a:stretch/>
        </p:blipFill>
        <p:spPr>
          <a:xfrm>
            <a:off x="1914859" y="946670"/>
            <a:ext cx="7810054" cy="567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058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2187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CD9D5-C58F-4B9A-A880-54DE3BC0E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" y="365125"/>
            <a:ext cx="11424622" cy="1325563"/>
          </a:xfrm>
        </p:spPr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ABEE5-99E9-4FB0-B2BD-C477FA2517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20575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&gt;</a:t>
            </a:r>
          </a:p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&lt; </a:t>
            </a:r>
          </a:p>
          <a:p>
            <a:pPr marL="0" indent="0">
              <a:buNone/>
            </a:pPr>
            <a:r>
              <a:rPr lang="en-US" sz="9600" dirty="0">
                <a:latin typeface="Comic Sans MS" panose="030F0702030302020204" pitchFamily="66" charset="0"/>
              </a:rPr>
              <a:t>=</a:t>
            </a:r>
            <a:endParaRPr lang="en-US" sz="54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4FBA82D-C7D0-4221-8A42-29831421AEE6}"/>
              </a:ext>
            </a:extLst>
          </p:cNvPr>
          <p:cNvSpPr txBox="1">
            <a:spLocks/>
          </p:cNvSpPr>
          <p:nvPr/>
        </p:nvSpPr>
        <p:spPr>
          <a:xfrm>
            <a:off x="1990165" y="1825625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more than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greater than</a:t>
            </a:r>
            <a:r>
              <a:rPr lang="en-US" sz="4000" dirty="0">
                <a:latin typeface="Comic Sans MS" panose="030F0702030302020204" pitchFamily="66" charset="0"/>
              </a:rPr>
              <a:t>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1114254-06EF-4D94-8D95-CCE546B76383}"/>
              </a:ext>
            </a:extLst>
          </p:cNvPr>
          <p:cNvSpPr txBox="1">
            <a:spLocks/>
          </p:cNvSpPr>
          <p:nvPr/>
        </p:nvSpPr>
        <p:spPr>
          <a:xfrm>
            <a:off x="2196354" y="3429000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less than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smaller than</a:t>
            </a:r>
            <a:r>
              <a:rPr lang="en-US" sz="4000" dirty="0">
                <a:latin typeface="Comic Sans MS" panose="030F0702030302020204" pitchFamily="66" charset="0"/>
              </a:rPr>
              <a:t>. </a:t>
            </a: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3E17547-4A53-4D12-979D-0A39BC92EB15}"/>
              </a:ext>
            </a:extLst>
          </p:cNvPr>
          <p:cNvSpPr txBox="1">
            <a:spLocks/>
          </p:cNvSpPr>
          <p:nvPr/>
        </p:nvSpPr>
        <p:spPr>
          <a:xfrm>
            <a:off x="2196353" y="4851400"/>
            <a:ext cx="9363635" cy="132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latin typeface="Comic Sans MS" panose="030F0702030302020204" pitchFamily="66" charset="0"/>
              </a:rPr>
              <a:t>This sign means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equals </a:t>
            </a:r>
            <a:r>
              <a:rPr lang="en-US" sz="4000" dirty="0">
                <a:latin typeface="Comic Sans MS" panose="030F0702030302020204" pitchFamily="66" charset="0"/>
              </a:rPr>
              <a:t>or </a:t>
            </a:r>
            <a:r>
              <a:rPr lang="en-U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the same as.</a:t>
            </a:r>
            <a:endParaRPr lang="en-US" sz="1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2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5A33-B42D-4D50-AC9B-E8D5707CC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Comic Sans MS" panose="030F0702030302020204" pitchFamily="66" charset="0"/>
              </a:rPr>
              <a:t>How do we remember them?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CF1E03-E022-4682-A648-F7FF25C2CD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8" t="14118" r="30736" b="38039"/>
          <a:stretch/>
        </p:blipFill>
        <p:spPr>
          <a:xfrm>
            <a:off x="118334" y="1570614"/>
            <a:ext cx="5888277" cy="4044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C034A2-6E10-42F3-B091-BACF13AC81F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76" t="46621" r="31088" b="6075"/>
          <a:stretch/>
        </p:blipFill>
        <p:spPr>
          <a:xfrm>
            <a:off x="6096000" y="1570614"/>
            <a:ext cx="5888276" cy="404487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1623A8-A0B1-4E58-AE43-CE95E72B3869}"/>
              </a:ext>
            </a:extLst>
          </p:cNvPr>
          <p:cNvSpPr txBox="1">
            <a:spLocks/>
          </p:cNvSpPr>
          <p:nvPr/>
        </p:nvSpPr>
        <p:spPr>
          <a:xfrm>
            <a:off x="163029" y="5747922"/>
            <a:ext cx="11865941" cy="1073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>
                <a:latin typeface="Comic Sans MS" panose="030F0702030302020204" pitchFamily="66" charset="0"/>
              </a:rPr>
              <a:t>Crocodiles are really hungry animals. They always open their mouth towards the biggest amount.</a:t>
            </a:r>
            <a:endParaRPr lang="en-US" sz="1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92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837BC-6950-4951-A7E5-F4370EBD3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anose="030F0702030302020204" pitchFamily="66" charset="0"/>
              </a:rPr>
              <a:t>How do we know if a number is bigger or smaller?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78BE-3B17-4EDE-9959-911BBF144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we don’t know which number is bigger, we can look at it’s place value.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For example, if I count 21 cars and 83 cars, I know that 83 is bigger because it has more tens.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If I count 21 cars and 27 cars, I can see that both numbers have 2 tens, so I need to look at the ones. 7 is bigger than 1 so I know that 27 is the bigger number.</a:t>
            </a:r>
          </a:p>
        </p:txBody>
      </p:sp>
    </p:spTree>
    <p:extLst>
      <p:ext uri="{BB962C8B-B14F-4D97-AF65-F5344CB8AC3E}">
        <p14:creationId xmlns:p14="http://schemas.microsoft.com/office/powerpoint/2010/main" val="3054935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38         72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011680" y="1690688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396931" y="3614241"/>
            <a:ext cx="3229497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6433764" y="3614241"/>
            <a:ext cx="3229497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4529865" y="400129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937222" y="4367869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2481841" y="436786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7049359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8578047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396931" y="594624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7 tens is </a:t>
            </a:r>
            <a:r>
              <a:rPr lang="en-US" sz="4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bigger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than 3 tens so 38 is </a:t>
            </a:r>
            <a:r>
              <a:rPr lang="en-US" sz="4800" i="1" dirty="0">
                <a:solidFill>
                  <a:srgbClr val="FF0000"/>
                </a:solidFill>
                <a:latin typeface="Comic Sans MS" panose="030F0702030302020204" pitchFamily="66" charset="0"/>
              </a:rPr>
              <a:t>smaller</a:t>
            </a: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 than 72.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011680" y="1825625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4529865" y="4112908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92895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C7702-889B-41A7-811C-27C5007C0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245" y="365125"/>
            <a:ext cx="11661289" cy="1325563"/>
          </a:xfrm>
        </p:spPr>
        <p:txBody>
          <a:bodyPr>
            <a:normAutofit/>
          </a:bodyPr>
          <a:lstStyle/>
          <a:p>
            <a:r>
              <a:rPr lang="en-US" sz="4000" u="sng" dirty="0">
                <a:latin typeface="Comic Sans MS" panose="030F0702030302020204" pitchFamily="66" charset="0"/>
              </a:rPr>
              <a:t>Which symbol would we need? How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CC76B-9772-4871-BE83-132E0420A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>
                <a:latin typeface="Comic Sans MS" panose="030F0702030302020204" pitchFamily="66" charset="0"/>
              </a:rPr>
              <a:t>29         23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C9BE003-CEDD-41A9-8F7E-543C35577672}"/>
              </a:ext>
            </a:extLst>
          </p:cNvPr>
          <p:cNvSpPr/>
          <p:nvPr/>
        </p:nvSpPr>
        <p:spPr>
          <a:xfrm>
            <a:off x="2011680" y="1690688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9A12E8-610D-4FA7-A96F-40658406C4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396931" y="3614241"/>
            <a:ext cx="3229497" cy="19006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62ACC2-5351-4731-A1D0-BD6C7E462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37" t="41314" r="54375" b="30972"/>
          <a:stretch/>
        </p:blipFill>
        <p:spPr>
          <a:xfrm>
            <a:off x="6433764" y="3614241"/>
            <a:ext cx="3229497" cy="190065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90311A6-D84C-4260-A519-B5A8E1A197A5}"/>
              </a:ext>
            </a:extLst>
          </p:cNvPr>
          <p:cNvSpPr/>
          <p:nvPr/>
        </p:nvSpPr>
        <p:spPr>
          <a:xfrm>
            <a:off x="4529865" y="4001294"/>
            <a:ext cx="1000461" cy="9574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18441C3-DA6C-42C5-8BE2-76FC96A5EB52}"/>
              </a:ext>
            </a:extLst>
          </p:cNvPr>
          <p:cNvSpPr txBox="1">
            <a:spLocks/>
          </p:cNvSpPr>
          <p:nvPr/>
        </p:nvSpPr>
        <p:spPr>
          <a:xfrm>
            <a:off x="937222" y="4367869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EBD710-BEBD-434E-95B5-A3101329C3D0}"/>
              </a:ext>
            </a:extLst>
          </p:cNvPr>
          <p:cNvSpPr txBox="1">
            <a:spLocks/>
          </p:cNvSpPr>
          <p:nvPr/>
        </p:nvSpPr>
        <p:spPr>
          <a:xfrm>
            <a:off x="2481841" y="4367868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7274993-B423-47CF-8003-029CA9CCD780}"/>
              </a:ext>
            </a:extLst>
          </p:cNvPr>
          <p:cNvSpPr txBox="1">
            <a:spLocks/>
          </p:cNvSpPr>
          <p:nvPr/>
        </p:nvSpPr>
        <p:spPr>
          <a:xfrm>
            <a:off x="7049359" y="4367867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2E5631A-2847-4270-8AFC-C4B5246F1610}"/>
              </a:ext>
            </a:extLst>
          </p:cNvPr>
          <p:cNvSpPr txBox="1">
            <a:spLocks/>
          </p:cNvSpPr>
          <p:nvPr/>
        </p:nvSpPr>
        <p:spPr>
          <a:xfrm>
            <a:off x="8578047" y="4344032"/>
            <a:ext cx="880821" cy="881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6F7B4E-513A-4343-9E91-3B250CED10DB}"/>
              </a:ext>
            </a:extLst>
          </p:cNvPr>
          <p:cNvSpPr txBox="1">
            <a:spLocks/>
          </p:cNvSpPr>
          <p:nvPr/>
        </p:nvSpPr>
        <p:spPr>
          <a:xfrm>
            <a:off x="396931" y="5946249"/>
            <a:ext cx="11109550" cy="88186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Both numbers have 2 tens so we need to look at the ones. 9 ones is more than 3 ones so 29 is the bigger number.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71341B3-A6D9-486D-9081-32C4677A30BF}"/>
              </a:ext>
            </a:extLst>
          </p:cNvPr>
          <p:cNvSpPr txBox="1">
            <a:spLocks/>
          </p:cNvSpPr>
          <p:nvPr/>
        </p:nvSpPr>
        <p:spPr>
          <a:xfrm>
            <a:off x="2011680" y="1825625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B3E2D57-83AE-4F5E-A3E4-56EBD7F0EF61}"/>
              </a:ext>
            </a:extLst>
          </p:cNvPr>
          <p:cNvSpPr txBox="1">
            <a:spLocks/>
          </p:cNvSpPr>
          <p:nvPr/>
        </p:nvSpPr>
        <p:spPr>
          <a:xfrm>
            <a:off x="4529865" y="4112908"/>
            <a:ext cx="1000461" cy="7809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800" dirty="0">
                <a:solidFill>
                  <a:srgbClr val="FF0000"/>
                </a:solidFill>
                <a:latin typeface="Comic Sans MS" panose="030F0702030302020204" pitchFamily="66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98293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E2345AE-05B6-4EDD-8FE4-A96622DAEA1E}"/>
</file>

<file path=customXml/itemProps2.xml><?xml version="1.0" encoding="utf-8"?>
<ds:datastoreItem xmlns:ds="http://schemas.openxmlformats.org/officeDocument/2006/customXml" ds:itemID="{906F1182-0DDA-4749-9CDC-69CD83A81A70}"/>
</file>

<file path=customXml/itemProps3.xml><?xml version="1.0" encoding="utf-8"?>
<ds:datastoreItem xmlns:ds="http://schemas.openxmlformats.org/officeDocument/2006/customXml" ds:itemID="{16636F20-633D-4E32-82B2-7C9AE913B98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575</Words>
  <Application>Microsoft Office PowerPoint</Application>
  <PresentationFormat>Widescreen</PresentationFormat>
  <Paragraphs>83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Theme</vt:lpstr>
      <vt:lpstr>Place Value </vt:lpstr>
      <vt:lpstr>LO: To compare numbers using &gt;, &lt; and =. </vt:lpstr>
      <vt:lpstr>Starter</vt:lpstr>
      <vt:lpstr>PowerPoint Presentation</vt:lpstr>
      <vt:lpstr>Recap</vt:lpstr>
      <vt:lpstr>How do we remember them?</vt:lpstr>
      <vt:lpstr>How do we know if a number is bigger or smaller?</vt:lpstr>
      <vt:lpstr>Which symbol would we need? How do we know?</vt:lpstr>
      <vt:lpstr>Which symbol would we need? How do we know?</vt:lpstr>
      <vt:lpstr>Which symbol would we need? How do we know?</vt:lpstr>
      <vt:lpstr>Which symbol would we need? How do we know?</vt:lpstr>
      <vt:lpstr>Year 2 task:</vt:lpstr>
      <vt:lpstr>Year 3 task:</vt:lpstr>
      <vt:lpstr>Plenary</vt:lpstr>
      <vt:lpstr>Plenary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Place Value</dc:title>
  <dc:creator>A Chhibber</dc:creator>
  <cp:lastModifiedBy>A Chhibber</cp:lastModifiedBy>
  <cp:revision>221</cp:revision>
  <dcterms:created xsi:type="dcterms:W3CDTF">2021-09-06T20:47:37Z</dcterms:created>
  <dcterms:modified xsi:type="dcterms:W3CDTF">2021-09-19T10:40:46Z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