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5" r:id="rId4"/>
    <p:sldId id="266" r:id="rId5"/>
    <p:sldId id="275" r:id="rId6"/>
    <p:sldId id="276" r:id="rId7"/>
    <p:sldId id="286" r:id="rId8"/>
    <p:sldId id="277" r:id="rId9"/>
    <p:sldId id="278" r:id="rId10"/>
    <p:sldId id="283" r:id="rId11"/>
    <p:sldId id="284" r:id="rId12"/>
    <p:sldId id="285" r:id="rId13"/>
    <p:sldId id="280" r:id="rId14"/>
    <p:sldId id="281" r:id="rId15"/>
    <p:sldId id="282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Flash.aspx?f=HigherAndLow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Higher and Lower - 3-11 year </a:t>
            </a:r>
            <a:r>
              <a:rPr lang="en-US" dirty="0" err="1">
                <a:hlinkClick r:id="rId3"/>
              </a:rPr>
              <a:t>olds</a:t>
            </a:r>
            <a:r>
              <a:rPr lang="en-US" dirty="0">
                <a:hlinkClick r:id="rId3"/>
              </a:rPr>
              <a:t>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E26B-5705-42C0-BF76-3B81CBEA7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6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5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3C99-4611-44C9-ABFF-4EE6991F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Which symbol would we need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3F60B-4C58-4976-A099-0C5E5F3F285D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931979" y="1670336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51D4-9388-47F9-9CAF-709ADC778759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2235447" y="1811978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31339-DC2F-430F-A14D-D8E0E316EF2E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1116652" y="3345746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4B6C4-8ABF-4C2C-82AD-3E399D1A4924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2451016" y="3429000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BA7AA5-1DA1-4B04-A808-3C6FD8EE4A81}"/>
              </a:ext>
            </a:extLst>
          </p:cNvPr>
          <p:cNvSpPr/>
          <p:nvPr/>
        </p:nvSpPr>
        <p:spPr>
          <a:xfrm>
            <a:off x="4987634" y="2773684"/>
            <a:ext cx="2216732" cy="174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C6A702-1CF9-4F42-AC4E-12A1C0E3F9B7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7552437" y="2454071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B36D7-0D57-40FF-981A-AA76D94EB62A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8882340" y="2613884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54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3C99-4611-44C9-ABFF-4EE6991F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Which symbol would we need here?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A7AA5-1DA1-4B04-A808-3C6FD8EE4A81}"/>
              </a:ext>
            </a:extLst>
          </p:cNvPr>
          <p:cNvSpPr/>
          <p:nvPr/>
        </p:nvSpPr>
        <p:spPr>
          <a:xfrm>
            <a:off x="4987634" y="2773684"/>
            <a:ext cx="2216732" cy="174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C6A702-1CF9-4F42-AC4E-12A1C0E3F9B7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7552437" y="2454071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B36D7-0D57-40FF-981A-AA76D94EB62A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8882340" y="2613884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27DE5-4540-480E-994B-7EC5A6F2F7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210" y="3164805"/>
            <a:ext cx="1314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3C99-4611-44C9-ABFF-4EE6991F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Which symbol would we need here?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A7AA5-1DA1-4B04-A808-3C6FD8EE4A81}"/>
              </a:ext>
            </a:extLst>
          </p:cNvPr>
          <p:cNvSpPr/>
          <p:nvPr/>
        </p:nvSpPr>
        <p:spPr>
          <a:xfrm>
            <a:off x="4987634" y="2773684"/>
            <a:ext cx="2216732" cy="174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C6A702-1CF9-4F42-AC4E-12A1C0E3F9B7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7552437" y="2454071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B36D7-0D57-40FF-981A-AA76D94EB62A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8882340" y="2613884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2B119-9901-439E-8F5F-091FAA1A33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856" y="4319297"/>
            <a:ext cx="1314450" cy="942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262843-7F9B-412D-8927-4FBCCD95973B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1282522" y="2274479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BAF6C-A1ED-47B2-A658-6F93E80A850A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2146" r="71611" b="43634"/>
          <a:stretch/>
        </p:blipFill>
        <p:spPr bwMode="auto">
          <a:xfrm>
            <a:off x="2612425" y="2434292"/>
            <a:ext cx="1717288" cy="20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F5753-B33F-4E91-A51B-57D7F59D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941" y="4139705"/>
            <a:ext cx="1314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E057-A896-4CC0-9939-3202501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1999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Draw pictures to represent the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D34B-8471-4864-AD5D-6566E4A4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19 is bigger than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87C2C-4296-40F0-AFCF-8807CCE9C3BA}"/>
              </a:ext>
            </a:extLst>
          </p:cNvPr>
          <p:cNvSpPr/>
          <p:nvPr/>
        </p:nvSpPr>
        <p:spPr>
          <a:xfrm>
            <a:off x="1048869" y="2485016"/>
            <a:ext cx="10176734" cy="400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E057-A896-4CC0-9939-3202501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Draw pictures to represent the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D34B-8471-4864-AD5D-6566E4A4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28 is less than 51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87C2C-4296-40F0-AFCF-8807CCE9C3BA}"/>
              </a:ext>
            </a:extLst>
          </p:cNvPr>
          <p:cNvSpPr/>
          <p:nvPr/>
        </p:nvSpPr>
        <p:spPr>
          <a:xfrm>
            <a:off x="1048869" y="2485016"/>
            <a:ext cx="10176734" cy="400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6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E057-A896-4CC0-9939-3202501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Draw pictures to represent the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D34B-8471-4864-AD5D-6566E4A4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61 is less than 8 tens and 9 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87C2C-4296-40F0-AFCF-8807CCE9C3BA}"/>
              </a:ext>
            </a:extLst>
          </p:cNvPr>
          <p:cNvSpPr/>
          <p:nvPr/>
        </p:nvSpPr>
        <p:spPr>
          <a:xfrm>
            <a:off x="1048869" y="2485016"/>
            <a:ext cx="10176734" cy="400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6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052E-84D3-486E-9B44-BC4C5F61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1749A-49C4-43EC-8C69-889BEC61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108" y="1978025"/>
            <a:ext cx="543350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latin typeface="Comic Sans MS" panose="030F0702030302020204" pitchFamily="66" charset="0"/>
              </a:rPr>
              <a:t>Year 3</a:t>
            </a:r>
            <a:r>
              <a:rPr lang="en-US" dirty="0">
                <a:latin typeface="Comic Sans MS" panose="030F0702030302020204" pitchFamily="66" charset="0"/>
              </a:rPr>
              <a:t>: 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comparing objects sheet. Once you have completed that, choose the extension sheet that matches your understanding of comparing objects.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4B6E9A-1BD3-412C-984D-A990EFFC29F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433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b="1" dirty="0">
                <a:latin typeface="Comic Sans MS" panose="030F0702030302020204" pitchFamily="66" charset="0"/>
              </a:rPr>
              <a:t>Year 2: C</a:t>
            </a:r>
            <a:r>
              <a:rPr lang="en-US" dirty="0">
                <a:latin typeface="Comic Sans MS" panose="030F0702030302020204" pitchFamily="66" charset="0"/>
              </a:rPr>
              <a:t>omplete either </a:t>
            </a:r>
            <a:r>
              <a:rPr lang="en-US">
                <a:latin typeface="Comic Sans MS" panose="030F0702030302020204" pitchFamily="66" charset="0"/>
              </a:rPr>
              <a:t>the 1 or 2 </a:t>
            </a:r>
            <a:r>
              <a:rPr lang="en-US" dirty="0">
                <a:latin typeface="Comic Sans MS" panose="030F0702030302020204" pitchFamily="66" charset="0"/>
              </a:rPr>
              <a:t>star comparing objects to </a:t>
            </a:r>
            <a:r>
              <a:rPr lang="en-US">
                <a:latin typeface="Comic Sans MS" panose="030F0702030302020204" pitchFamily="66" charset="0"/>
              </a:rPr>
              <a:t>100 sheets that match </a:t>
            </a:r>
            <a:r>
              <a:rPr lang="en-US" dirty="0">
                <a:latin typeface="Comic Sans MS" panose="030F0702030302020204" pitchFamily="66" charset="0"/>
              </a:rPr>
              <a:t>your understanding. If you find comparing objects tricky, 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comparing objects sheet first. </a:t>
            </a:r>
          </a:p>
        </p:txBody>
      </p:sp>
    </p:spTree>
    <p:extLst>
      <p:ext uri="{BB962C8B-B14F-4D97-AF65-F5344CB8AC3E}">
        <p14:creationId xmlns:p14="http://schemas.microsoft.com/office/powerpoint/2010/main" val="17896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0D8-1BD2-4ADB-82B5-0A00CBF3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161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Plenary – True or False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BC977-46CA-46EC-B19B-AD894EF62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2" t="14116" r="17500" b="5412"/>
          <a:stretch/>
        </p:blipFill>
        <p:spPr>
          <a:xfrm>
            <a:off x="2183802" y="1032734"/>
            <a:ext cx="8057478" cy="55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0D8-1BD2-4ADB-82B5-0A00CBF3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161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Plenary – True or False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4A5C-AF50-498F-87BE-2A5AD306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4" t="12705" r="17500" b="6980"/>
          <a:stretch/>
        </p:blipFill>
        <p:spPr>
          <a:xfrm>
            <a:off x="2061882" y="1032735"/>
            <a:ext cx="8068235" cy="55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5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LO: To compare objects using &gt;, &lt; and =.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objects accurately.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which symbol to use for more than, less than and equals. 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objects using more than, less than and equals.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85B15F-7B1F-4085-828B-52F298A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4D5EF-C51C-4D03-81C5-B92E26DBF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7" t="22902" r="26147" b="14823"/>
          <a:stretch/>
        </p:blipFill>
        <p:spPr>
          <a:xfrm>
            <a:off x="1914859" y="946670"/>
            <a:ext cx="7810054" cy="56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8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9D5-C58F-4B9A-A880-54DE3BC0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365125"/>
            <a:ext cx="11424622" cy="1325563"/>
          </a:xfrm>
        </p:spPr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Do we recognize what these signs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BEE5-99E9-4FB0-B2BD-C477FA2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2057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&gt;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&lt; 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=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FBA82D-C7D0-4221-8A42-29831421AEE6}"/>
              </a:ext>
            </a:extLst>
          </p:cNvPr>
          <p:cNvSpPr txBox="1">
            <a:spLocks/>
          </p:cNvSpPr>
          <p:nvPr/>
        </p:nvSpPr>
        <p:spPr>
          <a:xfrm>
            <a:off x="1990165" y="1825625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more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114254-06EF-4D94-8D95-CCE546B76383}"/>
              </a:ext>
            </a:extLst>
          </p:cNvPr>
          <p:cNvSpPr txBox="1">
            <a:spLocks/>
          </p:cNvSpPr>
          <p:nvPr/>
        </p:nvSpPr>
        <p:spPr>
          <a:xfrm>
            <a:off x="2196354" y="34290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less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smaller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E17547-4A53-4D12-979D-0A39BC92EB15}"/>
              </a:ext>
            </a:extLst>
          </p:cNvPr>
          <p:cNvSpPr txBox="1">
            <a:spLocks/>
          </p:cNvSpPr>
          <p:nvPr/>
        </p:nvSpPr>
        <p:spPr>
          <a:xfrm>
            <a:off x="2196353" y="48514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equals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 same as.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5A33-B42D-4D50-AC9B-E8D5707C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How do we remember them?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F1E03-E022-4682-A648-F7FF25C2C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8" t="14118" r="30736" b="38039"/>
          <a:stretch/>
        </p:blipFill>
        <p:spPr>
          <a:xfrm>
            <a:off x="118334" y="1570614"/>
            <a:ext cx="5888277" cy="404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034A2-6E10-42F3-B091-BACF13AC8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6" t="46621" r="31088" b="6075"/>
          <a:stretch/>
        </p:blipFill>
        <p:spPr>
          <a:xfrm>
            <a:off x="6096000" y="1570614"/>
            <a:ext cx="5888276" cy="40448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623A8-A0B1-4E58-AE43-CE95E72B3869}"/>
              </a:ext>
            </a:extLst>
          </p:cNvPr>
          <p:cNvSpPr txBox="1">
            <a:spLocks/>
          </p:cNvSpPr>
          <p:nvPr/>
        </p:nvSpPr>
        <p:spPr>
          <a:xfrm>
            <a:off x="163029" y="5747922"/>
            <a:ext cx="11865941" cy="107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omic Sans MS" panose="030F0702030302020204" pitchFamily="66" charset="0"/>
              </a:rPr>
              <a:t>Crocodiles are really hungry animals. They always open their mouth towards the biggest amount.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37BC-6950-4951-A7E5-F4370EBD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How do we know if a number is bigger or smaller?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8BE-3B17-4EDE-9959-911BBF14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we don’t know which number is bigger, we can look at it’s place value.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example, if I count 21 cars and 83 cars, I know that 83 is bigger because it has more tens.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count 21 cars and 27 cars, I can see that both numbers have 2 tens, so I need to look at the ones. 7 is bigger than 1 so I know that 27 is the bigger number.</a:t>
            </a:r>
          </a:p>
        </p:txBody>
      </p:sp>
    </p:spTree>
    <p:extLst>
      <p:ext uri="{BB962C8B-B14F-4D97-AF65-F5344CB8AC3E}">
        <p14:creationId xmlns:p14="http://schemas.microsoft.com/office/powerpoint/2010/main" val="305493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11CF-1A96-4900-9E16-A807052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Which symbol would we need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41DAA-7ED1-41DE-89C7-FE49B4F207D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35326" r="22216" b="9837"/>
          <a:stretch/>
        </p:blipFill>
        <p:spPr bwMode="auto">
          <a:xfrm>
            <a:off x="1852961" y="1467664"/>
            <a:ext cx="8928000" cy="51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34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18DC9-CAC0-436A-9C3E-FD715EAE293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35326" r="22216" b="9837"/>
          <a:stretch/>
        </p:blipFill>
        <p:spPr bwMode="auto">
          <a:xfrm>
            <a:off x="1852961" y="1467664"/>
            <a:ext cx="8928000" cy="51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E11CF-1A96-4900-9E16-A807052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Which symbol would we need here?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0ED39-3957-4BD4-B870-6E2F65A12724}"/>
              </a:ext>
            </a:extLst>
          </p:cNvPr>
          <p:cNvSpPr/>
          <p:nvPr/>
        </p:nvSpPr>
        <p:spPr>
          <a:xfrm>
            <a:off x="3858322" y="2575931"/>
            <a:ext cx="780585" cy="669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8A11E-075C-473B-B83D-FA7BABFFD899}"/>
              </a:ext>
            </a:extLst>
          </p:cNvPr>
          <p:cNvSpPr/>
          <p:nvPr/>
        </p:nvSpPr>
        <p:spPr>
          <a:xfrm>
            <a:off x="4248614" y="3908724"/>
            <a:ext cx="780585" cy="669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6991A-8B4E-4855-9D73-51DF44A97759}"/>
              </a:ext>
            </a:extLst>
          </p:cNvPr>
          <p:cNvSpPr/>
          <p:nvPr/>
        </p:nvSpPr>
        <p:spPr>
          <a:xfrm>
            <a:off x="3824866" y="5463040"/>
            <a:ext cx="780585" cy="669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942A94-2C8C-4C79-A4AF-93C38F212786}"/>
</file>

<file path=customXml/itemProps2.xml><?xml version="1.0" encoding="utf-8"?>
<ds:datastoreItem xmlns:ds="http://schemas.openxmlformats.org/officeDocument/2006/customXml" ds:itemID="{FF9C2140-3447-4A4A-95B2-D77142D4D59E}"/>
</file>

<file path=customXml/itemProps3.xml><?xml version="1.0" encoding="utf-8"?>
<ds:datastoreItem xmlns:ds="http://schemas.openxmlformats.org/officeDocument/2006/customXml" ds:itemID="{0F88ECAA-8A62-445A-9217-54AAD2F874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47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Place Value </vt:lpstr>
      <vt:lpstr>LO: To compare objects using &gt;, &lt; and =. </vt:lpstr>
      <vt:lpstr>Starter</vt:lpstr>
      <vt:lpstr>PowerPoint Presentation</vt:lpstr>
      <vt:lpstr>Do we recognize what these signs mean?</vt:lpstr>
      <vt:lpstr>How do we remember them?</vt:lpstr>
      <vt:lpstr>How do we know if a number is bigger or smaller?</vt:lpstr>
      <vt:lpstr>Which symbol would we need here?</vt:lpstr>
      <vt:lpstr>Which symbol would we need here?</vt:lpstr>
      <vt:lpstr>Which symbol would we need here?</vt:lpstr>
      <vt:lpstr>Which symbol would we need here?</vt:lpstr>
      <vt:lpstr>Which symbol would we need here?</vt:lpstr>
      <vt:lpstr>Draw pictures to represent the sentences</vt:lpstr>
      <vt:lpstr>Draw pictures to represent the sentences</vt:lpstr>
      <vt:lpstr>Draw pictures to represent the sentences</vt:lpstr>
      <vt:lpstr>Your task</vt:lpstr>
      <vt:lpstr>Plenary – True or False </vt:lpstr>
      <vt:lpstr>Plenary – True or False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183</cp:revision>
  <dcterms:created xsi:type="dcterms:W3CDTF">2021-09-06T20:47:37Z</dcterms:created>
  <dcterms:modified xsi:type="dcterms:W3CDTF">2021-09-19T09:44:55Z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