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563" r:id="rId4"/>
    <p:sldId id="564" r:id="rId5"/>
    <p:sldId id="565" r:id="rId6"/>
    <p:sldId id="462" r:id="rId7"/>
    <p:sldId id="456" r:id="rId8"/>
    <p:sldId id="461" r:id="rId9"/>
    <p:sldId id="459" r:id="rId10"/>
    <p:sldId id="460" r:id="rId11"/>
    <p:sldId id="457" r:id="rId12"/>
    <p:sldId id="488" r:id="rId13"/>
    <p:sldId id="304" r:id="rId14"/>
    <p:sldId id="307" r:id="rId15"/>
    <p:sldId id="310" r:id="rId16"/>
    <p:sldId id="311" r:id="rId17"/>
    <p:sldId id="560" r:id="rId18"/>
    <p:sldId id="543" r:id="rId19"/>
    <p:sldId id="5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4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0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7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2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4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how to show this.</a:t>
            </a:r>
          </a:p>
          <a:p>
            <a:pPr marL="228600" indent="-228600">
              <a:buAutoNum type="arabicParenR"/>
            </a:pPr>
            <a:r>
              <a:rPr lang="en-GB" dirty="0"/>
              <a:t>2+2+2+2 = 6                 Then the array </a:t>
            </a:r>
          </a:p>
          <a:p>
            <a:pPr marL="0" indent="0">
              <a:buNone/>
            </a:pPr>
            <a:r>
              <a:rPr lang="en-GB" dirty="0"/>
              <a:t>      4 x 2 = 6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endParaRPr lang="en-GB" dirty="0"/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Y2 chd need to write one or two for the 2 times tables, 5 times tables and 10 times table. Y2 HA to write one for the 3 times tables.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Y2 to do the same as Y2 including the 3 times tables. Y3 HA to write one for the 4 times table or 8 times table.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5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nappymaths.com/multiplication/earlymult/interactive/repadd/repaddframe.ht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Multiplication using the ‘x’ symbol.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12.01.22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8013" y="207376"/>
            <a:ext cx="7643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make the statements correct.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BC14C-789A-45EF-9783-A0A78D78A7A7}"/>
              </a:ext>
            </a:extLst>
          </p:cNvPr>
          <p:cNvSpPr/>
          <p:nvPr/>
        </p:nvSpPr>
        <p:spPr>
          <a:xfrm>
            <a:off x="2555034" y="1706552"/>
            <a:ext cx="2316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+ 5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13132-182C-4CC3-B488-EDB9BFCB5779}"/>
              </a:ext>
            </a:extLst>
          </p:cNvPr>
          <p:cNvSpPr/>
          <p:nvPr/>
        </p:nvSpPr>
        <p:spPr>
          <a:xfrm>
            <a:off x="5482714" y="1518162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5419F-7A7B-4ECC-B186-61156B60970F}"/>
              </a:ext>
            </a:extLst>
          </p:cNvPr>
          <p:cNvSpPr/>
          <p:nvPr/>
        </p:nvSpPr>
        <p:spPr>
          <a:xfrm>
            <a:off x="6993734" y="1706552"/>
            <a:ext cx="1293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0E4A45-1863-4C82-926E-6A2C3FE42478}"/>
              </a:ext>
            </a:extLst>
          </p:cNvPr>
          <p:cNvSpPr/>
          <p:nvPr/>
        </p:nvSpPr>
        <p:spPr>
          <a:xfrm>
            <a:off x="3568131" y="3144941"/>
            <a:ext cx="1303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98BFD-877C-4F8B-8E33-E9D68D38E1F5}"/>
              </a:ext>
            </a:extLst>
          </p:cNvPr>
          <p:cNvSpPr/>
          <p:nvPr/>
        </p:nvSpPr>
        <p:spPr>
          <a:xfrm>
            <a:off x="5482714" y="303783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8F2888-FB0B-4412-B8A0-E2E189618799}"/>
              </a:ext>
            </a:extLst>
          </p:cNvPr>
          <p:cNvSpPr/>
          <p:nvPr/>
        </p:nvSpPr>
        <p:spPr>
          <a:xfrm>
            <a:off x="6993734" y="3144941"/>
            <a:ext cx="2345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 + 4 + 4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A57656-F4EC-4EC1-BACA-EFBAD3A4620B}"/>
              </a:ext>
            </a:extLst>
          </p:cNvPr>
          <p:cNvSpPr/>
          <p:nvPr/>
        </p:nvSpPr>
        <p:spPr>
          <a:xfrm>
            <a:off x="3577750" y="4654450"/>
            <a:ext cx="1293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x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213B1F-D2C0-4C8D-8330-901152DAE529}"/>
              </a:ext>
            </a:extLst>
          </p:cNvPr>
          <p:cNvSpPr/>
          <p:nvPr/>
        </p:nvSpPr>
        <p:spPr>
          <a:xfrm>
            <a:off x="5482715" y="4567660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57997-B7F8-4D66-B874-A8EAAC2D8ED3}"/>
              </a:ext>
            </a:extLst>
          </p:cNvPr>
          <p:cNvSpPr/>
          <p:nvPr/>
        </p:nvSpPr>
        <p:spPr>
          <a:xfrm>
            <a:off x="6993735" y="4654450"/>
            <a:ext cx="1806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+ 10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3FDED-F807-46FC-B57F-289D6C9C914A}"/>
              </a:ext>
            </a:extLst>
          </p:cNvPr>
          <p:cNvSpPr/>
          <p:nvPr/>
        </p:nvSpPr>
        <p:spPr>
          <a:xfrm>
            <a:off x="5483676" y="4603055"/>
            <a:ext cx="88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1DFEFA-1410-4E6C-AA36-81C0A9198B76}"/>
              </a:ext>
            </a:extLst>
          </p:cNvPr>
          <p:cNvSpPr/>
          <p:nvPr/>
        </p:nvSpPr>
        <p:spPr>
          <a:xfrm>
            <a:off x="5497811" y="1553557"/>
            <a:ext cx="88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993B1C-03A6-496E-A6AD-0E512673DB2D}"/>
              </a:ext>
            </a:extLst>
          </p:cNvPr>
          <p:cNvSpPr/>
          <p:nvPr/>
        </p:nvSpPr>
        <p:spPr>
          <a:xfrm>
            <a:off x="5497811" y="3073658"/>
            <a:ext cx="88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719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23568-CF5A-4106-85FB-F0132EA2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55CC1-A0EA-4319-B9C4-7AC546EC106D}"/>
              </a:ext>
            </a:extLst>
          </p:cNvPr>
          <p:cNvSpPr txBox="1"/>
          <p:nvPr/>
        </p:nvSpPr>
        <p:spPr>
          <a:xfrm>
            <a:off x="10973408" y="166247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382F5-EF2B-4E34-A4BF-315DEB790B6E}"/>
              </a:ext>
            </a:extLst>
          </p:cNvPr>
          <p:cNvSpPr txBox="1"/>
          <p:nvPr/>
        </p:nvSpPr>
        <p:spPr>
          <a:xfrm>
            <a:off x="409276" y="243191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Ben says,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A88F6-2ED8-4AE8-BC57-9007DA5CE89A}"/>
              </a:ext>
            </a:extLst>
          </p:cNvPr>
          <p:cNvSpPr txBox="1"/>
          <p:nvPr/>
        </p:nvSpPr>
        <p:spPr>
          <a:xfrm>
            <a:off x="409276" y="3518661"/>
            <a:ext cx="3924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Ben correct? 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443E964-A502-46D5-AEB0-E56F2BF85BDC}"/>
              </a:ext>
            </a:extLst>
          </p:cNvPr>
          <p:cNvSpPr/>
          <p:nvPr/>
        </p:nvSpPr>
        <p:spPr>
          <a:xfrm>
            <a:off x="5039159" y="1723644"/>
            <a:ext cx="4503675" cy="1100001"/>
          </a:xfrm>
          <a:prstGeom prst="wedgeRoundRectCallout">
            <a:avLst>
              <a:gd name="adj1" fmla="val -59629"/>
              <a:gd name="adj2" fmla="val 2554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4 = 4 + 4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EF81F-7458-458C-93C3-6CEAE97CF7CC}"/>
              </a:ext>
            </a:extLst>
          </p:cNvPr>
          <p:cNvSpPr txBox="1"/>
          <p:nvPr/>
        </p:nvSpPr>
        <p:spPr>
          <a:xfrm>
            <a:off x="409276" y="4797888"/>
            <a:ext cx="29177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Ben </a:t>
            </a: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is correct as: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4 = 12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+ 4 + 4 = 12</a:t>
            </a:r>
          </a:p>
        </p:txBody>
      </p:sp>
    </p:spTree>
    <p:extLst>
      <p:ext uri="{BB962C8B-B14F-4D97-AF65-F5344CB8AC3E}">
        <p14:creationId xmlns:p14="http://schemas.microsoft.com/office/powerpoint/2010/main" val="37764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CF1A54-7083-481D-B74B-794B0713EFDD}"/>
              </a:ext>
            </a:extLst>
          </p:cNvPr>
          <p:cNvSpPr/>
          <p:nvPr/>
        </p:nvSpPr>
        <p:spPr>
          <a:xfrm>
            <a:off x="2068304" y="1613939"/>
            <a:ext cx="8388929" cy="13521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8012" y="313218"/>
            <a:ext cx="710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comparison to make it true. 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2091F-18E3-45AC-9609-FA7247A07A29}"/>
              </a:ext>
            </a:extLst>
          </p:cNvPr>
          <p:cNvSpPr txBox="1"/>
          <p:nvPr/>
        </p:nvSpPr>
        <p:spPr>
          <a:xfrm>
            <a:off x="2343456" y="1750645"/>
            <a:ext cx="786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+ 5      </a:t>
            </a:r>
            <a:r>
              <a:rPr lang="en-GB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______  x  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2C905-A403-490D-9186-3E4C4CA03398}"/>
              </a:ext>
            </a:extLst>
          </p:cNvPr>
          <p:cNvSpPr txBox="1"/>
          <p:nvPr/>
        </p:nvSpPr>
        <p:spPr>
          <a:xfrm>
            <a:off x="348012" y="3648252"/>
            <a:ext cx="87655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Any answer that multiplies to an answer less than 15.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Example: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+ 5 + 5     &gt;     </a:t>
            </a:r>
            <a:r>
              <a:rPr lang="en-GB" sz="2800" b="1" u="sng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</p:spTree>
    <p:extLst>
      <p:ext uri="{BB962C8B-B14F-4D97-AF65-F5344CB8AC3E}">
        <p14:creationId xmlns:p14="http://schemas.microsoft.com/office/powerpoint/2010/main" val="39140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2625541" y="1433832"/>
            <a:ext cx="1578515" cy="8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2625541" y="2322634"/>
            <a:ext cx="1578515" cy="88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7700041" y="1433832"/>
            <a:ext cx="1578515" cy="888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7700041" y="2322634"/>
            <a:ext cx="1578515" cy="888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5412" y="565098"/>
            <a:ext cx="3274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do you see? 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098315" y="1458959"/>
            <a:ext cx="785428" cy="888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4436146"/>
            <a:ext cx="1427798" cy="1722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064528" y="5078528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28" y="5078528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280757" y="4143758"/>
                <a:ext cx="3825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 +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57" y="4143758"/>
                <a:ext cx="382508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280758" y="41695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46147" y="510321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49782" y="510321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10504" y="41695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491030" y="41695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457409" y="41502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61237" y="510321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003115" y="416955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535070" y="50839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4082" y="41502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9205" y="41502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1213" y="50839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21971" y="415025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9448" y="50839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910989" y="1442325"/>
            <a:ext cx="785428" cy="8888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937408" y="2250110"/>
            <a:ext cx="785428" cy="888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083363" y="2268978"/>
            <a:ext cx="785428" cy="8888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568469" y="3411352"/>
            <a:ext cx="552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8391" y="331585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44168" y="33114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2632724" y="1432849"/>
            <a:ext cx="1578515" cy="8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2632724" y="2321651"/>
            <a:ext cx="1578515" cy="88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7707224" y="1432849"/>
            <a:ext cx="1578515" cy="888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7707224" y="2321651"/>
            <a:ext cx="1578515" cy="888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5412" y="565098"/>
            <a:ext cx="3274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do you see? 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105498" y="1457976"/>
            <a:ext cx="785428" cy="888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4436146"/>
            <a:ext cx="1427798" cy="1722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064528" y="5078528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28" y="5078528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032321" y="4197867"/>
                <a:ext cx="27109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   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1" y="4197867"/>
                <a:ext cx="27109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032321" y="423056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46147" y="510321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49782" y="510321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38129" y="423056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08972" y="421125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61237" y="510321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66440" y="423056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535070" y="50839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6304" y="421125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1213" y="50839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4026" y="421125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9448" y="50839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918172" y="1441342"/>
            <a:ext cx="785428" cy="8888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944591" y="2249127"/>
            <a:ext cx="785428" cy="888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5090546" y="2267995"/>
            <a:ext cx="785428" cy="8888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568469" y="3411352"/>
            <a:ext cx="552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8391" y="331585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44168" y="33114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3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9983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09653 0.0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0955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0677 0.010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6" grpId="0"/>
      <p:bldP spid="27" grpId="0"/>
      <p:bldP spid="28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95600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895600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95600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95600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52926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2926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52926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52926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162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162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162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162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812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812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812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812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476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476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476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476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3" y="4222942"/>
            <a:ext cx="1375243" cy="1695927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3915209" y="3577470"/>
            <a:ext cx="3461298" cy="919401"/>
          </a:xfrm>
          <a:prstGeom prst="wedgeRoundRectCallout">
            <a:avLst>
              <a:gd name="adj1" fmla="val -49079"/>
              <a:gd name="adj2" fmla="val 90104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/>
              <a:t>I can write 4 different multiplications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5346014" y="4950045"/>
            <a:ext cx="2544114" cy="510778"/>
          </a:xfrm>
          <a:prstGeom prst="wedgeRoundRectCallout">
            <a:avLst>
              <a:gd name="adj1" fmla="val 73811"/>
              <a:gd name="adj2" fmla="val 485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/>
              <a:t>I think there are 8</a:t>
            </a:r>
          </a:p>
        </p:txBody>
      </p:sp>
      <p:sp>
        <p:nvSpPr>
          <p:cNvPr id="53" name="Oval 52"/>
          <p:cNvSpPr/>
          <p:nvPr/>
        </p:nvSpPr>
        <p:spPr>
          <a:xfrm>
            <a:off x="6112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112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112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112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95600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895600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95600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95600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52926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2926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52926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52926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162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162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162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162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812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812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812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812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476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476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476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476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63" y="4408714"/>
            <a:ext cx="1375243" cy="1695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ular Callout 50"/>
              <p:cNvSpPr/>
              <p:nvPr/>
            </p:nvSpPr>
            <p:spPr>
              <a:xfrm>
                <a:off x="3915210" y="3002041"/>
                <a:ext cx="1430805" cy="2070259"/>
              </a:xfrm>
              <a:prstGeom prst="wedgeRoundRectCallout">
                <a:avLst>
                  <a:gd name="adj1" fmla="val -59170"/>
                  <a:gd name="adj2" fmla="val 60488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/>
                  <a:t>I can see</a:t>
                </a:r>
              </a:p>
              <a:p>
                <a:pPr algn="ctr"/>
                <a:r>
                  <a:rPr lang="en-GB" sz="2400" dirty="0"/>
                  <a:t>1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24</a:t>
                </a:r>
              </a:p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12</a:t>
                </a:r>
              </a:p>
              <a:p>
                <a:pPr algn="ctr"/>
                <a:r>
                  <a:rPr lang="en-GB" sz="2400" dirty="0"/>
                  <a:t>3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8</a:t>
                </a:r>
              </a:p>
              <a:p>
                <a:pPr algn="ctr"/>
                <a:r>
                  <a:rPr lang="en-GB" sz="2400" dirty="0"/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6</a:t>
                </a:r>
              </a:p>
            </p:txBody>
          </p:sp>
        </mc:Choice>
        <mc:Fallback>
          <p:sp>
            <p:nvSpPr>
              <p:cNvPr id="51" name="Rounded 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210" y="3002041"/>
                <a:ext cx="1430805" cy="2070259"/>
              </a:xfrm>
              <a:prstGeom prst="wedgeRoundRectCallout">
                <a:avLst>
                  <a:gd name="adj1" fmla="val -59170"/>
                  <a:gd name="adj2" fmla="val 6048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ounded Rectangular Callout 51"/>
              <p:cNvSpPr/>
              <p:nvPr/>
            </p:nvSpPr>
            <p:spPr>
              <a:xfrm>
                <a:off x="5476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/>
                  <a:t>You can also have</a:t>
                </a:r>
              </a:p>
              <a:p>
                <a:pPr algn="ctr"/>
                <a:r>
                  <a:rPr lang="en-GB" sz="2400" dirty="0"/>
                  <a:t>24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400" dirty="0"/>
                  <a:t>1</a:t>
                </a:r>
              </a:p>
              <a:p>
                <a:pPr algn="ctr"/>
                <a:r>
                  <a:rPr lang="en-GB" sz="2400" dirty="0"/>
                  <a:t>12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</a:t>
                </a:r>
              </a:p>
              <a:p>
                <a:pPr algn="ctr"/>
                <a:r>
                  <a:rPr lang="en-GB" sz="2400" dirty="0"/>
                  <a:t>8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3</a:t>
                </a:r>
              </a:p>
              <a:p>
                <a:pPr algn="ctr"/>
                <a:r>
                  <a:rPr lang="en-GB" sz="2400" dirty="0"/>
                  <a:t>6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</a:t>
                </a:r>
              </a:p>
            </p:txBody>
          </p:sp>
        </mc:Choice>
        <mc:Fallback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6112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112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112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112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739188" y="461336"/>
            <a:ext cx="4024669" cy="2462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2753078" y="461462"/>
            <a:ext cx="4024669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2735471" y="1706678"/>
            <a:ext cx="4024669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/>
          <p:cNvSpPr/>
          <p:nvPr/>
        </p:nvSpPr>
        <p:spPr>
          <a:xfrm>
            <a:off x="2827128" y="470070"/>
            <a:ext cx="1267622" cy="2470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58"/>
          <p:cNvSpPr/>
          <p:nvPr/>
        </p:nvSpPr>
        <p:spPr>
          <a:xfrm>
            <a:off x="4125406" y="465169"/>
            <a:ext cx="1267622" cy="2470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5423204" y="471369"/>
            <a:ext cx="1267622" cy="2470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60"/>
          <p:cNvSpPr/>
          <p:nvPr/>
        </p:nvSpPr>
        <p:spPr>
          <a:xfrm>
            <a:off x="2749361" y="458038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>
            <a:off x="2735470" y="1080282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>
            <a:off x="2729015" y="1700931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/>
          <p:cNvSpPr/>
          <p:nvPr/>
        </p:nvSpPr>
        <p:spPr>
          <a:xfrm>
            <a:off x="2737286" y="2323734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2" grpId="0" animBg="1"/>
      <p:bldP spid="2" grpId="1" animBg="1"/>
      <p:bldP spid="34" grpId="0" animBg="1"/>
      <p:bldP spid="3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3 folded to A4 Exercise Paper Plain Unpunched - Clyde Paper and Print">
            <a:extLst>
              <a:ext uri="{FF2B5EF4-FFF2-40B4-BE49-F238E27FC236}">
                <a16:creationId xmlns:a16="http://schemas.microsoft.com/office/drawing/2014/main" id="{BD1BCD54-4752-409E-8682-1E7F1139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230"/>
            <a:ext cx="12529226" cy="56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2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 one:</a:t>
            </a:r>
          </a:p>
        </p:txBody>
      </p:sp>
    </p:spTree>
    <p:extLst>
      <p:ext uri="{BB962C8B-B14F-4D97-AF65-F5344CB8AC3E}">
        <p14:creationId xmlns:p14="http://schemas.microsoft.com/office/powerpoint/2010/main" val="395601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4276928" y="2826614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BD2A1-6C04-4262-A7C2-F0C93BC7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4" t="24384" r="36489" b="8349"/>
          <a:stretch/>
        </p:blipFill>
        <p:spPr>
          <a:xfrm>
            <a:off x="376542" y="1123544"/>
            <a:ext cx="4214913" cy="5560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74670-1E53-42D1-8A07-A49E4C7F2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0" t="25520" r="37660" b="8632"/>
          <a:stretch/>
        </p:blipFill>
        <p:spPr>
          <a:xfrm>
            <a:off x="7972627" y="1123544"/>
            <a:ext cx="4112047" cy="55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003713" y="2640154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70B15-B867-4CB3-BF4D-349BE5CF5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3" t="15586" r="22766" b="12890"/>
          <a:stretch/>
        </p:blipFill>
        <p:spPr>
          <a:xfrm>
            <a:off x="603113" y="1476209"/>
            <a:ext cx="6770451" cy="49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28601"/>
            <a:ext cx="5157787" cy="142858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use my knowledge of repeated addition to create multiplication sentences.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what the multiplication symbol means.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link this to repeated addition.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my own multiplication sentences using the correct symbol.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28601"/>
            <a:ext cx="5183188" cy="170672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To recap my knowledge of using repeated addition to create multiplication sentences.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what the multiplication symbol means.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link this to repeated addition.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my own multiplication sentences using the correct symbol.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4434-6867-46C8-9EA4-4974C1CC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hlinkClick r:id="rId2"/>
              </a:rPr>
              <a:t>Division by Sharing Bingo (snappymaths.com)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2019-BE5A-4920-A3BF-CCA82A847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9010C-1208-4A9B-80D7-A972D9273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2C49C-FFAD-423B-8C30-8FD25B6BF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5683A-033E-485C-BB2C-E4C20E459E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35F2D-E50C-4727-95AD-3343A087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9" t="22114" r="23883" b="12606"/>
          <a:stretch/>
        </p:blipFill>
        <p:spPr>
          <a:xfrm>
            <a:off x="2846962" y="2018152"/>
            <a:ext cx="6498076" cy="44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1C2D32-5379-43A1-9E17-C9AA5B4A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017"/>
            <a:ext cx="10515600" cy="574894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3 x 6 =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does the 3 represent?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does the 6 represent?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3 lots of 6 = 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does lots of mean?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Does 18 = 3 ×6 mean the same?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C119-E737-464C-AF86-8A17EE7B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383"/>
            <a:ext cx="10515600" cy="5690580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How is 7 +7 +7 the same as 3 ×7?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4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BF5CE-37F3-4886-BCF5-DB8BF22FAC4B}"/>
              </a:ext>
            </a:extLst>
          </p:cNvPr>
          <p:cNvSpPr txBox="1"/>
          <p:nvPr/>
        </p:nvSpPr>
        <p:spPr>
          <a:xfrm>
            <a:off x="6607400" y="1739809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+ ______ = 6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08346-8DE3-49EB-BDB4-EAAE3DFBBDA8}"/>
              </a:ext>
            </a:extLst>
          </p:cNvPr>
          <p:cNvSpPr/>
          <p:nvPr/>
        </p:nvSpPr>
        <p:spPr>
          <a:xfrm>
            <a:off x="407269" y="4587614"/>
            <a:ext cx="10450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equal groups with ______ in each group.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F63A5-D9E3-406C-A45B-4229601B6F55}"/>
              </a:ext>
            </a:extLst>
          </p:cNvPr>
          <p:cNvGraphicFramePr>
            <a:graphicFrameLocks noGrp="1"/>
          </p:cNvGraphicFramePr>
          <p:nvPr/>
        </p:nvGraphicFramePr>
        <p:xfrm>
          <a:off x="1465355" y="1594339"/>
          <a:ext cx="3699134" cy="1834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9567">
                  <a:extLst>
                    <a:ext uri="{9D8B030D-6E8A-4147-A177-3AD203B41FA5}">
                      <a16:colId xmlns:a16="http://schemas.microsoft.com/office/drawing/2014/main" val="2379904874"/>
                    </a:ext>
                  </a:extLst>
                </a:gridCol>
                <a:gridCol w="1849567">
                  <a:extLst>
                    <a:ext uri="{9D8B030D-6E8A-4147-A177-3AD203B41FA5}">
                      <a16:colId xmlns:a16="http://schemas.microsoft.com/office/drawing/2014/main" val="2945387045"/>
                    </a:ext>
                  </a:extLst>
                </a:gridCol>
              </a:tblGrid>
              <a:tr h="18346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6864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0873FF1-79AD-490E-B864-5C295DF50B2B}"/>
              </a:ext>
            </a:extLst>
          </p:cNvPr>
          <p:cNvSpPr/>
          <p:nvPr/>
        </p:nvSpPr>
        <p:spPr>
          <a:xfrm>
            <a:off x="2159004" y="2290909"/>
            <a:ext cx="444558" cy="429039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A5238E-00F4-4809-8690-EDC87F641DE8}"/>
              </a:ext>
            </a:extLst>
          </p:cNvPr>
          <p:cNvSpPr/>
          <p:nvPr/>
        </p:nvSpPr>
        <p:spPr>
          <a:xfrm>
            <a:off x="2719800" y="1747513"/>
            <a:ext cx="444558" cy="429039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772834-3D11-4CFD-A2BC-4C98C0C1952C}"/>
              </a:ext>
            </a:extLst>
          </p:cNvPr>
          <p:cNvSpPr/>
          <p:nvPr/>
        </p:nvSpPr>
        <p:spPr>
          <a:xfrm>
            <a:off x="1595657" y="2841752"/>
            <a:ext cx="444558" cy="429039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9A3014-E443-4B8A-9114-9C85B7B357F9}"/>
              </a:ext>
            </a:extLst>
          </p:cNvPr>
          <p:cNvSpPr/>
          <p:nvPr/>
        </p:nvSpPr>
        <p:spPr>
          <a:xfrm>
            <a:off x="2316926" y="4511669"/>
            <a:ext cx="1102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FAC322-D837-4EBB-ABC2-25EB4392777E}"/>
              </a:ext>
            </a:extLst>
          </p:cNvPr>
          <p:cNvSpPr/>
          <p:nvPr/>
        </p:nvSpPr>
        <p:spPr>
          <a:xfrm>
            <a:off x="6860774" y="4491698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CBA041-DE4A-45A6-AF4D-D6A8AB2B4AAA}"/>
              </a:ext>
            </a:extLst>
          </p:cNvPr>
          <p:cNvSpPr txBox="1"/>
          <p:nvPr/>
        </p:nvSpPr>
        <p:spPr>
          <a:xfrm>
            <a:off x="6642665" y="2647573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6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AAC4E5-B497-418F-9C99-A02BCC0E0EEE}"/>
              </a:ext>
            </a:extLst>
          </p:cNvPr>
          <p:cNvSpPr/>
          <p:nvPr/>
        </p:nvSpPr>
        <p:spPr>
          <a:xfrm>
            <a:off x="407269" y="5574046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two ______s.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536F4-2111-4F8C-AF4C-5FEA416B95E5}"/>
              </a:ext>
            </a:extLst>
          </p:cNvPr>
          <p:cNvSpPr/>
          <p:nvPr/>
        </p:nvSpPr>
        <p:spPr>
          <a:xfrm>
            <a:off x="3165231" y="5491985"/>
            <a:ext cx="96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482C24-A78A-4E0F-B7DA-9404F775B8CD}"/>
              </a:ext>
            </a:extLst>
          </p:cNvPr>
          <p:cNvSpPr/>
          <p:nvPr/>
        </p:nvSpPr>
        <p:spPr>
          <a:xfrm>
            <a:off x="6696650" y="1691986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3DDBBF-6111-42C7-B280-E7F7C04A852D}"/>
              </a:ext>
            </a:extLst>
          </p:cNvPr>
          <p:cNvSpPr/>
          <p:nvPr/>
        </p:nvSpPr>
        <p:spPr>
          <a:xfrm>
            <a:off x="8393723" y="1691986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5040D9-1661-49F8-ABD7-26BDA67F0BAC}"/>
              </a:ext>
            </a:extLst>
          </p:cNvPr>
          <p:cNvSpPr/>
          <p:nvPr/>
        </p:nvSpPr>
        <p:spPr>
          <a:xfrm>
            <a:off x="6766989" y="2618104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A26893-7D4C-47EF-9AAB-FEEC2E77DAFB}"/>
              </a:ext>
            </a:extLst>
          </p:cNvPr>
          <p:cNvSpPr/>
          <p:nvPr/>
        </p:nvSpPr>
        <p:spPr>
          <a:xfrm>
            <a:off x="8334364" y="2618104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78DC9C-6752-4989-B914-5F856FE50C4A}"/>
              </a:ext>
            </a:extLst>
          </p:cNvPr>
          <p:cNvSpPr/>
          <p:nvPr/>
        </p:nvSpPr>
        <p:spPr>
          <a:xfrm>
            <a:off x="3985062" y="2290909"/>
            <a:ext cx="444558" cy="429039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E482EB6-91CF-46AC-AD81-070A59E25C03}"/>
              </a:ext>
            </a:extLst>
          </p:cNvPr>
          <p:cNvSpPr/>
          <p:nvPr/>
        </p:nvSpPr>
        <p:spPr>
          <a:xfrm>
            <a:off x="4545858" y="1747513"/>
            <a:ext cx="444558" cy="429039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766DE4C-14A1-4598-9967-C42A1659FFF8}"/>
              </a:ext>
            </a:extLst>
          </p:cNvPr>
          <p:cNvSpPr/>
          <p:nvPr/>
        </p:nvSpPr>
        <p:spPr>
          <a:xfrm>
            <a:off x="3421715" y="2841752"/>
            <a:ext cx="444558" cy="429039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2D1A51-E0F6-4490-A5DE-F49E378337BC}"/>
              </a:ext>
            </a:extLst>
          </p:cNvPr>
          <p:cNvSpPr txBox="1"/>
          <p:nvPr/>
        </p:nvSpPr>
        <p:spPr>
          <a:xfrm>
            <a:off x="387612" y="256198"/>
            <a:ext cx="10307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 to describe the equal groups. </a:t>
            </a:r>
          </a:p>
        </p:txBody>
      </p:sp>
    </p:spTree>
    <p:extLst>
      <p:ext uri="{BB962C8B-B14F-4D97-AF65-F5344CB8AC3E}">
        <p14:creationId xmlns:p14="http://schemas.microsoft.com/office/powerpoint/2010/main" val="34263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3" grpId="0"/>
      <p:bldP spid="25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F63A5-D9E3-406C-A45B-4229601B6F55}"/>
              </a:ext>
            </a:extLst>
          </p:cNvPr>
          <p:cNvGraphicFramePr>
            <a:graphicFrameLocks noGrp="1"/>
          </p:cNvGraphicFramePr>
          <p:nvPr/>
        </p:nvGraphicFramePr>
        <p:xfrm>
          <a:off x="580538" y="1919894"/>
          <a:ext cx="5010828" cy="157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276">
                  <a:extLst>
                    <a:ext uri="{9D8B030D-6E8A-4147-A177-3AD203B41FA5}">
                      <a16:colId xmlns:a16="http://schemas.microsoft.com/office/drawing/2014/main" val="2379904874"/>
                    </a:ext>
                  </a:extLst>
                </a:gridCol>
                <a:gridCol w="1670276">
                  <a:extLst>
                    <a:ext uri="{9D8B030D-6E8A-4147-A177-3AD203B41FA5}">
                      <a16:colId xmlns:a16="http://schemas.microsoft.com/office/drawing/2014/main" val="2945387045"/>
                    </a:ext>
                  </a:extLst>
                </a:gridCol>
                <a:gridCol w="1670276">
                  <a:extLst>
                    <a:ext uri="{9D8B030D-6E8A-4147-A177-3AD203B41FA5}">
                      <a16:colId xmlns:a16="http://schemas.microsoft.com/office/drawing/2014/main" val="4205820609"/>
                    </a:ext>
                  </a:extLst>
                </a:gridCol>
              </a:tblGrid>
              <a:tr h="15792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68645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00B1517-F4C5-4113-8981-95999275BF3D}"/>
              </a:ext>
            </a:extLst>
          </p:cNvPr>
          <p:cNvSpPr/>
          <p:nvPr/>
        </p:nvSpPr>
        <p:spPr>
          <a:xfrm>
            <a:off x="782928" y="2288640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873FF1-79AD-490E-B864-5C295DF50B2B}"/>
              </a:ext>
            </a:extLst>
          </p:cNvPr>
          <p:cNvSpPr/>
          <p:nvPr/>
        </p:nvSpPr>
        <p:spPr>
          <a:xfrm>
            <a:off x="1231543" y="2845524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A5238E-00F4-4809-8690-EDC87F641DE8}"/>
              </a:ext>
            </a:extLst>
          </p:cNvPr>
          <p:cNvSpPr/>
          <p:nvPr/>
        </p:nvSpPr>
        <p:spPr>
          <a:xfrm>
            <a:off x="1673433" y="2311776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1E923A-7D9C-48AC-BD5C-5D58441B73CE}"/>
              </a:ext>
            </a:extLst>
          </p:cNvPr>
          <p:cNvSpPr/>
          <p:nvPr/>
        </p:nvSpPr>
        <p:spPr>
          <a:xfrm>
            <a:off x="2486552" y="2312110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DF134F-29BF-4656-9AED-D2BB836A9C27}"/>
              </a:ext>
            </a:extLst>
          </p:cNvPr>
          <p:cNvSpPr/>
          <p:nvPr/>
        </p:nvSpPr>
        <p:spPr>
          <a:xfrm>
            <a:off x="2935167" y="2868994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73E8AD-3C4D-494E-8549-10DB5B7535D3}"/>
              </a:ext>
            </a:extLst>
          </p:cNvPr>
          <p:cNvSpPr/>
          <p:nvPr/>
        </p:nvSpPr>
        <p:spPr>
          <a:xfrm>
            <a:off x="3377057" y="2311777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EA4C4-6D1B-48BD-AF04-62711267E06C}"/>
              </a:ext>
            </a:extLst>
          </p:cNvPr>
          <p:cNvSpPr/>
          <p:nvPr/>
        </p:nvSpPr>
        <p:spPr>
          <a:xfrm>
            <a:off x="4134030" y="2300167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A01B2-8628-4FD0-A7EA-CC60A0227CE2}"/>
              </a:ext>
            </a:extLst>
          </p:cNvPr>
          <p:cNvSpPr/>
          <p:nvPr/>
        </p:nvSpPr>
        <p:spPr>
          <a:xfrm>
            <a:off x="4582645" y="2857051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1B5E2-7E68-4654-A82F-8490E47DBFF1}"/>
              </a:ext>
            </a:extLst>
          </p:cNvPr>
          <p:cNvSpPr/>
          <p:nvPr/>
        </p:nvSpPr>
        <p:spPr>
          <a:xfrm>
            <a:off x="5024535" y="2299834"/>
            <a:ext cx="322844" cy="324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1BD1C2-DE11-4FC3-9E80-FD1DF99E2139}"/>
              </a:ext>
            </a:extLst>
          </p:cNvPr>
          <p:cNvSpPr txBox="1"/>
          <p:nvPr/>
        </p:nvSpPr>
        <p:spPr>
          <a:xfrm>
            <a:off x="387612" y="256198"/>
            <a:ext cx="10307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 to describe the equal groups.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7E68E-AA76-4BE8-B359-F813264B5A59}"/>
              </a:ext>
            </a:extLst>
          </p:cNvPr>
          <p:cNvSpPr txBox="1"/>
          <p:nvPr/>
        </p:nvSpPr>
        <p:spPr>
          <a:xfrm>
            <a:off x="6032973" y="1903931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+ ______ + ______= 9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0973AD-7394-402C-A051-BB9A20EA9889}"/>
              </a:ext>
            </a:extLst>
          </p:cNvPr>
          <p:cNvSpPr/>
          <p:nvPr/>
        </p:nvSpPr>
        <p:spPr>
          <a:xfrm>
            <a:off x="407269" y="4587614"/>
            <a:ext cx="10450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equal groups with ______ in each group.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277AF8-0E89-4296-BC7E-E6108A6D266C}"/>
              </a:ext>
            </a:extLst>
          </p:cNvPr>
          <p:cNvSpPr/>
          <p:nvPr/>
        </p:nvSpPr>
        <p:spPr>
          <a:xfrm>
            <a:off x="2316926" y="4511669"/>
            <a:ext cx="1102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CFDB49-59F0-4FAC-AAC9-C1FBFA5E88DE}"/>
              </a:ext>
            </a:extLst>
          </p:cNvPr>
          <p:cNvSpPr/>
          <p:nvPr/>
        </p:nvSpPr>
        <p:spPr>
          <a:xfrm>
            <a:off x="6860774" y="4491698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298617-DC4D-4D24-A9B2-E51CEDC24EC4}"/>
              </a:ext>
            </a:extLst>
          </p:cNvPr>
          <p:cNvSpPr txBox="1"/>
          <p:nvPr/>
        </p:nvSpPr>
        <p:spPr>
          <a:xfrm>
            <a:off x="6068238" y="2811695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9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C2FE50-1664-4FC1-9BB3-2C0840FDEE49}"/>
              </a:ext>
            </a:extLst>
          </p:cNvPr>
          <p:cNvSpPr/>
          <p:nvPr/>
        </p:nvSpPr>
        <p:spPr>
          <a:xfrm>
            <a:off x="407269" y="5574046"/>
            <a:ext cx="4431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three ______s.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C9B9A9-27A0-4D8D-AF7C-436D495750FB}"/>
              </a:ext>
            </a:extLst>
          </p:cNvPr>
          <p:cNvSpPr/>
          <p:nvPr/>
        </p:nvSpPr>
        <p:spPr>
          <a:xfrm>
            <a:off x="3458306" y="5491985"/>
            <a:ext cx="96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2429BA-DF62-4DA3-A929-1CB626F09EF6}"/>
              </a:ext>
            </a:extLst>
          </p:cNvPr>
          <p:cNvSpPr/>
          <p:nvPr/>
        </p:nvSpPr>
        <p:spPr>
          <a:xfrm>
            <a:off x="6122223" y="1856108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37D0BE-5E98-4771-B981-C4BB9357453B}"/>
              </a:ext>
            </a:extLst>
          </p:cNvPr>
          <p:cNvSpPr/>
          <p:nvPr/>
        </p:nvSpPr>
        <p:spPr>
          <a:xfrm>
            <a:off x="7819296" y="1856108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A93A34-6B98-456F-931B-2B5B01B850B5}"/>
              </a:ext>
            </a:extLst>
          </p:cNvPr>
          <p:cNvSpPr/>
          <p:nvPr/>
        </p:nvSpPr>
        <p:spPr>
          <a:xfrm>
            <a:off x="6192562" y="2782226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679721-0661-40D8-9490-CDEAC195A0BE}"/>
              </a:ext>
            </a:extLst>
          </p:cNvPr>
          <p:cNvSpPr/>
          <p:nvPr/>
        </p:nvSpPr>
        <p:spPr>
          <a:xfrm>
            <a:off x="7759937" y="2782226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20E6D6-415A-4D14-BC45-EE09F7FAC597}"/>
              </a:ext>
            </a:extLst>
          </p:cNvPr>
          <p:cNvSpPr/>
          <p:nvPr/>
        </p:nvSpPr>
        <p:spPr>
          <a:xfrm>
            <a:off x="9563129" y="1872158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34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7612" y="256198"/>
            <a:ext cx="10307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 to describe the equal groups.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F63A5-D9E3-406C-A45B-4229601B6F55}"/>
              </a:ext>
            </a:extLst>
          </p:cNvPr>
          <p:cNvGraphicFramePr>
            <a:graphicFrameLocks noGrp="1"/>
          </p:cNvGraphicFramePr>
          <p:nvPr/>
        </p:nvGraphicFramePr>
        <p:xfrm>
          <a:off x="601914" y="1919894"/>
          <a:ext cx="5010828" cy="157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276">
                  <a:extLst>
                    <a:ext uri="{9D8B030D-6E8A-4147-A177-3AD203B41FA5}">
                      <a16:colId xmlns:a16="http://schemas.microsoft.com/office/drawing/2014/main" val="2379904874"/>
                    </a:ext>
                  </a:extLst>
                </a:gridCol>
                <a:gridCol w="1670276">
                  <a:extLst>
                    <a:ext uri="{9D8B030D-6E8A-4147-A177-3AD203B41FA5}">
                      <a16:colId xmlns:a16="http://schemas.microsoft.com/office/drawing/2014/main" val="2945387045"/>
                    </a:ext>
                  </a:extLst>
                </a:gridCol>
                <a:gridCol w="1670276">
                  <a:extLst>
                    <a:ext uri="{9D8B030D-6E8A-4147-A177-3AD203B41FA5}">
                      <a16:colId xmlns:a16="http://schemas.microsoft.com/office/drawing/2014/main" val="4205820609"/>
                    </a:ext>
                  </a:extLst>
                </a:gridCol>
              </a:tblGrid>
              <a:tr h="15792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68645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00B1517-F4C5-4113-8981-95999275BF3D}"/>
              </a:ext>
            </a:extLst>
          </p:cNvPr>
          <p:cNvSpPr/>
          <p:nvPr/>
        </p:nvSpPr>
        <p:spPr>
          <a:xfrm>
            <a:off x="823968" y="2079161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873FF1-79AD-490E-B864-5C295DF50B2B}"/>
              </a:ext>
            </a:extLst>
          </p:cNvPr>
          <p:cNvSpPr/>
          <p:nvPr/>
        </p:nvSpPr>
        <p:spPr>
          <a:xfrm>
            <a:off x="1272583" y="254374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A5238E-00F4-4809-8690-EDC87F641DE8}"/>
              </a:ext>
            </a:extLst>
          </p:cNvPr>
          <p:cNvSpPr/>
          <p:nvPr/>
        </p:nvSpPr>
        <p:spPr>
          <a:xfrm>
            <a:off x="1714473" y="2079161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1E923A-7D9C-48AC-BD5C-5D58441B73CE}"/>
              </a:ext>
            </a:extLst>
          </p:cNvPr>
          <p:cNvSpPr/>
          <p:nvPr/>
        </p:nvSpPr>
        <p:spPr>
          <a:xfrm>
            <a:off x="2527592" y="2079161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DF134F-29BF-4656-9AED-D2BB836A9C27}"/>
              </a:ext>
            </a:extLst>
          </p:cNvPr>
          <p:cNvSpPr/>
          <p:nvPr/>
        </p:nvSpPr>
        <p:spPr>
          <a:xfrm>
            <a:off x="2976207" y="256721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73E8AD-3C4D-494E-8549-10DB5B7535D3}"/>
              </a:ext>
            </a:extLst>
          </p:cNvPr>
          <p:cNvSpPr/>
          <p:nvPr/>
        </p:nvSpPr>
        <p:spPr>
          <a:xfrm>
            <a:off x="3418097" y="2079161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FEA4C4-6D1B-48BD-AF04-62711267E06C}"/>
              </a:ext>
            </a:extLst>
          </p:cNvPr>
          <p:cNvSpPr/>
          <p:nvPr/>
        </p:nvSpPr>
        <p:spPr>
          <a:xfrm>
            <a:off x="4175070" y="2079161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A01B2-8628-4FD0-A7EA-CC60A0227CE2}"/>
              </a:ext>
            </a:extLst>
          </p:cNvPr>
          <p:cNvSpPr/>
          <p:nvPr/>
        </p:nvSpPr>
        <p:spPr>
          <a:xfrm>
            <a:off x="4623685" y="2555275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1B5E2-7E68-4654-A82F-8490E47DBFF1}"/>
              </a:ext>
            </a:extLst>
          </p:cNvPr>
          <p:cNvSpPr/>
          <p:nvPr/>
        </p:nvSpPr>
        <p:spPr>
          <a:xfrm>
            <a:off x="5065575" y="2079161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772834-3D11-4CFD-A2BC-4C98C0C1952C}"/>
              </a:ext>
            </a:extLst>
          </p:cNvPr>
          <p:cNvSpPr/>
          <p:nvPr/>
        </p:nvSpPr>
        <p:spPr>
          <a:xfrm>
            <a:off x="823968" y="305075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5C7422-B6E6-4650-AC70-9671C48BFC5F}"/>
              </a:ext>
            </a:extLst>
          </p:cNvPr>
          <p:cNvSpPr/>
          <p:nvPr/>
        </p:nvSpPr>
        <p:spPr>
          <a:xfrm>
            <a:off x="1714473" y="305075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372A46-CDA1-483D-958C-73F5B1408091}"/>
              </a:ext>
            </a:extLst>
          </p:cNvPr>
          <p:cNvSpPr/>
          <p:nvPr/>
        </p:nvSpPr>
        <p:spPr>
          <a:xfrm>
            <a:off x="2527592" y="305075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275C58-F78E-4598-B03C-D6D84E163EEA}"/>
              </a:ext>
            </a:extLst>
          </p:cNvPr>
          <p:cNvSpPr/>
          <p:nvPr/>
        </p:nvSpPr>
        <p:spPr>
          <a:xfrm>
            <a:off x="3418097" y="305075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4E7BDC-AFF6-4043-8D46-2DD4537B008A}"/>
              </a:ext>
            </a:extLst>
          </p:cNvPr>
          <p:cNvSpPr/>
          <p:nvPr/>
        </p:nvSpPr>
        <p:spPr>
          <a:xfrm>
            <a:off x="4175070" y="305075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CE2BC6-A342-4209-9750-CBF4E69D2764}"/>
              </a:ext>
            </a:extLst>
          </p:cNvPr>
          <p:cNvSpPr/>
          <p:nvPr/>
        </p:nvSpPr>
        <p:spPr>
          <a:xfrm>
            <a:off x="5065575" y="3050758"/>
            <a:ext cx="322844" cy="324000"/>
          </a:xfrm>
          <a:prstGeom prst="ellipse">
            <a:avLst/>
          </a:prstGeom>
          <a:solidFill>
            <a:srgbClr val="FF33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8C3458-54EB-429E-AA88-DFDE1D2C1415}"/>
              </a:ext>
            </a:extLst>
          </p:cNvPr>
          <p:cNvSpPr txBox="1"/>
          <p:nvPr/>
        </p:nvSpPr>
        <p:spPr>
          <a:xfrm>
            <a:off x="6044696" y="1903931"/>
            <a:ext cx="581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+ ______ + ______= 15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F18EF9-E696-4279-8CD4-291A3495C808}"/>
              </a:ext>
            </a:extLst>
          </p:cNvPr>
          <p:cNvSpPr/>
          <p:nvPr/>
        </p:nvSpPr>
        <p:spPr>
          <a:xfrm>
            <a:off x="407269" y="4587614"/>
            <a:ext cx="10450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equal groups with ______ in each group.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4C60C6-DC2B-4AE3-A4EC-7098BE083964}"/>
              </a:ext>
            </a:extLst>
          </p:cNvPr>
          <p:cNvSpPr/>
          <p:nvPr/>
        </p:nvSpPr>
        <p:spPr>
          <a:xfrm>
            <a:off x="2316926" y="4511669"/>
            <a:ext cx="1102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8105BD-FA67-48EA-AEF6-41C70A175785}"/>
              </a:ext>
            </a:extLst>
          </p:cNvPr>
          <p:cNvSpPr/>
          <p:nvPr/>
        </p:nvSpPr>
        <p:spPr>
          <a:xfrm>
            <a:off x="6860774" y="4491698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31A970-6FB9-4007-82A2-737BCCCB7FB2}"/>
              </a:ext>
            </a:extLst>
          </p:cNvPr>
          <p:cNvSpPr txBox="1"/>
          <p:nvPr/>
        </p:nvSpPr>
        <p:spPr>
          <a:xfrm>
            <a:off x="6079961" y="2811695"/>
            <a:ext cx="412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x ______ = 15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10ACF9-4FAD-4DCD-A201-662EF2B144BA}"/>
              </a:ext>
            </a:extLst>
          </p:cNvPr>
          <p:cNvSpPr/>
          <p:nvPr/>
        </p:nvSpPr>
        <p:spPr>
          <a:xfrm>
            <a:off x="407269" y="5574046"/>
            <a:ext cx="4431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three ______s.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E2B6DD-EEDC-4E0A-B1B4-E46A07589402}"/>
              </a:ext>
            </a:extLst>
          </p:cNvPr>
          <p:cNvSpPr/>
          <p:nvPr/>
        </p:nvSpPr>
        <p:spPr>
          <a:xfrm>
            <a:off x="3458306" y="5491985"/>
            <a:ext cx="96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18356A-BFB1-4647-8450-871CF4375962}"/>
              </a:ext>
            </a:extLst>
          </p:cNvPr>
          <p:cNvSpPr/>
          <p:nvPr/>
        </p:nvSpPr>
        <p:spPr>
          <a:xfrm>
            <a:off x="6133946" y="1856108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BC8872-4435-43CB-9A0B-89B03427C0E7}"/>
              </a:ext>
            </a:extLst>
          </p:cNvPr>
          <p:cNvSpPr/>
          <p:nvPr/>
        </p:nvSpPr>
        <p:spPr>
          <a:xfrm>
            <a:off x="7831019" y="1856108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C8D299-79CA-43DF-BAA8-ADA5E6798501}"/>
              </a:ext>
            </a:extLst>
          </p:cNvPr>
          <p:cNvSpPr/>
          <p:nvPr/>
        </p:nvSpPr>
        <p:spPr>
          <a:xfrm>
            <a:off x="6204285" y="2782226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AF2216-C9C6-40BE-AE22-9F466DCA4E14}"/>
              </a:ext>
            </a:extLst>
          </p:cNvPr>
          <p:cNvSpPr/>
          <p:nvPr/>
        </p:nvSpPr>
        <p:spPr>
          <a:xfrm>
            <a:off x="7771660" y="2782226"/>
            <a:ext cx="107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CCADAE-9F8E-4D40-98B2-C35759BE6986}"/>
              </a:ext>
            </a:extLst>
          </p:cNvPr>
          <p:cNvSpPr/>
          <p:nvPr/>
        </p:nvSpPr>
        <p:spPr>
          <a:xfrm>
            <a:off x="9574852" y="1872158"/>
            <a:ext cx="11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16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592862-47F6-4A44-919C-DF8226A50658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128198"/>
          <a:ext cx="8128000" cy="411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02602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11011903"/>
                    </a:ext>
                  </a:extLst>
                </a:gridCol>
              </a:tblGrid>
              <a:tr h="68564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Multiplication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15186"/>
                  </a:ext>
                </a:extLst>
              </a:tr>
              <a:tr h="68564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 + 2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22573"/>
                  </a:ext>
                </a:extLst>
              </a:tr>
              <a:tr h="68564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 x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75453"/>
                  </a:ext>
                </a:extLst>
              </a:tr>
              <a:tr h="68564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 + 3 + 3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55799"/>
                  </a:ext>
                </a:extLst>
              </a:tr>
              <a:tr h="68564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 x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0547"/>
                  </a:ext>
                </a:extLst>
              </a:tr>
              <a:tr h="68564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 + 5 + 5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7083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3D4EF1-322D-4739-8CBB-DD5DF982BF37}"/>
              </a:ext>
            </a:extLst>
          </p:cNvPr>
          <p:cNvSpPr/>
          <p:nvPr/>
        </p:nvSpPr>
        <p:spPr>
          <a:xfrm>
            <a:off x="6095999" y="1902085"/>
            <a:ext cx="406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21ABC-613E-4B04-AB1C-D1ADA3205B6E}"/>
              </a:ext>
            </a:extLst>
          </p:cNvPr>
          <p:cNvSpPr/>
          <p:nvPr/>
        </p:nvSpPr>
        <p:spPr>
          <a:xfrm>
            <a:off x="2031999" y="2601469"/>
            <a:ext cx="406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11E6D-B780-4E0C-A933-C4AE7D22DD0A}"/>
              </a:ext>
            </a:extLst>
          </p:cNvPr>
          <p:cNvSpPr/>
          <p:nvPr/>
        </p:nvSpPr>
        <p:spPr>
          <a:xfrm>
            <a:off x="6095999" y="3282616"/>
            <a:ext cx="406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11BCA-0409-4246-ABC5-350D85E04D78}"/>
              </a:ext>
            </a:extLst>
          </p:cNvPr>
          <p:cNvSpPr/>
          <p:nvPr/>
        </p:nvSpPr>
        <p:spPr>
          <a:xfrm>
            <a:off x="6095999" y="4638086"/>
            <a:ext cx="406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x 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E2EB12-AEE0-46FA-AE42-0319DD25D7C6}"/>
              </a:ext>
            </a:extLst>
          </p:cNvPr>
          <p:cNvSpPr/>
          <p:nvPr/>
        </p:nvSpPr>
        <p:spPr>
          <a:xfrm>
            <a:off x="2031999" y="3963763"/>
            <a:ext cx="406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+ 4 + 4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A15706-314B-43B9-A33C-A5A3679AAF5C}"/>
              </a:ext>
            </a:extLst>
          </p:cNvPr>
          <p:cNvSpPr/>
          <p:nvPr/>
        </p:nvSpPr>
        <p:spPr>
          <a:xfrm>
            <a:off x="2031999" y="4556402"/>
            <a:ext cx="8128000" cy="6856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7D5531-0F95-43AE-8BAE-11C843FD8254}"/>
              </a:ext>
            </a:extLst>
          </p:cNvPr>
          <p:cNvSpPr/>
          <p:nvPr/>
        </p:nvSpPr>
        <p:spPr>
          <a:xfrm>
            <a:off x="2031999" y="3870737"/>
            <a:ext cx="8128000" cy="685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9DB483-E5B8-4AD1-9A9E-97C1D46B5B40}"/>
              </a:ext>
            </a:extLst>
          </p:cNvPr>
          <p:cNvSpPr/>
          <p:nvPr/>
        </p:nvSpPr>
        <p:spPr>
          <a:xfrm>
            <a:off x="2031999" y="3171825"/>
            <a:ext cx="8128000" cy="7102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25AD09-2440-4298-B84B-6E6DF61E2D57}"/>
              </a:ext>
            </a:extLst>
          </p:cNvPr>
          <p:cNvSpPr/>
          <p:nvPr/>
        </p:nvSpPr>
        <p:spPr>
          <a:xfrm>
            <a:off x="2031999" y="2493876"/>
            <a:ext cx="8128000" cy="68878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0C46B3-9189-44D6-9C12-87E7CD5E8787}"/>
              </a:ext>
            </a:extLst>
          </p:cNvPr>
          <p:cNvSpPr txBox="1"/>
          <p:nvPr/>
        </p:nvSpPr>
        <p:spPr>
          <a:xfrm>
            <a:off x="314429" y="337273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B200E3-E15E-49B2-A8E1-2B8616A2F548}"/>
              </a:ext>
            </a:extLst>
          </p:cNvPr>
          <p:cNvSpPr txBox="1"/>
          <p:nvPr/>
        </p:nvSpPr>
        <p:spPr>
          <a:xfrm>
            <a:off x="489527" y="5849276"/>
            <a:ext cx="111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you think of a story to go with each calculation? </a:t>
            </a:r>
          </a:p>
        </p:txBody>
      </p:sp>
    </p:spTree>
    <p:extLst>
      <p:ext uri="{BB962C8B-B14F-4D97-AF65-F5344CB8AC3E}">
        <p14:creationId xmlns:p14="http://schemas.microsoft.com/office/powerpoint/2010/main" val="12990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5|10.1|7.1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3|9.5|1.3|4.6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.6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9|6.1|0.9|1.1|3.3|0.8|2.3|1.2|12.3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668</Words>
  <Application>Microsoft Office PowerPoint</Application>
  <PresentationFormat>Widescreen</PresentationFormat>
  <Paragraphs>167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Yu Gothic UI</vt:lpstr>
      <vt:lpstr>Arial</vt:lpstr>
      <vt:lpstr>Calibri</vt:lpstr>
      <vt:lpstr>Calibri Light</vt:lpstr>
      <vt:lpstr>Cambria Math</vt:lpstr>
      <vt:lpstr>Comic Sans MS</vt:lpstr>
      <vt:lpstr>Office Theme</vt:lpstr>
      <vt:lpstr>Multiplication using the ‘x’ symbol. </vt:lpstr>
      <vt:lpstr>PowerPoint Presentation</vt:lpstr>
      <vt:lpstr>Division by Sharing Bingo (snappymaths.com)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one:</vt:lpstr>
      <vt:lpstr>Y2 Activity:</vt:lpstr>
      <vt:lpstr>Y3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5</cp:revision>
  <dcterms:created xsi:type="dcterms:W3CDTF">2021-11-14T08:27:55Z</dcterms:created>
  <dcterms:modified xsi:type="dcterms:W3CDTF">2022-01-08T23:00:34Z</dcterms:modified>
</cp:coreProperties>
</file>