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545" r:id="rId4"/>
    <p:sldId id="538" r:id="rId5"/>
    <p:sldId id="539" r:id="rId6"/>
    <p:sldId id="540" r:id="rId7"/>
    <p:sldId id="490" r:id="rId8"/>
    <p:sldId id="491" r:id="rId9"/>
    <p:sldId id="492" r:id="rId10"/>
    <p:sldId id="546" r:id="rId11"/>
    <p:sldId id="541" r:id="rId12"/>
    <p:sldId id="542" r:id="rId13"/>
    <p:sldId id="382" r:id="rId14"/>
    <p:sldId id="444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8" r:id="rId23"/>
    <p:sldId id="437" r:id="rId24"/>
    <p:sldId id="439" r:id="rId25"/>
    <p:sldId id="440" r:id="rId26"/>
    <p:sldId id="441" r:id="rId27"/>
    <p:sldId id="442" r:id="rId28"/>
    <p:sldId id="443" r:id="rId29"/>
    <p:sldId id="544" r:id="rId30"/>
    <p:sldId id="543" r:id="rId31"/>
    <p:sldId id="54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6284" autoAdjust="0"/>
  </p:normalViewPr>
  <p:slideViewPr>
    <p:cSldViewPr snapToGrid="0">
      <p:cViewPr varScale="1">
        <p:scale>
          <a:sx n="46" d="100"/>
          <a:sy n="46" d="100"/>
        </p:scale>
        <p:origin x="16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Show / draw two coins. Ask children to find the difference between the two coins. Find what method they used (count up / back? Y2-  Promote discussion on what method they would use for greater amounts.)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Ask Y3 what methods could they use? Column/ number line forwards or backwards portioning etc.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55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99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Model on next slide how to layout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01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Make sure modelling all methods on whiteboards as we work through 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81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56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88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736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81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777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211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020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7EC-9CCE-490E-A555-807545457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Money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829C-81ED-46DF-B320-10D77CBC1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W.B 6</a:t>
            </a:r>
            <a:r>
              <a:rPr lang="en-GB" sz="3600" baseline="30000" dirty="0">
                <a:latin typeface="Comic Sans MS" panose="030F0702030302020204" pitchFamily="66" charset="0"/>
              </a:rPr>
              <a:t>th</a:t>
            </a:r>
            <a:r>
              <a:rPr lang="en-GB" sz="3600" dirty="0">
                <a:latin typeface="Comic Sans MS" panose="030F0702030302020204" pitchFamily="66" charset="0"/>
              </a:rPr>
              <a:t> December</a:t>
            </a:r>
          </a:p>
        </p:txBody>
      </p:sp>
    </p:spTree>
    <p:extLst>
      <p:ext uri="{BB962C8B-B14F-4D97-AF65-F5344CB8AC3E}">
        <p14:creationId xmlns:p14="http://schemas.microsoft.com/office/powerpoint/2010/main" val="10158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44038" y="384782"/>
            <a:ext cx="577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a)  Mo has £1 and 50p.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9311DC-B415-4C4A-9F1A-ABC09FDC7285}"/>
              </a:ext>
            </a:extLst>
          </p:cNvPr>
          <p:cNvSpPr/>
          <p:nvPr/>
        </p:nvSpPr>
        <p:spPr>
          <a:xfrm>
            <a:off x="939121" y="1019774"/>
            <a:ext cx="5054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Asha has £1 and 65p.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1670F2-F364-4FBF-89B9-A6C0E09EC3C7}"/>
              </a:ext>
            </a:extLst>
          </p:cNvPr>
          <p:cNvSpPr/>
          <p:nvPr/>
        </p:nvSpPr>
        <p:spPr>
          <a:xfrm>
            <a:off x="939121" y="1681856"/>
            <a:ext cx="838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much </a:t>
            </a:r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more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money does Asha have than Mo?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93D18-E5DA-41EA-834D-FFF0A770E223}"/>
              </a:ext>
            </a:extLst>
          </p:cNvPr>
          <p:cNvSpPr/>
          <p:nvPr/>
        </p:nvSpPr>
        <p:spPr>
          <a:xfrm>
            <a:off x="939121" y="2343938"/>
            <a:ext cx="4809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Asha has 15p more than Mo.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F02EBA-ED43-41C2-B22A-9D5D762CD706}"/>
              </a:ext>
            </a:extLst>
          </p:cNvPr>
          <p:cNvSpPr txBox="1"/>
          <p:nvPr/>
        </p:nvSpPr>
        <p:spPr>
          <a:xfrm>
            <a:off x="433152" y="3899820"/>
            <a:ext cx="5361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b)  Rob has £1 and 75p.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4165C-6E32-4B01-AA6D-CE0CB8870FCE}"/>
              </a:ext>
            </a:extLst>
          </p:cNvPr>
          <p:cNvSpPr/>
          <p:nvPr/>
        </p:nvSpPr>
        <p:spPr>
          <a:xfrm>
            <a:off x="939121" y="4534812"/>
            <a:ext cx="63003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Gina has £2 and 25p.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2EFB4-9825-40F6-B3CC-24E08C2E870F}"/>
              </a:ext>
            </a:extLst>
          </p:cNvPr>
          <p:cNvSpPr/>
          <p:nvPr/>
        </p:nvSpPr>
        <p:spPr>
          <a:xfrm>
            <a:off x="939121" y="5196894"/>
            <a:ext cx="84433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much </a:t>
            </a:r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more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money does Gina have than Rob?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9649F-6A9B-4B75-98FE-3CE0054C3AB8}"/>
              </a:ext>
            </a:extLst>
          </p:cNvPr>
          <p:cNvSpPr/>
          <p:nvPr/>
        </p:nvSpPr>
        <p:spPr>
          <a:xfrm>
            <a:off x="939121" y="5858976"/>
            <a:ext cx="492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Gina has 50p more than Rob.</a:t>
            </a:r>
          </a:p>
        </p:txBody>
      </p:sp>
    </p:spTree>
    <p:extLst>
      <p:ext uri="{BB962C8B-B14F-4D97-AF65-F5344CB8AC3E}">
        <p14:creationId xmlns:p14="http://schemas.microsoft.com/office/powerpoint/2010/main" val="139040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54538B-D1DF-43FC-A797-7AF5CC4E33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F02EBA-ED43-41C2-B22A-9D5D762CD706}"/>
              </a:ext>
            </a:extLst>
          </p:cNvPr>
          <p:cNvSpPr txBox="1"/>
          <p:nvPr/>
        </p:nvSpPr>
        <p:spPr>
          <a:xfrm>
            <a:off x="634605" y="3581516"/>
            <a:ext cx="749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Tam says she has 30p more than Dom.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4165C-6E32-4B01-AA6D-CE0CB8870FCE}"/>
              </a:ext>
            </a:extLst>
          </p:cNvPr>
          <p:cNvSpPr/>
          <p:nvPr/>
        </p:nvSpPr>
        <p:spPr>
          <a:xfrm>
            <a:off x="634605" y="4393202"/>
            <a:ext cx="6885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Tam correct? How do you know?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9649F-6A9B-4B75-98FE-3CE0054C3AB8}"/>
              </a:ext>
            </a:extLst>
          </p:cNvPr>
          <p:cNvSpPr/>
          <p:nvPr/>
        </p:nvSpPr>
        <p:spPr>
          <a:xfrm>
            <a:off x="634605" y="5204888"/>
            <a:ext cx="62683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No. Tam has 20p more than Dom.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 and 40p - £1 and 20p = 20p.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A02C343-703E-410F-8704-77F79D97D94E}"/>
              </a:ext>
            </a:extLst>
          </p:cNvPr>
          <p:cNvSpPr/>
          <p:nvPr/>
        </p:nvSpPr>
        <p:spPr>
          <a:xfrm>
            <a:off x="6517318" y="1151651"/>
            <a:ext cx="2575477" cy="1232037"/>
          </a:xfrm>
          <a:prstGeom prst="wedgeRoundRectCallout">
            <a:avLst>
              <a:gd name="adj1" fmla="val 71131"/>
              <a:gd name="adj2" fmla="val 248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</a:t>
            </a:r>
            <a:b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 and 20p.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A22F4D3-1E54-4187-89C9-CF0F2D429771}"/>
              </a:ext>
            </a:extLst>
          </p:cNvPr>
          <p:cNvSpPr/>
          <p:nvPr/>
        </p:nvSpPr>
        <p:spPr>
          <a:xfrm flipH="1">
            <a:off x="2639617" y="1105319"/>
            <a:ext cx="2575477" cy="1232037"/>
          </a:xfrm>
          <a:prstGeom prst="wedgeRoundRectCallout">
            <a:avLst>
              <a:gd name="adj1" fmla="val 71131"/>
              <a:gd name="adj2" fmla="val 248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</a:t>
            </a:r>
            <a:b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 and 40p.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FAD3D-271A-4911-AC7E-F6288CE99E83}"/>
              </a:ext>
            </a:extLst>
          </p:cNvPr>
          <p:cNvSpPr txBox="1"/>
          <p:nvPr/>
        </p:nvSpPr>
        <p:spPr>
          <a:xfrm>
            <a:off x="913694" y="2337356"/>
            <a:ext cx="888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857846-26D3-4095-A219-28F766DA5BB7}"/>
              </a:ext>
            </a:extLst>
          </p:cNvPr>
          <p:cNvSpPr txBox="1"/>
          <p:nvPr/>
        </p:nvSpPr>
        <p:spPr>
          <a:xfrm>
            <a:off x="10082440" y="2337356"/>
            <a:ext cx="974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Dom</a:t>
            </a:r>
          </a:p>
        </p:txBody>
      </p:sp>
    </p:spTree>
    <p:extLst>
      <p:ext uri="{BB962C8B-B14F-4D97-AF65-F5344CB8AC3E}">
        <p14:creationId xmlns:p14="http://schemas.microsoft.com/office/powerpoint/2010/main" val="235718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36252-2436-440A-9023-B6BD7B70D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F02EBA-ED43-41C2-B22A-9D5D762CD706}"/>
              </a:ext>
            </a:extLst>
          </p:cNvPr>
          <p:cNvSpPr txBox="1"/>
          <p:nvPr/>
        </p:nvSpPr>
        <p:spPr>
          <a:xfrm>
            <a:off x="458142" y="3229342"/>
            <a:ext cx="11054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Both children have a 10p coin. Che only has silver coins.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34165C-6E32-4B01-AA6D-CE0CB8870FCE}"/>
              </a:ext>
            </a:extLst>
          </p:cNvPr>
          <p:cNvSpPr/>
          <p:nvPr/>
        </p:nvSpPr>
        <p:spPr>
          <a:xfrm>
            <a:off x="458143" y="4057501"/>
            <a:ext cx="87903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other silver coins could Che have?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9649F-6A9B-4B75-98FE-3CE0054C3AB8}"/>
              </a:ext>
            </a:extLst>
          </p:cNvPr>
          <p:cNvSpPr/>
          <p:nvPr/>
        </p:nvSpPr>
        <p:spPr>
          <a:xfrm>
            <a:off x="458142" y="4851732"/>
            <a:ext cx="116750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Any combination of silver coins to make 20p, for example:</a:t>
            </a:r>
          </a:p>
          <a:p>
            <a:endParaRPr lang="en-GB" sz="28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 x 5p	   2 x 5p and 1 x 10p	   2 x 10p	   1 x 20p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AA02C343-703E-410F-8704-77F79D97D94E}"/>
              </a:ext>
            </a:extLst>
          </p:cNvPr>
          <p:cNvSpPr/>
          <p:nvPr/>
        </p:nvSpPr>
        <p:spPr>
          <a:xfrm>
            <a:off x="6295655" y="1122414"/>
            <a:ext cx="2226365" cy="1002699"/>
          </a:xfrm>
          <a:prstGeom prst="wedgeRoundRectCallout">
            <a:avLst>
              <a:gd name="adj1" fmla="val 71131"/>
              <a:gd name="adj2" fmla="val 2483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 30p.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EA22F4D3-1E54-4187-89C9-CF0F2D429771}"/>
              </a:ext>
            </a:extLst>
          </p:cNvPr>
          <p:cNvSpPr/>
          <p:nvPr/>
        </p:nvSpPr>
        <p:spPr>
          <a:xfrm flipH="1">
            <a:off x="2663737" y="1122415"/>
            <a:ext cx="2226365" cy="1002699"/>
          </a:xfrm>
          <a:prstGeom prst="wedgeRoundRectCallout">
            <a:avLst>
              <a:gd name="adj1" fmla="val 65264"/>
              <a:gd name="adj2" fmla="val 2683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I have 10p.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7FAD3D-271A-4911-AC7E-F6288CE99E83}"/>
              </a:ext>
            </a:extLst>
          </p:cNvPr>
          <p:cNvSpPr txBox="1"/>
          <p:nvPr/>
        </p:nvSpPr>
        <p:spPr>
          <a:xfrm>
            <a:off x="979412" y="2244525"/>
            <a:ext cx="780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857846-26D3-4095-A219-28F766DA5BB7}"/>
              </a:ext>
            </a:extLst>
          </p:cNvPr>
          <p:cNvSpPr txBox="1"/>
          <p:nvPr/>
        </p:nvSpPr>
        <p:spPr>
          <a:xfrm>
            <a:off x="9536909" y="2220624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Che</a:t>
            </a:r>
          </a:p>
        </p:txBody>
      </p:sp>
    </p:spTree>
    <p:extLst>
      <p:ext uri="{BB962C8B-B14F-4D97-AF65-F5344CB8AC3E}">
        <p14:creationId xmlns:p14="http://schemas.microsoft.com/office/powerpoint/2010/main" val="22871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numbers on the number line.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F0962291-15D1-43F8-BDE3-FF9A51BEE174}"/>
              </a:ext>
            </a:extLst>
          </p:cNvPr>
          <p:cNvGraphicFramePr>
            <a:graphicFrameLocks noGrp="1"/>
          </p:cNvGraphicFramePr>
          <p:nvPr/>
        </p:nvGraphicFramePr>
        <p:xfrm>
          <a:off x="2807284" y="3161453"/>
          <a:ext cx="6595198" cy="231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440">
                  <a:extLst>
                    <a:ext uri="{9D8B030D-6E8A-4147-A177-3AD203B41FA5}">
                      <a16:colId xmlns:a16="http://schemas.microsoft.com/office/drawing/2014/main" val="3805297755"/>
                    </a:ext>
                  </a:extLst>
                </a:gridCol>
                <a:gridCol w="724440">
                  <a:extLst>
                    <a:ext uri="{9D8B030D-6E8A-4147-A177-3AD203B41FA5}">
                      <a16:colId xmlns:a16="http://schemas.microsoft.com/office/drawing/2014/main" val="1253066343"/>
                    </a:ext>
                  </a:extLst>
                </a:gridCol>
                <a:gridCol w="348836">
                  <a:extLst>
                    <a:ext uri="{9D8B030D-6E8A-4147-A177-3AD203B41FA5}">
                      <a16:colId xmlns:a16="http://schemas.microsoft.com/office/drawing/2014/main" val="172346307"/>
                    </a:ext>
                  </a:extLst>
                </a:gridCol>
                <a:gridCol w="136953">
                  <a:extLst>
                    <a:ext uri="{9D8B030D-6E8A-4147-A177-3AD203B41FA5}">
                      <a16:colId xmlns:a16="http://schemas.microsoft.com/office/drawing/2014/main" val="810832621"/>
                    </a:ext>
                  </a:extLst>
                </a:gridCol>
                <a:gridCol w="32453">
                  <a:extLst>
                    <a:ext uri="{9D8B030D-6E8A-4147-A177-3AD203B41FA5}">
                      <a16:colId xmlns:a16="http://schemas.microsoft.com/office/drawing/2014/main" val="243112045"/>
                    </a:ext>
                  </a:extLst>
                </a:gridCol>
                <a:gridCol w="146957">
                  <a:extLst>
                    <a:ext uri="{9D8B030D-6E8A-4147-A177-3AD203B41FA5}">
                      <a16:colId xmlns:a16="http://schemas.microsoft.com/office/drawing/2014/main" val="1085059419"/>
                    </a:ext>
                  </a:extLst>
                </a:gridCol>
                <a:gridCol w="724440">
                  <a:extLst>
                    <a:ext uri="{9D8B030D-6E8A-4147-A177-3AD203B41FA5}">
                      <a16:colId xmlns:a16="http://schemas.microsoft.com/office/drawing/2014/main" val="1829961908"/>
                    </a:ext>
                  </a:extLst>
                </a:gridCol>
                <a:gridCol w="724440">
                  <a:extLst>
                    <a:ext uri="{9D8B030D-6E8A-4147-A177-3AD203B41FA5}">
                      <a16:colId xmlns:a16="http://schemas.microsoft.com/office/drawing/2014/main" val="4201805425"/>
                    </a:ext>
                  </a:extLst>
                </a:gridCol>
                <a:gridCol w="1484667">
                  <a:extLst>
                    <a:ext uri="{9D8B030D-6E8A-4147-A177-3AD203B41FA5}">
                      <a16:colId xmlns:a16="http://schemas.microsoft.com/office/drawing/2014/main" val="2994697002"/>
                    </a:ext>
                  </a:extLst>
                </a:gridCol>
                <a:gridCol w="1547572">
                  <a:extLst>
                    <a:ext uri="{9D8B030D-6E8A-4147-A177-3AD203B41FA5}">
                      <a16:colId xmlns:a16="http://schemas.microsoft.com/office/drawing/2014/main" val="1597858250"/>
                    </a:ext>
                  </a:extLst>
                </a:gridCol>
              </a:tblGrid>
              <a:tr h="23150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0315776"/>
                  </a:ext>
                </a:extLst>
              </a:tr>
            </a:tbl>
          </a:graphicData>
        </a:graphic>
      </p:graphicFrame>
      <p:sp>
        <p:nvSpPr>
          <p:cNvPr id="21" name="Arc 20">
            <a:extLst>
              <a:ext uri="{FF2B5EF4-FFF2-40B4-BE49-F238E27FC236}">
                <a16:creationId xmlns:a16="http://schemas.microsoft.com/office/drawing/2014/main" id="{47A60174-E8F2-4885-AB8D-2B5E994A47B9}"/>
              </a:ext>
            </a:extLst>
          </p:cNvPr>
          <p:cNvSpPr/>
          <p:nvPr/>
        </p:nvSpPr>
        <p:spPr>
          <a:xfrm>
            <a:off x="7863593" y="2387431"/>
            <a:ext cx="1533953" cy="1522134"/>
          </a:xfrm>
          <a:prstGeom prst="arc">
            <a:avLst>
              <a:gd name="adj1" fmla="val 10738456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5E965CA-26EA-46FB-B1C9-46DA4A7F07DD}"/>
              </a:ext>
            </a:extLst>
          </p:cNvPr>
          <p:cNvSpPr/>
          <p:nvPr/>
        </p:nvSpPr>
        <p:spPr>
          <a:xfrm flipH="1">
            <a:off x="2807284" y="2149534"/>
            <a:ext cx="1966170" cy="2006400"/>
          </a:xfrm>
          <a:prstGeom prst="arc">
            <a:avLst>
              <a:gd name="adj1" fmla="val 10728505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47F4A5C-22E8-4771-8271-49FBE4564559}"/>
              </a:ext>
            </a:extLst>
          </p:cNvPr>
          <p:cNvSpPr/>
          <p:nvPr/>
        </p:nvSpPr>
        <p:spPr>
          <a:xfrm>
            <a:off x="2233640" y="3453124"/>
            <a:ext cx="1150039" cy="6588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75p</a:t>
            </a:r>
            <a:endParaRPr lang="en-GB" sz="2000" b="1" spc="-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920F416-6269-45AA-97F3-704B90B6D13C}"/>
              </a:ext>
            </a:extLst>
          </p:cNvPr>
          <p:cNvSpPr/>
          <p:nvPr/>
        </p:nvSpPr>
        <p:spPr>
          <a:xfrm>
            <a:off x="4197129" y="3453126"/>
            <a:ext cx="1152000" cy="659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£1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C5580E4-9312-481D-BB8D-3F12E0DAA067}"/>
              </a:ext>
            </a:extLst>
          </p:cNvPr>
          <p:cNvSpPr/>
          <p:nvPr/>
        </p:nvSpPr>
        <p:spPr>
          <a:xfrm>
            <a:off x="8829370" y="3453125"/>
            <a:ext cx="1152000" cy="6588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£6 and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70p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E338DA3-C42E-4EB3-AFC6-A6E2103B2C82}"/>
              </a:ext>
            </a:extLst>
          </p:cNvPr>
          <p:cNvSpPr/>
          <p:nvPr/>
        </p:nvSpPr>
        <p:spPr>
          <a:xfrm flipH="1">
            <a:off x="4776040" y="2164094"/>
            <a:ext cx="3082615" cy="1991840"/>
          </a:xfrm>
          <a:prstGeom prst="arc">
            <a:avLst>
              <a:gd name="adj1" fmla="val 10787285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13E94C-BF05-44C6-9605-5C9FE8DA301A}"/>
              </a:ext>
            </a:extLst>
          </p:cNvPr>
          <p:cNvSpPr/>
          <p:nvPr/>
        </p:nvSpPr>
        <p:spPr>
          <a:xfrm>
            <a:off x="7250647" y="3453126"/>
            <a:ext cx="1152000" cy="659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£____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08A1CD-E68A-4E7B-B3A7-F303DB981C39}"/>
              </a:ext>
            </a:extLst>
          </p:cNvPr>
          <p:cNvSpPr txBox="1"/>
          <p:nvPr/>
        </p:nvSpPr>
        <p:spPr>
          <a:xfrm>
            <a:off x="3384810" y="2669706"/>
            <a:ext cx="811119" cy="307777"/>
          </a:xfrm>
          <a:prstGeom prst="rect">
            <a:avLst/>
          </a:prstGeom>
          <a:noFill/>
          <a:ln w="190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_____p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793560-D2F6-4D39-861F-4FF4C5FA3823}"/>
              </a:ext>
            </a:extLst>
          </p:cNvPr>
          <p:cNvSpPr txBox="1"/>
          <p:nvPr/>
        </p:nvSpPr>
        <p:spPr>
          <a:xfrm>
            <a:off x="5888544" y="2669706"/>
            <a:ext cx="857607" cy="307777"/>
          </a:xfrm>
          <a:prstGeom prst="rect">
            <a:avLst/>
          </a:prstGeom>
          <a:noFill/>
          <a:ln w="190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£ _____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6AA031-0034-4E68-AAD9-F9CAAF1A25E3}"/>
              </a:ext>
            </a:extLst>
          </p:cNvPr>
          <p:cNvSpPr txBox="1"/>
          <p:nvPr/>
        </p:nvSpPr>
        <p:spPr>
          <a:xfrm>
            <a:off x="8225009" y="2669706"/>
            <a:ext cx="811119" cy="307777"/>
          </a:xfrm>
          <a:prstGeom prst="rect">
            <a:avLst/>
          </a:prstGeom>
          <a:noFill/>
          <a:ln w="190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_____p</a:t>
            </a:r>
          </a:p>
        </p:txBody>
      </p:sp>
    </p:spTree>
    <p:extLst>
      <p:ext uri="{BB962C8B-B14F-4D97-AF65-F5344CB8AC3E}">
        <p14:creationId xmlns:p14="http://schemas.microsoft.com/office/powerpoint/2010/main" val="4257173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missing numbers on the number line.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7" name="Table 7">
            <a:extLst>
              <a:ext uri="{FF2B5EF4-FFF2-40B4-BE49-F238E27FC236}">
                <a16:creationId xmlns:a16="http://schemas.microsoft.com/office/drawing/2014/main" id="{F0962291-15D1-43F8-BDE3-FF9A51BEE174}"/>
              </a:ext>
            </a:extLst>
          </p:cNvPr>
          <p:cNvGraphicFramePr>
            <a:graphicFrameLocks noGrp="1"/>
          </p:cNvGraphicFramePr>
          <p:nvPr/>
        </p:nvGraphicFramePr>
        <p:xfrm>
          <a:off x="2807284" y="3161453"/>
          <a:ext cx="6595198" cy="231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440">
                  <a:extLst>
                    <a:ext uri="{9D8B030D-6E8A-4147-A177-3AD203B41FA5}">
                      <a16:colId xmlns:a16="http://schemas.microsoft.com/office/drawing/2014/main" val="3805297755"/>
                    </a:ext>
                  </a:extLst>
                </a:gridCol>
                <a:gridCol w="724440">
                  <a:extLst>
                    <a:ext uri="{9D8B030D-6E8A-4147-A177-3AD203B41FA5}">
                      <a16:colId xmlns:a16="http://schemas.microsoft.com/office/drawing/2014/main" val="1253066343"/>
                    </a:ext>
                  </a:extLst>
                </a:gridCol>
                <a:gridCol w="348836">
                  <a:extLst>
                    <a:ext uri="{9D8B030D-6E8A-4147-A177-3AD203B41FA5}">
                      <a16:colId xmlns:a16="http://schemas.microsoft.com/office/drawing/2014/main" val="172346307"/>
                    </a:ext>
                  </a:extLst>
                </a:gridCol>
                <a:gridCol w="136953">
                  <a:extLst>
                    <a:ext uri="{9D8B030D-6E8A-4147-A177-3AD203B41FA5}">
                      <a16:colId xmlns:a16="http://schemas.microsoft.com/office/drawing/2014/main" val="810832621"/>
                    </a:ext>
                  </a:extLst>
                </a:gridCol>
                <a:gridCol w="32453">
                  <a:extLst>
                    <a:ext uri="{9D8B030D-6E8A-4147-A177-3AD203B41FA5}">
                      <a16:colId xmlns:a16="http://schemas.microsoft.com/office/drawing/2014/main" val="243112045"/>
                    </a:ext>
                  </a:extLst>
                </a:gridCol>
                <a:gridCol w="146957">
                  <a:extLst>
                    <a:ext uri="{9D8B030D-6E8A-4147-A177-3AD203B41FA5}">
                      <a16:colId xmlns:a16="http://schemas.microsoft.com/office/drawing/2014/main" val="1085059419"/>
                    </a:ext>
                  </a:extLst>
                </a:gridCol>
                <a:gridCol w="724440">
                  <a:extLst>
                    <a:ext uri="{9D8B030D-6E8A-4147-A177-3AD203B41FA5}">
                      <a16:colId xmlns:a16="http://schemas.microsoft.com/office/drawing/2014/main" val="1829961908"/>
                    </a:ext>
                  </a:extLst>
                </a:gridCol>
                <a:gridCol w="724440">
                  <a:extLst>
                    <a:ext uri="{9D8B030D-6E8A-4147-A177-3AD203B41FA5}">
                      <a16:colId xmlns:a16="http://schemas.microsoft.com/office/drawing/2014/main" val="4201805425"/>
                    </a:ext>
                  </a:extLst>
                </a:gridCol>
                <a:gridCol w="1484667">
                  <a:extLst>
                    <a:ext uri="{9D8B030D-6E8A-4147-A177-3AD203B41FA5}">
                      <a16:colId xmlns:a16="http://schemas.microsoft.com/office/drawing/2014/main" val="2994697002"/>
                    </a:ext>
                  </a:extLst>
                </a:gridCol>
                <a:gridCol w="1547572">
                  <a:extLst>
                    <a:ext uri="{9D8B030D-6E8A-4147-A177-3AD203B41FA5}">
                      <a16:colId xmlns:a16="http://schemas.microsoft.com/office/drawing/2014/main" val="1597858250"/>
                    </a:ext>
                  </a:extLst>
                </a:gridCol>
              </a:tblGrid>
              <a:tr h="23150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0315776"/>
                  </a:ext>
                </a:extLst>
              </a:tr>
            </a:tbl>
          </a:graphicData>
        </a:graphic>
      </p:graphicFrame>
      <p:sp>
        <p:nvSpPr>
          <p:cNvPr id="21" name="Arc 20">
            <a:extLst>
              <a:ext uri="{FF2B5EF4-FFF2-40B4-BE49-F238E27FC236}">
                <a16:creationId xmlns:a16="http://schemas.microsoft.com/office/drawing/2014/main" id="{47A60174-E8F2-4885-AB8D-2B5E994A47B9}"/>
              </a:ext>
            </a:extLst>
          </p:cNvPr>
          <p:cNvSpPr/>
          <p:nvPr/>
        </p:nvSpPr>
        <p:spPr>
          <a:xfrm>
            <a:off x="7863593" y="2387431"/>
            <a:ext cx="1533953" cy="1522134"/>
          </a:xfrm>
          <a:prstGeom prst="arc">
            <a:avLst>
              <a:gd name="adj1" fmla="val 10738456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5E965CA-26EA-46FB-B1C9-46DA4A7F07DD}"/>
              </a:ext>
            </a:extLst>
          </p:cNvPr>
          <p:cNvSpPr/>
          <p:nvPr/>
        </p:nvSpPr>
        <p:spPr>
          <a:xfrm flipH="1">
            <a:off x="2807284" y="2149534"/>
            <a:ext cx="1966170" cy="2006400"/>
          </a:xfrm>
          <a:prstGeom prst="arc">
            <a:avLst>
              <a:gd name="adj1" fmla="val 10728505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47F4A5C-22E8-4771-8271-49FBE4564559}"/>
              </a:ext>
            </a:extLst>
          </p:cNvPr>
          <p:cNvSpPr/>
          <p:nvPr/>
        </p:nvSpPr>
        <p:spPr>
          <a:xfrm>
            <a:off x="2233640" y="3453124"/>
            <a:ext cx="1150039" cy="6588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75p</a:t>
            </a:r>
            <a:endParaRPr lang="en-GB" sz="2000" b="1" spc="-3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920F416-6269-45AA-97F3-704B90B6D13C}"/>
              </a:ext>
            </a:extLst>
          </p:cNvPr>
          <p:cNvSpPr/>
          <p:nvPr/>
        </p:nvSpPr>
        <p:spPr>
          <a:xfrm>
            <a:off x="4197129" y="3453126"/>
            <a:ext cx="1152000" cy="659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£1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C5580E4-9312-481D-BB8D-3F12E0DAA067}"/>
              </a:ext>
            </a:extLst>
          </p:cNvPr>
          <p:cNvSpPr/>
          <p:nvPr/>
        </p:nvSpPr>
        <p:spPr>
          <a:xfrm>
            <a:off x="8829370" y="3453125"/>
            <a:ext cx="1152000" cy="6588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£6 and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70p</a:t>
            </a: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E338DA3-C42E-4EB3-AFC6-A6E2103B2C82}"/>
              </a:ext>
            </a:extLst>
          </p:cNvPr>
          <p:cNvSpPr/>
          <p:nvPr/>
        </p:nvSpPr>
        <p:spPr>
          <a:xfrm flipH="1">
            <a:off x="4776040" y="2164094"/>
            <a:ext cx="3082615" cy="1991840"/>
          </a:xfrm>
          <a:prstGeom prst="arc">
            <a:avLst>
              <a:gd name="adj1" fmla="val 10787285"/>
              <a:gd name="adj2" fmla="val 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B13E94C-BF05-44C6-9605-5C9FE8DA301A}"/>
              </a:ext>
            </a:extLst>
          </p:cNvPr>
          <p:cNvSpPr/>
          <p:nvPr/>
        </p:nvSpPr>
        <p:spPr>
          <a:xfrm>
            <a:off x="7250647" y="3453126"/>
            <a:ext cx="1152000" cy="65901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08A1CD-E68A-4E7B-B3A7-F303DB981C39}"/>
              </a:ext>
            </a:extLst>
          </p:cNvPr>
          <p:cNvSpPr txBox="1"/>
          <p:nvPr/>
        </p:nvSpPr>
        <p:spPr>
          <a:xfrm>
            <a:off x="3561140" y="2669706"/>
            <a:ext cx="458459" cy="307777"/>
          </a:xfrm>
          <a:prstGeom prst="rect">
            <a:avLst/>
          </a:prstGeom>
          <a:noFill/>
          <a:ln w="190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  <a:r>
              <a:rPr lang="en-GB" sz="2000" b="1" dirty="0">
                <a:latin typeface="Century Gothic" panose="020B0502020202020204" pitchFamily="34" charset="0"/>
              </a:rPr>
              <a:t>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793560-D2F6-4D39-861F-4FF4C5FA3823}"/>
              </a:ext>
            </a:extLst>
          </p:cNvPr>
          <p:cNvSpPr txBox="1"/>
          <p:nvPr/>
        </p:nvSpPr>
        <p:spPr>
          <a:xfrm>
            <a:off x="6173075" y="2669706"/>
            <a:ext cx="288542" cy="307777"/>
          </a:xfrm>
          <a:prstGeom prst="rect">
            <a:avLst/>
          </a:prstGeom>
          <a:noFill/>
          <a:ln w="190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£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6AA031-0034-4E68-AAD9-F9CAAF1A25E3}"/>
              </a:ext>
            </a:extLst>
          </p:cNvPr>
          <p:cNvSpPr txBox="1"/>
          <p:nvPr/>
        </p:nvSpPr>
        <p:spPr>
          <a:xfrm>
            <a:off x="8401339" y="2669706"/>
            <a:ext cx="458459" cy="307777"/>
          </a:xfrm>
          <a:prstGeom prst="rect">
            <a:avLst/>
          </a:prstGeom>
          <a:noFill/>
          <a:ln w="19050">
            <a:noFill/>
          </a:ln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70</a:t>
            </a:r>
            <a:r>
              <a:rPr lang="en-GB" sz="2000" b="1" dirty="0">
                <a:latin typeface="Century Gothic" panose="020B050202020202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023499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C5E5C6-25EC-4CD5-A67A-D34B758B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6E1E6A-3B6E-4CB5-B867-8E8625B7F80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Shirelle likes two items in the museum’s gift shop.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less does the gold keyring cost?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£_____ and ______p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33">
            <a:extLst>
              <a:ext uri="{FF2B5EF4-FFF2-40B4-BE49-F238E27FC236}">
                <a16:creationId xmlns:a16="http://schemas.microsoft.com/office/drawing/2014/main" id="{3FC8BACE-95D5-4C46-8103-209F5313C607}"/>
              </a:ext>
            </a:extLst>
          </p:cNvPr>
          <p:cNvGraphicFramePr>
            <a:graphicFrameLocks noGrp="1"/>
          </p:cNvGraphicFramePr>
          <p:nvPr/>
        </p:nvGraphicFramePr>
        <p:xfrm>
          <a:off x="3585867" y="3086802"/>
          <a:ext cx="2291926" cy="77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926">
                  <a:extLst>
                    <a:ext uri="{9D8B030D-6E8A-4147-A177-3AD203B41FA5}">
                      <a16:colId xmlns:a16="http://schemas.microsoft.com/office/drawing/2014/main" val="818873337"/>
                    </a:ext>
                  </a:extLst>
                </a:gridCol>
              </a:tblGrid>
              <a:tr h="77219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£3 and 60p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579414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A28709-495E-4EB7-BE6B-05D9B884DF30}"/>
              </a:ext>
            </a:extLst>
          </p:cNvPr>
          <p:cNvCxnSpPr/>
          <p:nvPr/>
        </p:nvCxnSpPr>
        <p:spPr>
          <a:xfrm>
            <a:off x="4731830" y="2991622"/>
            <a:ext cx="0" cy="318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1339DE-7987-4FB9-AC90-5862B121A632}"/>
              </a:ext>
            </a:extLst>
          </p:cNvPr>
          <p:cNvCxnSpPr/>
          <p:nvPr/>
        </p:nvCxnSpPr>
        <p:spPr>
          <a:xfrm>
            <a:off x="7422854" y="2991622"/>
            <a:ext cx="0" cy="318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33">
            <a:extLst>
              <a:ext uri="{FF2B5EF4-FFF2-40B4-BE49-F238E27FC236}">
                <a16:creationId xmlns:a16="http://schemas.microsoft.com/office/drawing/2014/main" id="{410FEB45-7C45-4A1C-92CA-62A2194A5678}"/>
              </a:ext>
            </a:extLst>
          </p:cNvPr>
          <p:cNvGraphicFramePr>
            <a:graphicFrameLocks noGrp="1"/>
          </p:cNvGraphicFramePr>
          <p:nvPr/>
        </p:nvGraphicFramePr>
        <p:xfrm>
          <a:off x="6288229" y="3086802"/>
          <a:ext cx="2291926" cy="77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926">
                  <a:extLst>
                    <a:ext uri="{9D8B030D-6E8A-4147-A177-3AD203B41FA5}">
                      <a16:colId xmlns:a16="http://schemas.microsoft.com/office/drawing/2014/main" val="3067953971"/>
                    </a:ext>
                  </a:extLst>
                </a:gridCol>
              </a:tblGrid>
              <a:tr h="7721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 and 45p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5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199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C5E5C6-25EC-4CD5-A67A-D34B758BD9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86E1E6A-3B6E-4CB5-B867-8E8625B7F806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Shirelle likes two items in the museum’s gift shop.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less does the gold keyring cost?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£3 and 85p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23" name="Table 33">
            <a:extLst>
              <a:ext uri="{FF2B5EF4-FFF2-40B4-BE49-F238E27FC236}">
                <a16:creationId xmlns:a16="http://schemas.microsoft.com/office/drawing/2014/main" id="{3FC8BACE-95D5-4C46-8103-209F5313C607}"/>
              </a:ext>
            </a:extLst>
          </p:cNvPr>
          <p:cNvGraphicFramePr>
            <a:graphicFrameLocks noGrp="1"/>
          </p:cNvGraphicFramePr>
          <p:nvPr/>
        </p:nvGraphicFramePr>
        <p:xfrm>
          <a:off x="3585867" y="3086802"/>
          <a:ext cx="2291926" cy="77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926">
                  <a:extLst>
                    <a:ext uri="{9D8B030D-6E8A-4147-A177-3AD203B41FA5}">
                      <a16:colId xmlns:a16="http://schemas.microsoft.com/office/drawing/2014/main" val="818873337"/>
                    </a:ext>
                  </a:extLst>
                </a:gridCol>
              </a:tblGrid>
              <a:tr h="772193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£3 and 60p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579414"/>
                  </a:ext>
                </a:extLst>
              </a:tr>
            </a:tbl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8A28709-495E-4EB7-BE6B-05D9B884DF30}"/>
              </a:ext>
            </a:extLst>
          </p:cNvPr>
          <p:cNvCxnSpPr/>
          <p:nvPr/>
        </p:nvCxnSpPr>
        <p:spPr>
          <a:xfrm>
            <a:off x="4731830" y="2991622"/>
            <a:ext cx="0" cy="318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1339DE-7987-4FB9-AC90-5862B121A632}"/>
              </a:ext>
            </a:extLst>
          </p:cNvPr>
          <p:cNvCxnSpPr/>
          <p:nvPr/>
        </p:nvCxnSpPr>
        <p:spPr>
          <a:xfrm>
            <a:off x="7422854" y="2991622"/>
            <a:ext cx="0" cy="31811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33">
            <a:extLst>
              <a:ext uri="{FF2B5EF4-FFF2-40B4-BE49-F238E27FC236}">
                <a16:creationId xmlns:a16="http://schemas.microsoft.com/office/drawing/2014/main" id="{410FEB45-7C45-4A1C-92CA-62A2194A5678}"/>
              </a:ext>
            </a:extLst>
          </p:cNvPr>
          <p:cNvGraphicFramePr>
            <a:graphicFrameLocks noGrp="1"/>
          </p:cNvGraphicFramePr>
          <p:nvPr/>
        </p:nvGraphicFramePr>
        <p:xfrm>
          <a:off x="6288229" y="3086802"/>
          <a:ext cx="2291926" cy="77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926">
                  <a:extLst>
                    <a:ext uri="{9D8B030D-6E8A-4147-A177-3AD203B41FA5}">
                      <a16:colId xmlns:a16="http://schemas.microsoft.com/office/drawing/2014/main" val="3067953971"/>
                    </a:ext>
                  </a:extLst>
                </a:gridCol>
              </a:tblGrid>
              <a:tr h="77219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£7 and 45p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257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148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CFDF7D4-9DEE-4AE6-8493-6CCE9CCB4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88F412C-23DB-460A-84F9-9679776CBB98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Saoirse had £7 and 85p in her piggy bank. She spent £1 and 60p. Complete the bar model to show how much she has left.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id="{F6409432-202A-48CB-939F-80A25ED44C88}"/>
              </a:ext>
            </a:extLst>
          </p:cNvPr>
          <p:cNvSpPr/>
          <p:nvPr/>
        </p:nvSpPr>
        <p:spPr>
          <a:xfrm rot="16200000">
            <a:off x="3935587" y="3077175"/>
            <a:ext cx="54000" cy="2088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4E2EB3-63BE-4F1C-A537-0E8DC0BC5FAC}"/>
              </a:ext>
            </a:extLst>
          </p:cNvPr>
          <p:cNvSpPr txBox="1"/>
          <p:nvPr/>
        </p:nvSpPr>
        <p:spPr>
          <a:xfrm>
            <a:off x="3148101" y="4238195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= £1 and 60p</a:t>
            </a:r>
          </a:p>
        </p:txBody>
      </p:sp>
    </p:spTree>
    <p:extLst>
      <p:ext uri="{BB962C8B-B14F-4D97-AF65-F5344CB8AC3E}">
        <p14:creationId xmlns:p14="http://schemas.microsoft.com/office/powerpoint/2010/main" val="2388954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43EAAE0-B906-4D02-A13C-6023F5FED0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D5C616C-AAAF-47B3-A181-A25BFFC594C2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Saoirse had £7 and 85p in her piggy bank. She spent £1 and 60p. Complete the bar model to show how much she has left.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Saoirse has £6 and 25p left.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Left Brace 39">
            <a:extLst>
              <a:ext uri="{FF2B5EF4-FFF2-40B4-BE49-F238E27FC236}">
                <a16:creationId xmlns:a16="http://schemas.microsoft.com/office/drawing/2014/main" id="{D4D5A6E3-0F76-4B42-9757-E77E1F60893F}"/>
              </a:ext>
            </a:extLst>
          </p:cNvPr>
          <p:cNvSpPr/>
          <p:nvPr/>
        </p:nvSpPr>
        <p:spPr>
          <a:xfrm rot="16200000">
            <a:off x="6303659" y="-49591"/>
            <a:ext cx="54000" cy="581996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739F0F-3188-4A2A-96F1-CF2ED074E56D}"/>
              </a:ext>
            </a:extLst>
          </p:cNvPr>
          <p:cNvSpPr txBox="1"/>
          <p:nvPr/>
        </p:nvSpPr>
        <p:spPr>
          <a:xfrm>
            <a:off x="5516173" y="2907838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= £7 and 85p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06B92B-A69D-4052-A5AD-68B182E16D09}"/>
              </a:ext>
            </a:extLst>
          </p:cNvPr>
          <p:cNvSpPr txBox="1"/>
          <p:nvPr/>
        </p:nvSpPr>
        <p:spPr>
          <a:xfrm>
            <a:off x="6930761" y="4238195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= £6 and 25p</a:t>
            </a:r>
          </a:p>
        </p:txBody>
      </p:sp>
      <p:sp>
        <p:nvSpPr>
          <p:cNvPr id="43" name="Left Brace 42">
            <a:extLst>
              <a:ext uri="{FF2B5EF4-FFF2-40B4-BE49-F238E27FC236}">
                <a16:creationId xmlns:a16="http://schemas.microsoft.com/office/drawing/2014/main" id="{F8140871-8D8A-4FA4-A160-11F2A88B99B9}"/>
              </a:ext>
            </a:extLst>
          </p:cNvPr>
          <p:cNvSpPr/>
          <p:nvPr/>
        </p:nvSpPr>
        <p:spPr>
          <a:xfrm rot="16200000">
            <a:off x="7718247" y="2465176"/>
            <a:ext cx="54000" cy="3312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Left Brace 43">
            <a:extLst>
              <a:ext uri="{FF2B5EF4-FFF2-40B4-BE49-F238E27FC236}">
                <a16:creationId xmlns:a16="http://schemas.microsoft.com/office/drawing/2014/main" id="{A44A2FAF-56A7-437D-AD93-C3517F0B46B1}"/>
              </a:ext>
            </a:extLst>
          </p:cNvPr>
          <p:cNvSpPr/>
          <p:nvPr/>
        </p:nvSpPr>
        <p:spPr>
          <a:xfrm rot="16200000">
            <a:off x="3935587" y="3077175"/>
            <a:ext cx="54000" cy="20880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7D7B95-80EB-4813-A239-C030CB61D229}"/>
              </a:ext>
            </a:extLst>
          </p:cNvPr>
          <p:cNvSpPr txBox="1"/>
          <p:nvPr/>
        </p:nvSpPr>
        <p:spPr>
          <a:xfrm>
            <a:off x="3148101" y="4238195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Century Gothic" panose="020B0502020202020204" pitchFamily="34" charset="0"/>
              </a:rPr>
              <a:t>= £1 and 60p</a:t>
            </a:r>
          </a:p>
        </p:txBody>
      </p:sp>
    </p:spTree>
    <p:extLst>
      <p:ext uri="{BB962C8B-B14F-4D97-AF65-F5344CB8AC3E}">
        <p14:creationId xmlns:p14="http://schemas.microsoft.com/office/powerpoint/2010/main" val="275419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03A7B6-0627-451B-AC77-DB338A801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F18C73-E1BD-4A0C-A063-9F84D46453F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Take away £2 and 65p from the amount shown below.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is left? 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9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442421"/>
            <a:ext cx="5157787" cy="147394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find the difference.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3"/>
            <a:ext cx="5157787" cy="43186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can count on to find the difference.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I can count backwards to find the difference.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discuss and understand the most efficient method.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533861"/>
            <a:ext cx="5183188" cy="129106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subtract money accurately.</a:t>
            </a:r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independently choose a method to complete subtraction questions.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the inverse to check my answers.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complete problem solving questions using my learning. </a:t>
            </a: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03A7B6-0627-451B-AC77-DB338A801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0F18C73-E1BD-4A0C-A063-9F84D46453FC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Take away £2 and 65p from the amount shown below.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is left?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£6 and 45p </a:t>
            </a: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–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£2 and 65p = £3 and 80p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166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90DECB-26CC-4482-830A-A56EDF3C0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724FA8-BD40-4891-9D9E-2970ADAC277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Luke and Viola have saved some money.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more money does Viola have than Luke?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42AC555-12FB-4B31-BF36-420A0C879052}"/>
              </a:ext>
            </a:extLst>
          </p:cNvPr>
          <p:cNvSpPr/>
          <p:nvPr/>
        </p:nvSpPr>
        <p:spPr>
          <a:xfrm>
            <a:off x="5678049" y="1950393"/>
            <a:ext cx="3023456" cy="713134"/>
          </a:xfrm>
          <a:prstGeom prst="wedgeRoundRectCallout">
            <a:avLst>
              <a:gd name="adj1" fmla="val -66097"/>
              <a:gd name="adj2" fmla="val 186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£4 and 30p.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26718C-AFAB-436B-8557-B6BF42AB2872}"/>
              </a:ext>
            </a:extLst>
          </p:cNvPr>
          <p:cNvSpPr txBox="1"/>
          <p:nvPr/>
        </p:nvSpPr>
        <p:spPr>
          <a:xfrm>
            <a:off x="4196509" y="2668279"/>
            <a:ext cx="8703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Luke</a:t>
            </a:r>
            <a:endParaRPr lang="en-GB" sz="9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92B8FA-5D2F-4F21-A5FB-6790FE1685D0}"/>
              </a:ext>
            </a:extLst>
          </p:cNvPr>
          <p:cNvSpPr txBox="1"/>
          <p:nvPr/>
        </p:nvSpPr>
        <p:spPr>
          <a:xfrm>
            <a:off x="4196107" y="4325087"/>
            <a:ext cx="871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Viola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8445832-A38B-4B4C-AED4-85203F55EC80}"/>
              </a:ext>
            </a:extLst>
          </p:cNvPr>
          <p:cNvSpPr/>
          <p:nvPr/>
        </p:nvSpPr>
        <p:spPr>
          <a:xfrm>
            <a:off x="5678049" y="3463240"/>
            <a:ext cx="3023456" cy="713134"/>
          </a:xfrm>
          <a:prstGeom prst="wedgeRoundRectCallout">
            <a:avLst>
              <a:gd name="adj1" fmla="val -66097"/>
              <a:gd name="adj2" fmla="val 186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£8 and 85p.</a:t>
            </a:r>
          </a:p>
        </p:txBody>
      </p:sp>
    </p:spTree>
    <p:extLst>
      <p:ext uri="{BB962C8B-B14F-4D97-AF65-F5344CB8AC3E}">
        <p14:creationId xmlns:p14="http://schemas.microsoft.com/office/powerpoint/2010/main" val="798217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90DECB-26CC-4482-830A-A56EDF3C0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724FA8-BD40-4891-9D9E-2970ADAC277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Luke and Viola have saved some money.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more money does Viola have than Luke?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Viola has £4 and 55p more than Luke because…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42AC555-12FB-4B31-BF36-420A0C879052}"/>
              </a:ext>
            </a:extLst>
          </p:cNvPr>
          <p:cNvSpPr/>
          <p:nvPr/>
        </p:nvSpPr>
        <p:spPr>
          <a:xfrm>
            <a:off x="5678049" y="1950393"/>
            <a:ext cx="3023456" cy="713134"/>
          </a:xfrm>
          <a:prstGeom prst="wedgeRoundRectCallout">
            <a:avLst>
              <a:gd name="adj1" fmla="val -66097"/>
              <a:gd name="adj2" fmla="val 186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£4 and 30p.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26718C-AFAB-436B-8557-B6BF42AB2872}"/>
              </a:ext>
            </a:extLst>
          </p:cNvPr>
          <p:cNvSpPr txBox="1"/>
          <p:nvPr/>
        </p:nvSpPr>
        <p:spPr>
          <a:xfrm>
            <a:off x="4196509" y="2668279"/>
            <a:ext cx="8703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Luke</a:t>
            </a:r>
            <a:endParaRPr lang="en-GB" sz="9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92B8FA-5D2F-4F21-A5FB-6790FE1685D0}"/>
              </a:ext>
            </a:extLst>
          </p:cNvPr>
          <p:cNvSpPr txBox="1"/>
          <p:nvPr/>
        </p:nvSpPr>
        <p:spPr>
          <a:xfrm>
            <a:off x="4196107" y="4325087"/>
            <a:ext cx="871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Viola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8445832-A38B-4B4C-AED4-85203F55EC80}"/>
              </a:ext>
            </a:extLst>
          </p:cNvPr>
          <p:cNvSpPr/>
          <p:nvPr/>
        </p:nvSpPr>
        <p:spPr>
          <a:xfrm>
            <a:off x="5678049" y="3463240"/>
            <a:ext cx="3023456" cy="713134"/>
          </a:xfrm>
          <a:prstGeom prst="wedgeRoundRectCallout">
            <a:avLst>
              <a:gd name="adj1" fmla="val -66097"/>
              <a:gd name="adj2" fmla="val 186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£8 and 85p.</a:t>
            </a:r>
          </a:p>
        </p:txBody>
      </p:sp>
    </p:spTree>
    <p:extLst>
      <p:ext uri="{BB962C8B-B14F-4D97-AF65-F5344CB8AC3E}">
        <p14:creationId xmlns:p14="http://schemas.microsoft.com/office/powerpoint/2010/main" val="1291837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190DECB-26CC-4482-830A-A56EDF3C0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724FA8-BD40-4891-9D9E-2970ADAC2775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Luke and Viola have saved some money.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much more money does Viola have than Luke?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how you know.</a:t>
            </a:r>
            <a:endParaRPr lang="en-GB" sz="2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Viola has £4 and 55p more than Luke because £8 and 85p </a:t>
            </a:r>
            <a:r>
              <a:rPr lang="en-GB" sz="2000" b="1" spc="-300" dirty="0">
                <a:solidFill>
                  <a:srgbClr val="FF0000"/>
                </a:solidFill>
                <a:latin typeface="Century Gothic" panose="020B0502020202020204" pitchFamily="34" charset="0"/>
              </a:rPr>
              <a:t>–  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£4 and 30p = £4 and 55p.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042AC555-12FB-4B31-BF36-420A0C879052}"/>
              </a:ext>
            </a:extLst>
          </p:cNvPr>
          <p:cNvSpPr/>
          <p:nvPr/>
        </p:nvSpPr>
        <p:spPr>
          <a:xfrm>
            <a:off x="5678049" y="1950393"/>
            <a:ext cx="3023456" cy="713134"/>
          </a:xfrm>
          <a:prstGeom prst="wedgeRoundRectCallout">
            <a:avLst>
              <a:gd name="adj1" fmla="val -66097"/>
              <a:gd name="adj2" fmla="val 186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£4 and 30p.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26718C-AFAB-436B-8557-B6BF42AB2872}"/>
              </a:ext>
            </a:extLst>
          </p:cNvPr>
          <p:cNvSpPr txBox="1"/>
          <p:nvPr/>
        </p:nvSpPr>
        <p:spPr>
          <a:xfrm>
            <a:off x="4196509" y="2668279"/>
            <a:ext cx="87039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Luke</a:t>
            </a:r>
            <a:endParaRPr lang="en-GB" sz="900" b="1" dirty="0"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B92B8FA-5D2F-4F21-A5FB-6790FE1685D0}"/>
              </a:ext>
            </a:extLst>
          </p:cNvPr>
          <p:cNvSpPr txBox="1"/>
          <p:nvPr/>
        </p:nvSpPr>
        <p:spPr>
          <a:xfrm>
            <a:off x="4196107" y="4325087"/>
            <a:ext cx="8712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Viola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E8445832-A38B-4B4C-AED4-85203F55EC80}"/>
              </a:ext>
            </a:extLst>
          </p:cNvPr>
          <p:cNvSpPr/>
          <p:nvPr/>
        </p:nvSpPr>
        <p:spPr>
          <a:xfrm>
            <a:off x="5678049" y="3463240"/>
            <a:ext cx="3023456" cy="713134"/>
          </a:xfrm>
          <a:prstGeom prst="wedgeRoundRectCallout">
            <a:avLst>
              <a:gd name="adj1" fmla="val -66097"/>
              <a:gd name="adj2" fmla="val 1861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£8 and 85p.</a:t>
            </a:r>
          </a:p>
        </p:txBody>
      </p:sp>
    </p:spTree>
    <p:extLst>
      <p:ext uri="{BB962C8B-B14F-4D97-AF65-F5344CB8AC3E}">
        <p14:creationId xmlns:p14="http://schemas.microsoft.com/office/powerpoint/2010/main" val="1843986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8CFE260-5530-4B21-A0F8-A2B438FEF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4886BE1-43EF-44F0-A44D-05B242EE674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Errol says,</a:t>
            </a: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the mistake that Errol has made.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180DB3C0-3105-4F7D-B2A3-A594E6C7E054}"/>
              </a:ext>
            </a:extLst>
          </p:cNvPr>
          <p:cNvSpPr/>
          <p:nvPr/>
        </p:nvSpPr>
        <p:spPr>
          <a:xfrm>
            <a:off x="4658876" y="1442651"/>
            <a:ext cx="4955025" cy="1223955"/>
          </a:xfrm>
          <a:prstGeom prst="wedgeRoundRectCallout">
            <a:avLst>
              <a:gd name="adj1" fmla="val -68519"/>
              <a:gd name="adj2" fmla="val 2362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£7 and 25p and I spend £3 and 60p on some popcorn. This means I will have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60p left.</a:t>
            </a:r>
          </a:p>
        </p:txBody>
      </p:sp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19C98122-44D3-4DDC-9CCA-731F46997CF6}"/>
              </a:ext>
            </a:extLst>
          </p:cNvPr>
          <p:cNvGraphicFramePr>
            <a:graphicFrameLocks noGrp="1"/>
          </p:cNvGraphicFramePr>
          <p:nvPr/>
        </p:nvGraphicFramePr>
        <p:xfrm>
          <a:off x="3311170" y="3848153"/>
          <a:ext cx="5519849" cy="231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952">
                  <a:extLst>
                    <a:ext uri="{9D8B030D-6E8A-4147-A177-3AD203B41FA5}">
                      <a16:colId xmlns:a16="http://schemas.microsoft.com/office/drawing/2014/main" val="3805297755"/>
                    </a:ext>
                  </a:extLst>
                </a:gridCol>
                <a:gridCol w="595952">
                  <a:extLst>
                    <a:ext uri="{9D8B030D-6E8A-4147-A177-3AD203B41FA5}">
                      <a16:colId xmlns:a16="http://schemas.microsoft.com/office/drawing/2014/main" val="12530663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2346307"/>
                    </a:ext>
                  </a:extLst>
                </a:gridCol>
                <a:gridCol w="595952">
                  <a:extLst>
                    <a:ext uri="{9D8B030D-6E8A-4147-A177-3AD203B41FA5}">
                      <a16:colId xmlns:a16="http://schemas.microsoft.com/office/drawing/2014/main" val="810832621"/>
                    </a:ext>
                  </a:extLst>
                </a:gridCol>
                <a:gridCol w="2089025">
                  <a:extLst>
                    <a:ext uri="{9D8B030D-6E8A-4147-A177-3AD203B41FA5}">
                      <a16:colId xmlns:a16="http://schemas.microsoft.com/office/drawing/2014/main" val="243112045"/>
                    </a:ext>
                  </a:extLst>
                </a:gridCol>
                <a:gridCol w="276821">
                  <a:extLst>
                    <a:ext uri="{9D8B030D-6E8A-4147-A177-3AD203B41FA5}">
                      <a16:colId xmlns:a16="http://schemas.microsoft.com/office/drawing/2014/main" val="1085059419"/>
                    </a:ext>
                  </a:extLst>
                </a:gridCol>
                <a:gridCol w="595952">
                  <a:extLst>
                    <a:ext uri="{9D8B030D-6E8A-4147-A177-3AD203B41FA5}">
                      <a16:colId xmlns:a16="http://schemas.microsoft.com/office/drawing/2014/main" val="1829961908"/>
                    </a:ext>
                  </a:extLst>
                </a:gridCol>
                <a:gridCol w="25435">
                  <a:extLst>
                    <a:ext uri="{9D8B030D-6E8A-4147-A177-3AD203B41FA5}">
                      <a16:colId xmlns:a16="http://schemas.microsoft.com/office/drawing/2014/main" val="4201805425"/>
                    </a:ext>
                  </a:extLst>
                </a:gridCol>
                <a:gridCol w="60760">
                  <a:extLst>
                    <a:ext uri="{9D8B030D-6E8A-4147-A177-3AD203B41FA5}">
                      <a16:colId xmlns:a16="http://schemas.microsoft.com/office/drawing/2014/main" val="2994697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97858250"/>
                    </a:ext>
                  </a:extLst>
                </a:gridCol>
              </a:tblGrid>
              <a:tr h="23150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0315776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80C0753-8407-4E50-9884-A8A31E66E41E}"/>
              </a:ext>
            </a:extLst>
          </p:cNvPr>
          <p:cNvSpPr txBox="1"/>
          <p:nvPr/>
        </p:nvSpPr>
        <p:spPr>
          <a:xfrm>
            <a:off x="7953304" y="3249081"/>
            <a:ext cx="4584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25p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91FEC369-B08B-47D3-9232-39D33D4DCA8D}"/>
              </a:ext>
            </a:extLst>
          </p:cNvPr>
          <p:cNvSpPr/>
          <p:nvPr/>
        </p:nvSpPr>
        <p:spPr>
          <a:xfrm>
            <a:off x="7509273" y="3169578"/>
            <a:ext cx="1324297" cy="1552769"/>
          </a:xfrm>
          <a:prstGeom prst="arc">
            <a:avLst>
              <a:gd name="adj1" fmla="val 11076003"/>
              <a:gd name="adj2" fmla="val 213408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85EDF81C-2907-4AE4-B44B-8EA1B3D09C87}"/>
              </a:ext>
            </a:extLst>
          </p:cNvPr>
          <p:cNvSpPr/>
          <p:nvPr/>
        </p:nvSpPr>
        <p:spPr>
          <a:xfrm flipH="1">
            <a:off x="3311169" y="3072438"/>
            <a:ext cx="1512000" cy="1658182"/>
          </a:xfrm>
          <a:prstGeom prst="arc">
            <a:avLst>
              <a:gd name="adj1" fmla="val 11042493"/>
              <a:gd name="adj2" fmla="val 213736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843318-BCE0-425A-8844-717E3F91A671}"/>
              </a:ext>
            </a:extLst>
          </p:cNvPr>
          <p:cNvSpPr txBox="1"/>
          <p:nvPr/>
        </p:nvSpPr>
        <p:spPr>
          <a:xfrm>
            <a:off x="6047169" y="3249081"/>
            <a:ext cx="28854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760C15-2D23-440D-95C9-D60559B9BC26}"/>
              </a:ext>
            </a:extLst>
          </p:cNvPr>
          <p:cNvSpPr/>
          <p:nvPr/>
        </p:nvSpPr>
        <p:spPr>
          <a:xfrm>
            <a:off x="6930217" y="4139333"/>
            <a:ext cx="1162800" cy="6732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8FA642-8265-457A-B660-694750066EA7}"/>
              </a:ext>
            </a:extLst>
          </p:cNvPr>
          <p:cNvSpPr/>
          <p:nvPr/>
        </p:nvSpPr>
        <p:spPr>
          <a:xfrm>
            <a:off x="8249314" y="4139333"/>
            <a:ext cx="1162800" cy="6732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 and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25p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6DBC6CB-BC57-4BC3-BC6C-D479C94FCEBB}"/>
              </a:ext>
            </a:extLst>
          </p:cNvPr>
          <p:cNvSpPr/>
          <p:nvPr/>
        </p:nvSpPr>
        <p:spPr>
          <a:xfrm>
            <a:off x="2730076" y="4139883"/>
            <a:ext cx="1161794" cy="67265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60p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E6CE7F69-E5C8-4D34-9550-ECB523D29EC4}"/>
              </a:ext>
            </a:extLst>
          </p:cNvPr>
          <p:cNvSpPr/>
          <p:nvPr/>
        </p:nvSpPr>
        <p:spPr>
          <a:xfrm flipH="1">
            <a:off x="4828993" y="3072937"/>
            <a:ext cx="2689805" cy="1658182"/>
          </a:xfrm>
          <a:prstGeom prst="arc">
            <a:avLst>
              <a:gd name="adj1" fmla="val 10933881"/>
              <a:gd name="adj2" fmla="val 2146849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AD991F8-A5B5-4B80-97B2-F059653CDD39}"/>
              </a:ext>
            </a:extLst>
          </p:cNvPr>
          <p:cNvSpPr/>
          <p:nvPr/>
        </p:nvSpPr>
        <p:spPr>
          <a:xfrm>
            <a:off x="4249958" y="4139333"/>
            <a:ext cx="1162800" cy="6732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3E65CA-1AEA-4D32-B20E-DB151CCA775C}"/>
              </a:ext>
            </a:extLst>
          </p:cNvPr>
          <p:cNvSpPr txBox="1"/>
          <p:nvPr/>
        </p:nvSpPr>
        <p:spPr>
          <a:xfrm>
            <a:off x="3861184" y="3249081"/>
            <a:ext cx="4584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40p</a:t>
            </a:r>
          </a:p>
        </p:txBody>
      </p:sp>
    </p:spTree>
    <p:extLst>
      <p:ext uri="{BB962C8B-B14F-4D97-AF65-F5344CB8AC3E}">
        <p14:creationId xmlns:p14="http://schemas.microsoft.com/office/powerpoint/2010/main" val="40979785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8CFE260-5530-4B21-A0F8-A2B438FEF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4886BE1-43EF-44F0-A44D-05B242EE674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Errol says,</a:t>
            </a: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the mistake that Errol has made.</a:t>
            </a:r>
          </a:p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Errol has subtracted £3 and 65p…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180DB3C0-3105-4F7D-B2A3-A594E6C7E054}"/>
              </a:ext>
            </a:extLst>
          </p:cNvPr>
          <p:cNvSpPr/>
          <p:nvPr/>
        </p:nvSpPr>
        <p:spPr>
          <a:xfrm>
            <a:off x="4658876" y="1442651"/>
            <a:ext cx="4955025" cy="1223955"/>
          </a:xfrm>
          <a:prstGeom prst="wedgeRoundRectCallout">
            <a:avLst>
              <a:gd name="adj1" fmla="val -68519"/>
              <a:gd name="adj2" fmla="val 2362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£7 and 25p and I spend £3 and 60p on some popcorn. This means I will have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60p left.</a:t>
            </a:r>
          </a:p>
        </p:txBody>
      </p:sp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19C98122-44D3-4DDC-9CCA-731F46997CF6}"/>
              </a:ext>
            </a:extLst>
          </p:cNvPr>
          <p:cNvGraphicFramePr>
            <a:graphicFrameLocks noGrp="1"/>
          </p:cNvGraphicFramePr>
          <p:nvPr/>
        </p:nvGraphicFramePr>
        <p:xfrm>
          <a:off x="3311170" y="3848153"/>
          <a:ext cx="5519849" cy="231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952">
                  <a:extLst>
                    <a:ext uri="{9D8B030D-6E8A-4147-A177-3AD203B41FA5}">
                      <a16:colId xmlns:a16="http://schemas.microsoft.com/office/drawing/2014/main" val="3805297755"/>
                    </a:ext>
                  </a:extLst>
                </a:gridCol>
                <a:gridCol w="595952">
                  <a:extLst>
                    <a:ext uri="{9D8B030D-6E8A-4147-A177-3AD203B41FA5}">
                      <a16:colId xmlns:a16="http://schemas.microsoft.com/office/drawing/2014/main" val="12530663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2346307"/>
                    </a:ext>
                  </a:extLst>
                </a:gridCol>
                <a:gridCol w="595952">
                  <a:extLst>
                    <a:ext uri="{9D8B030D-6E8A-4147-A177-3AD203B41FA5}">
                      <a16:colId xmlns:a16="http://schemas.microsoft.com/office/drawing/2014/main" val="810832621"/>
                    </a:ext>
                  </a:extLst>
                </a:gridCol>
                <a:gridCol w="2089025">
                  <a:extLst>
                    <a:ext uri="{9D8B030D-6E8A-4147-A177-3AD203B41FA5}">
                      <a16:colId xmlns:a16="http://schemas.microsoft.com/office/drawing/2014/main" val="243112045"/>
                    </a:ext>
                  </a:extLst>
                </a:gridCol>
                <a:gridCol w="276821">
                  <a:extLst>
                    <a:ext uri="{9D8B030D-6E8A-4147-A177-3AD203B41FA5}">
                      <a16:colId xmlns:a16="http://schemas.microsoft.com/office/drawing/2014/main" val="1085059419"/>
                    </a:ext>
                  </a:extLst>
                </a:gridCol>
                <a:gridCol w="595952">
                  <a:extLst>
                    <a:ext uri="{9D8B030D-6E8A-4147-A177-3AD203B41FA5}">
                      <a16:colId xmlns:a16="http://schemas.microsoft.com/office/drawing/2014/main" val="1829961908"/>
                    </a:ext>
                  </a:extLst>
                </a:gridCol>
                <a:gridCol w="25435">
                  <a:extLst>
                    <a:ext uri="{9D8B030D-6E8A-4147-A177-3AD203B41FA5}">
                      <a16:colId xmlns:a16="http://schemas.microsoft.com/office/drawing/2014/main" val="4201805425"/>
                    </a:ext>
                  </a:extLst>
                </a:gridCol>
                <a:gridCol w="60760">
                  <a:extLst>
                    <a:ext uri="{9D8B030D-6E8A-4147-A177-3AD203B41FA5}">
                      <a16:colId xmlns:a16="http://schemas.microsoft.com/office/drawing/2014/main" val="2994697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97858250"/>
                    </a:ext>
                  </a:extLst>
                </a:gridCol>
              </a:tblGrid>
              <a:tr h="23150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0315776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80C0753-8407-4E50-9884-A8A31E66E41E}"/>
              </a:ext>
            </a:extLst>
          </p:cNvPr>
          <p:cNvSpPr txBox="1"/>
          <p:nvPr/>
        </p:nvSpPr>
        <p:spPr>
          <a:xfrm>
            <a:off x="7953304" y="3249081"/>
            <a:ext cx="4584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25p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91FEC369-B08B-47D3-9232-39D33D4DCA8D}"/>
              </a:ext>
            </a:extLst>
          </p:cNvPr>
          <p:cNvSpPr/>
          <p:nvPr/>
        </p:nvSpPr>
        <p:spPr>
          <a:xfrm>
            <a:off x="7509273" y="3169578"/>
            <a:ext cx="1324297" cy="1552769"/>
          </a:xfrm>
          <a:prstGeom prst="arc">
            <a:avLst>
              <a:gd name="adj1" fmla="val 11076003"/>
              <a:gd name="adj2" fmla="val 213408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85EDF81C-2907-4AE4-B44B-8EA1B3D09C87}"/>
              </a:ext>
            </a:extLst>
          </p:cNvPr>
          <p:cNvSpPr/>
          <p:nvPr/>
        </p:nvSpPr>
        <p:spPr>
          <a:xfrm flipH="1">
            <a:off x="3311169" y="3072438"/>
            <a:ext cx="1512000" cy="1658182"/>
          </a:xfrm>
          <a:prstGeom prst="arc">
            <a:avLst>
              <a:gd name="adj1" fmla="val 11042493"/>
              <a:gd name="adj2" fmla="val 213736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843318-BCE0-425A-8844-717E3F91A671}"/>
              </a:ext>
            </a:extLst>
          </p:cNvPr>
          <p:cNvSpPr txBox="1"/>
          <p:nvPr/>
        </p:nvSpPr>
        <p:spPr>
          <a:xfrm>
            <a:off x="6047169" y="3249081"/>
            <a:ext cx="28854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760C15-2D23-440D-95C9-D60559B9BC26}"/>
              </a:ext>
            </a:extLst>
          </p:cNvPr>
          <p:cNvSpPr/>
          <p:nvPr/>
        </p:nvSpPr>
        <p:spPr>
          <a:xfrm>
            <a:off x="6930217" y="4139333"/>
            <a:ext cx="1162800" cy="6732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8FA642-8265-457A-B660-694750066EA7}"/>
              </a:ext>
            </a:extLst>
          </p:cNvPr>
          <p:cNvSpPr/>
          <p:nvPr/>
        </p:nvSpPr>
        <p:spPr>
          <a:xfrm>
            <a:off x="8249314" y="4139333"/>
            <a:ext cx="1162800" cy="6732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 and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25p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6DBC6CB-BC57-4BC3-BC6C-D479C94FCEBB}"/>
              </a:ext>
            </a:extLst>
          </p:cNvPr>
          <p:cNvSpPr/>
          <p:nvPr/>
        </p:nvSpPr>
        <p:spPr>
          <a:xfrm>
            <a:off x="2730076" y="4139883"/>
            <a:ext cx="1161794" cy="67265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60p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E6CE7F69-E5C8-4D34-9550-ECB523D29EC4}"/>
              </a:ext>
            </a:extLst>
          </p:cNvPr>
          <p:cNvSpPr/>
          <p:nvPr/>
        </p:nvSpPr>
        <p:spPr>
          <a:xfrm flipH="1">
            <a:off x="4828993" y="3072937"/>
            <a:ext cx="2689805" cy="1658182"/>
          </a:xfrm>
          <a:prstGeom prst="arc">
            <a:avLst>
              <a:gd name="adj1" fmla="val 10933881"/>
              <a:gd name="adj2" fmla="val 2146849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AD991F8-A5B5-4B80-97B2-F059653CDD39}"/>
              </a:ext>
            </a:extLst>
          </p:cNvPr>
          <p:cNvSpPr/>
          <p:nvPr/>
        </p:nvSpPr>
        <p:spPr>
          <a:xfrm>
            <a:off x="4249958" y="4139333"/>
            <a:ext cx="1162800" cy="6732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3E65CA-1AEA-4D32-B20E-DB151CCA775C}"/>
              </a:ext>
            </a:extLst>
          </p:cNvPr>
          <p:cNvSpPr txBox="1"/>
          <p:nvPr/>
        </p:nvSpPr>
        <p:spPr>
          <a:xfrm>
            <a:off x="3861184" y="3249081"/>
            <a:ext cx="4584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40p</a:t>
            </a:r>
          </a:p>
        </p:txBody>
      </p:sp>
    </p:spTree>
    <p:extLst>
      <p:ext uri="{BB962C8B-B14F-4D97-AF65-F5344CB8AC3E}">
        <p14:creationId xmlns:p14="http://schemas.microsoft.com/office/powerpoint/2010/main" val="40657885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8CFE260-5530-4B21-A0F8-A2B438FEFF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4886BE1-43EF-44F0-A44D-05B242EE674F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2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Errol says,</a:t>
            </a: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en-GB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Explain the mistake that Errol has made.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Errol has subtracted £3 and 65p in total, rather than £3 and 60p. The correct subtraction is: £7 and 25p </a:t>
            </a: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– £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 and 60p = £3 and 65p.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180DB3C0-3105-4F7D-B2A3-A594E6C7E054}"/>
              </a:ext>
            </a:extLst>
          </p:cNvPr>
          <p:cNvSpPr/>
          <p:nvPr/>
        </p:nvSpPr>
        <p:spPr>
          <a:xfrm>
            <a:off x="4658876" y="1442651"/>
            <a:ext cx="4955025" cy="1223955"/>
          </a:xfrm>
          <a:prstGeom prst="wedgeRoundRectCallout">
            <a:avLst>
              <a:gd name="adj1" fmla="val -68519"/>
              <a:gd name="adj2" fmla="val 23629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 have £7 and 25p and I spend £3 and 60p on some popcorn. This means I will have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60p left.</a:t>
            </a:r>
          </a:p>
        </p:txBody>
      </p:sp>
      <p:graphicFrame>
        <p:nvGraphicFramePr>
          <p:cNvPr id="27" name="Table 7">
            <a:extLst>
              <a:ext uri="{FF2B5EF4-FFF2-40B4-BE49-F238E27FC236}">
                <a16:creationId xmlns:a16="http://schemas.microsoft.com/office/drawing/2014/main" id="{19C98122-44D3-4DDC-9CCA-731F46997CF6}"/>
              </a:ext>
            </a:extLst>
          </p:cNvPr>
          <p:cNvGraphicFramePr>
            <a:graphicFrameLocks noGrp="1"/>
          </p:cNvGraphicFramePr>
          <p:nvPr/>
        </p:nvGraphicFramePr>
        <p:xfrm>
          <a:off x="3311170" y="3848153"/>
          <a:ext cx="5519849" cy="231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5952">
                  <a:extLst>
                    <a:ext uri="{9D8B030D-6E8A-4147-A177-3AD203B41FA5}">
                      <a16:colId xmlns:a16="http://schemas.microsoft.com/office/drawing/2014/main" val="3805297755"/>
                    </a:ext>
                  </a:extLst>
                </a:gridCol>
                <a:gridCol w="595952">
                  <a:extLst>
                    <a:ext uri="{9D8B030D-6E8A-4147-A177-3AD203B41FA5}">
                      <a16:colId xmlns:a16="http://schemas.microsoft.com/office/drawing/2014/main" val="125306634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72346307"/>
                    </a:ext>
                  </a:extLst>
                </a:gridCol>
                <a:gridCol w="595952">
                  <a:extLst>
                    <a:ext uri="{9D8B030D-6E8A-4147-A177-3AD203B41FA5}">
                      <a16:colId xmlns:a16="http://schemas.microsoft.com/office/drawing/2014/main" val="810832621"/>
                    </a:ext>
                  </a:extLst>
                </a:gridCol>
                <a:gridCol w="2089025">
                  <a:extLst>
                    <a:ext uri="{9D8B030D-6E8A-4147-A177-3AD203B41FA5}">
                      <a16:colId xmlns:a16="http://schemas.microsoft.com/office/drawing/2014/main" val="243112045"/>
                    </a:ext>
                  </a:extLst>
                </a:gridCol>
                <a:gridCol w="276821">
                  <a:extLst>
                    <a:ext uri="{9D8B030D-6E8A-4147-A177-3AD203B41FA5}">
                      <a16:colId xmlns:a16="http://schemas.microsoft.com/office/drawing/2014/main" val="1085059419"/>
                    </a:ext>
                  </a:extLst>
                </a:gridCol>
                <a:gridCol w="595952">
                  <a:extLst>
                    <a:ext uri="{9D8B030D-6E8A-4147-A177-3AD203B41FA5}">
                      <a16:colId xmlns:a16="http://schemas.microsoft.com/office/drawing/2014/main" val="1829961908"/>
                    </a:ext>
                  </a:extLst>
                </a:gridCol>
                <a:gridCol w="25435">
                  <a:extLst>
                    <a:ext uri="{9D8B030D-6E8A-4147-A177-3AD203B41FA5}">
                      <a16:colId xmlns:a16="http://schemas.microsoft.com/office/drawing/2014/main" val="4201805425"/>
                    </a:ext>
                  </a:extLst>
                </a:gridCol>
                <a:gridCol w="60760">
                  <a:extLst>
                    <a:ext uri="{9D8B030D-6E8A-4147-A177-3AD203B41FA5}">
                      <a16:colId xmlns:a16="http://schemas.microsoft.com/office/drawing/2014/main" val="299469700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597858250"/>
                    </a:ext>
                  </a:extLst>
                </a:gridCol>
              </a:tblGrid>
              <a:tr h="231508"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0315776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B80C0753-8407-4E50-9884-A8A31E66E41E}"/>
              </a:ext>
            </a:extLst>
          </p:cNvPr>
          <p:cNvSpPr txBox="1"/>
          <p:nvPr/>
        </p:nvSpPr>
        <p:spPr>
          <a:xfrm>
            <a:off x="7953304" y="3249081"/>
            <a:ext cx="4584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25p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91FEC369-B08B-47D3-9232-39D33D4DCA8D}"/>
              </a:ext>
            </a:extLst>
          </p:cNvPr>
          <p:cNvSpPr/>
          <p:nvPr/>
        </p:nvSpPr>
        <p:spPr>
          <a:xfrm>
            <a:off x="7509273" y="3169578"/>
            <a:ext cx="1324297" cy="1552769"/>
          </a:xfrm>
          <a:prstGeom prst="arc">
            <a:avLst>
              <a:gd name="adj1" fmla="val 11076003"/>
              <a:gd name="adj2" fmla="val 2134081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c 29">
            <a:extLst>
              <a:ext uri="{FF2B5EF4-FFF2-40B4-BE49-F238E27FC236}">
                <a16:creationId xmlns:a16="http://schemas.microsoft.com/office/drawing/2014/main" id="{85EDF81C-2907-4AE4-B44B-8EA1B3D09C87}"/>
              </a:ext>
            </a:extLst>
          </p:cNvPr>
          <p:cNvSpPr/>
          <p:nvPr/>
        </p:nvSpPr>
        <p:spPr>
          <a:xfrm flipH="1">
            <a:off x="3311169" y="3072438"/>
            <a:ext cx="1512000" cy="1658182"/>
          </a:xfrm>
          <a:prstGeom prst="arc">
            <a:avLst>
              <a:gd name="adj1" fmla="val 11042493"/>
              <a:gd name="adj2" fmla="val 213736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6843318-BCE0-425A-8844-717E3F91A671}"/>
              </a:ext>
            </a:extLst>
          </p:cNvPr>
          <p:cNvSpPr txBox="1"/>
          <p:nvPr/>
        </p:nvSpPr>
        <p:spPr>
          <a:xfrm>
            <a:off x="6047169" y="3249081"/>
            <a:ext cx="28854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£3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9760C15-2D23-440D-95C9-D60559B9BC26}"/>
              </a:ext>
            </a:extLst>
          </p:cNvPr>
          <p:cNvSpPr/>
          <p:nvPr/>
        </p:nvSpPr>
        <p:spPr>
          <a:xfrm>
            <a:off x="6930217" y="4139333"/>
            <a:ext cx="1162800" cy="6732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68FA642-8265-457A-B660-694750066EA7}"/>
              </a:ext>
            </a:extLst>
          </p:cNvPr>
          <p:cNvSpPr/>
          <p:nvPr/>
        </p:nvSpPr>
        <p:spPr>
          <a:xfrm>
            <a:off x="8249314" y="4139333"/>
            <a:ext cx="1162800" cy="6732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£7 and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25p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6DBC6CB-BC57-4BC3-BC6C-D479C94FCEBB}"/>
              </a:ext>
            </a:extLst>
          </p:cNvPr>
          <p:cNvSpPr/>
          <p:nvPr/>
        </p:nvSpPr>
        <p:spPr>
          <a:xfrm>
            <a:off x="2730076" y="4139883"/>
            <a:ext cx="1161794" cy="67265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£3 and </a:t>
            </a: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60p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E6CE7F69-E5C8-4D34-9550-ECB523D29EC4}"/>
              </a:ext>
            </a:extLst>
          </p:cNvPr>
          <p:cNvSpPr/>
          <p:nvPr/>
        </p:nvSpPr>
        <p:spPr>
          <a:xfrm flipH="1">
            <a:off x="4828993" y="3072937"/>
            <a:ext cx="2689805" cy="1658182"/>
          </a:xfrm>
          <a:prstGeom prst="arc">
            <a:avLst>
              <a:gd name="adj1" fmla="val 10933881"/>
              <a:gd name="adj2" fmla="val 2146849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7AD991F8-A5B5-4B80-97B2-F059653CDD39}"/>
              </a:ext>
            </a:extLst>
          </p:cNvPr>
          <p:cNvSpPr/>
          <p:nvPr/>
        </p:nvSpPr>
        <p:spPr>
          <a:xfrm>
            <a:off x="4249958" y="4139333"/>
            <a:ext cx="1162800" cy="6732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£4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3E65CA-1AEA-4D32-B20E-DB151CCA775C}"/>
              </a:ext>
            </a:extLst>
          </p:cNvPr>
          <p:cNvSpPr txBox="1"/>
          <p:nvPr/>
        </p:nvSpPr>
        <p:spPr>
          <a:xfrm>
            <a:off x="3861184" y="3249081"/>
            <a:ext cx="45845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40p</a:t>
            </a:r>
          </a:p>
        </p:txBody>
      </p:sp>
    </p:spTree>
    <p:extLst>
      <p:ext uri="{BB962C8B-B14F-4D97-AF65-F5344CB8AC3E}">
        <p14:creationId xmlns:p14="http://schemas.microsoft.com/office/powerpoint/2010/main" val="3653266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04A9CD1-1B40-475E-9A0E-23F7CDA99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623C3DD-977E-4608-822A-ECE60F018EB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possible values of the hidden digits. Complete the subtraction using 4 of the cards below.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two possible solutions.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8E87A0F-6DD6-4B41-90EF-DB1A542DDC12}"/>
              </a:ext>
            </a:extLst>
          </p:cNvPr>
          <p:cNvSpPr/>
          <p:nvPr/>
        </p:nvSpPr>
        <p:spPr>
          <a:xfrm>
            <a:off x="2938736" y="1706382"/>
            <a:ext cx="679089" cy="6790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36642D4-BF8F-44F2-B9A0-7ED5EBA5F8BB}"/>
              </a:ext>
            </a:extLst>
          </p:cNvPr>
          <p:cNvSpPr/>
          <p:nvPr/>
        </p:nvSpPr>
        <p:spPr>
          <a:xfrm>
            <a:off x="5150531" y="1706382"/>
            <a:ext cx="679090" cy="6790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F057BC2-9630-4878-AC40-8F8F7A8F9B97}"/>
              </a:ext>
            </a:extLst>
          </p:cNvPr>
          <p:cNvSpPr/>
          <p:nvPr/>
        </p:nvSpPr>
        <p:spPr>
          <a:xfrm>
            <a:off x="7321191" y="1706382"/>
            <a:ext cx="679089" cy="6790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676D856-604A-4DB4-8993-A0A15D1977B3}"/>
              </a:ext>
            </a:extLst>
          </p:cNvPr>
          <p:cNvSpPr/>
          <p:nvPr/>
        </p:nvSpPr>
        <p:spPr>
          <a:xfrm>
            <a:off x="2059195" y="3017324"/>
            <a:ext cx="2773231" cy="667036"/>
          </a:xfrm>
          <a:prstGeom prst="roundRect">
            <a:avLst/>
          </a:prstGeom>
          <a:noFill/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7A547A4-E7A1-4950-B282-9EC4AC217A3A}"/>
              </a:ext>
            </a:extLst>
          </p:cNvPr>
          <p:cNvSpPr/>
          <p:nvPr/>
        </p:nvSpPr>
        <p:spPr>
          <a:xfrm>
            <a:off x="5201658" y="3001014"/>
            <a:ext cx="2773231" cy="667036"/>
          </a:xfrm>
          <a:prstGeom prst="roundRect">
            <a:avLst/>
          </a:prstGeom>
          <a:noFill/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5" name="Table 13">
            <a:extLst>
              <a:ext uri="{FF2B5EF4-FFF2-40B4-BE49-F238E27FC236}">
                <a16:creationId xmlns:a16="http://schemas.microsoft.com/office/drawing/2014/main" id="{EC7B08AD-1752-4C52-A14A-17DD14065864}"/>
              </a:ext>
            </a:extLst>
          </p:cNvPr>
          <p:cNvGraphicFramePr>
            <a:graphicFrameLocks noGrp="1"/>
          </p:cNvGraphicFramePr>
          <p:nvPr/>
        </p:nvGraphicFramePr>
        <p:xfrm>
          <a:off x="2011686" y="4213695"/>
          <a:ext cx="8081941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01">
                  <a:extLst>
                    <a:ext uri="{9D8B030D-6E8A-4147-A177-3AD203B41FA5}">
                      <a16:colId xmlns:a16="http://schemas.microsoft.com/office/drawing/2014/main" val="2007406188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2186119936"/>
                    </a:ext>
                  </a:extLst>
                </a:gridCol>
                <a:gridCol w="840374">
                  <a:extLst>
                    <a:ext uri="{9D8B030D-6E8A-4147-A177-3AD203B41FA5}">
                      <a16:colId xmlns:a16="http://schemas.microsoft.com/office/drawing/2014/main" val="588397058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2968284715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283108267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1846057045"/>
                    </a:ext>
                  </a:extLst>
                </a:gridCol>
                <a:gridCol w="429525">
                  <a:extLst>
                    <a:ext uri="{9D8B030D-6E8A-4147-A177-3AD203B41FA5}">
                      <a16:colId xmlns:a16="http://schemas.microsoft.com/office/drawing/2014/main" val="4000728589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4099048974"/>
                    </a:ext>
                  </a:extLst>
                </a:gridCol>
                <a:gridCol w="840374">
                  <a:extLst>
                    <a:ext uri="{9D8B030D-6E8A-4147-A177-3AD203B41FA5}">
                      <a16:colId xmlns:a16="http://schemas.microsoft.com/office/drawing/2014/main" val="2845136429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1161753501"/>
                    </a:ext>
                  </a:extLst>
                </a:gridCol>
                <a:gridCol w="588261">
                  <a:extLst>
                    <a:ext uri="{9D8B030D-6E8A-4147-A177-3AD203B41FA5}">
                      <a16:colId xmlns:a16="http://schemas.microsoft.com/office/drawing/2014/main" val="3430372084"/>
                    </a:ext>
                  </a:extLst>
                </a:gridCol>
                <a:gridCol w="280125">
                  <a:extLst>
                    <a:ext uri="{9D8B030D-6E8A-4147-A177-3AD203B41FA5}">
                      <a16:colId xmlns:a16="http://schemas.microsoft.com/office/drawing/2014/main" val="2514086322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65808091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513009114"/>
                    </a:ext>
                  </a:extLst>
                </a:gridCol>
                <a:gridCol w="653622">
                  <a:extLst>
                    <a:ext uri="{9D8B030D-6E8A-4147-A177-3AD203B41FA5}">
                      <a16:colId xmlns:a16="http://schemas.microsoft.com/office/drawing/2014/main" val="115999698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212545"/>
                  </a:ext>
                </a:extLst>
              </a:tr>
            </a:tbl>
          </a:graphicData>
        </a:graphic>
      </p:graphicFrame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02B1CB8-699A-43D3-AE0F-7B2C88AB9BB5}"/>
              </a:ext>
            </a:extLst>
          </p:cNvPr>
          <p:cNvSpPr/>
          <p:nvPr/>
        </p:nvSpPr>
        <p:spPr>
          <a:xfrm>
            <a:off x="2059191" y="4125678"/>
            <a:ext cx="2773231" cy="667036"/>
          </a:xfrm>
          <a:prstGeom prst="roundRect">
            <a:avLst/>
          </a:prstGeom>
          <a:noFill/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981543D-3902-4E58-9038-A0C1EAF440EF}"/>
              </a:ext>
            </a:extLst>
          </p:cNvPr>
          <p:cNvSpPr/>
          <p:nvPr/>
        </p:nvSpPr>
        <p:spPr>
          <a:xfrm>
            <a:off x="5201654" y="4109368"/>
            <a:ext cx="2773231" cy="667036"/>
          </a:xfrm>
          <a:prstGeom prst="roundRect">
            <a:avLst/>
          </a:prstGeom>
          <a:noFill/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54" name="Table 13">
            <a:extLst>
              <a:ext uri="{FF2B5EF4-FFF2-40B4-BE49-F238E27FC236}">
                <a16:creationId xmlns:a16="http://schemas.microsoft.com/office/drawing/2014/main" id="{E1B33E74-EFA6-4386-A130-A8A7468F3D86}"/>
              </a:ext>
            </a:extLst>
          </p:cNvPr>
          <p:cNvGraphicFramePr>
            <a:graphicFrameLocks noGrp="1"/>
          </p:cNvGraphicFramePr>
          <p:nvPr/>
        </p:nvGraphicFramePr>
        <p:xfrm>
          <a:off x="2011690" y="3105341"/>
          <a:ext cx="8076319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01">
                  <a:extLst>
                    <a:ext uri="{9D8B030D-6E8A-4147-A177-3AD203B41FA5}">
                      <a16:colId xmlns:a16="http://schemas.microsoft.com/office/drawing/2014/main" val="2007406188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2186119936"/>
                    </a:ext>
                  </a:extLst>
                </a:gridCol>
                <a:gridCol w="840374">
                  <a:extLst>
                    <a:ext uri="{9D8B030D-6E8A-4147-A177-3AD203B41FA5}">
                      <a16:colId xmlns:a16="http://schemas.microsoft.com/office/drawing/2014/main" val="588397058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2968284715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283108267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1846057045"/>
                    </a:ext>
                  </a:extLst>
                </a:gridCol>
                <a:gridCol w="429525">
                  <a:extLst>
                    <a:ext uri="{9D8B030D-6E8A-4147-A177-3AD203B41FA5}">
                      <a16:colId xmlns:a16="http://schemas.microsoft.com/office/drawing/2014/main" val="4000728589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4099048974"/>
                    </a:ext>
                  </a:extLst>
                </a:gridCol>
                <a:gridCol w="840374">
                  <a:extLst>
                    <a:ext uri="{9D8B030D-6E8A-4147-A177-3AD203B41FA5}">
                      <a16:colId xmlns:a16="http://schemas.microsoft.com/office/drawing/2014/main" val="2845136429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1161753501"/>
                    </a:ext>
                  </a:extLst>
                </a:gridCol>
                <a:gridCol w="588261">
                  <a:extLst>
                    <a:ext uri="{9D8B030D-6E8A-4147-A177-3AD203B41FA5}">
                      <a16:colId xmlns:a16="http://schemas.microsoft.com/office/drawing/2014/main" val="3430372084"/>
                    </a:ext>
                  </a:extLst>
                </a:gridCol>
                <a:gridCol w="280125">
                  <a:extLst>
                    <a:ext uri="{9D8B030D-6E8A-4147-A177-3AD203B41FA5}">
                      <a16:colId xmlns:a16="http://schemas.microsoft.com/office/drawing/2014/main" val="2514086322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65808091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51300911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5999698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212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92280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40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1551815" y="6688628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04A9CD1-1B40-475E-9A0E-23F7CDA99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44662"/>
            <a:ext cx="8913124" cy="63221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623C3DD-977E-4608-822A-ECE60F018EB9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possible values of the hidden digits. Complete the subtraction using 4 of the cards below.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Find two possible solutions.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Two different solutions are shown above.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8E87A0F-6DD6-4B41-90EF-DB1A542DDC12}"/>
              </a:ext>
            </a:extLst>
          </p:cNvPr>
          <p:cNvSpPr/>
          <p:nvPr/>
        </p:nvSpPr>
        <p:spPr>
          <a:xfrm>
            <a:off x="2938736" y="1706382"/>
            <a:ext cx="679089" cy="6790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36642D4-BF8F-44F2-B9A0-7ED5EBA5F8BB}"/>
              </a:ext>
            </a:extLst>
          </p:cNvPr>
          <p:cNvSpPr/>
          <p:nvPr/>
        </p:nvSpPr>
        <p:spPr>
          <a:xfrm>
            <a:off x="5150531" y="1706382"/>
            <a:ext cx="679090" cy="6790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7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F057BC2-9630-4878-AC40-8F8F7A8F9B97}"/>
              </a:ext>
            </a:extLst>
          </p:cNvPr>
          <p:cNvSpPr/>
          <p:nvPr/>
        </p:nvSpPr>
        <p:spPr>
          <a:xfrm>
            <a:off x="7321191" y="1706382"/>
            <a:ext cx="679089" cy="67908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6</a:t>
            </a:r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676D856-604A-4DB4-8993-A0A15D1977B3}"/>
              </a:ext>
            </a:extLst>
          </p:cNvPr>
          <p:cNvSpPr/>
          <p:nvPr/>
        </p:nvSpPr>
        <p:spPr>
          <a:xfrm>
            <a:off x="2059195" y="3017324"/>
            <a:ext cx="2773231" cy="667036"/>
          </a:xfrm>
          <a:prstGeom prst="roundRect">
            <a:avLst/>
          </a:prstGeom>
          <a:noFill/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7A547A4-E7A1-4950-B282-9EC4AC217A3A}"/>
              </a:ext>
            </a:extLst>
          </p:cNvPr>
          <p:cNvSpPr/>
          <p:nvPr/>
        </p:nvSpPr>
        <p:spPr>
          <a:xfrm>
            <a:off x="5201658" y="3001014"/>
            <a:ext cx="2773231" cy="667036"/>
          </a:xfrm>
          <a:prstGeom prst="roundRect">
            <a:avLst/>
          </a:prstGeom>
          <a:noFill/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02B1CB8-699A-43D3-AE0F-7B2C88AB9BB5}"/>
              </a:ext>
            </a:extLst>
          </p:cNvPr>
          <p:cNvSpPr/>
          <p:nvPr/>
        </p:nvSpPr>
        <p:spPr>
          <a:xfrm>
            <a:off x="2059191" y="4125678"/>
            <a:ext cx="2773231" cy="667036"/>
          </a:xfrm>
          <a:prstGeom prst="roundRect">
            <a:avLst/>
          </a:prstGeom>
          <a:noFill/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981543D-3902-4E58-9038-A0C1EAF440EF}"/>
              </a:ext>
            </a:extLst>
          </p:cNvPr>
          <p:cNvSpPr/>
          <p:nvPr/>
        </p:nvSpPr>
        <p:spPr>
          <a:xfrm>
            <a:off x="5201654" y="4109368"/>
            <a:ext cx="2773231" cy="667036"/>
          </a:xfrm>
          <a:prstGeom prst="roundRect">
            <a:avLst/>
          </a:prstGeom>
          <a:noFill/>
          <a:ln w="19050"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6" name="Table 13">
            <a:extLst>
              <a:ext uri="{FF2B5EF4-FFF2-40B4-BE49-F238E27FC236}">
                <a16:creationId xmlns:a16="http://schemas.microsoft.com/office/drawing/2014/main" id="{31C37280-6FCC-4A04-9092-844803CC50A2}"/>
              </a:ext>
            </a:extLst>
          </p:cNvPr>
          <p:cNvGraphicFramePr>
            <a:graphicFrameLocks noGrp="1"/>
          </p:cNvGraphicFramePr>
          <p:nvPr/>
        </p:nvGraphicFramePr>
        <p:xfrm>
          <a:off x="2011690" y="3105341"/>
          <a:ext cx="8076319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01">
                  <a:extLst>
                    <a:ext uri="{9D8B030D-6E8A-4147-A177-3AD203B41FA5}">
                      <a16:colId xmlns:a16="http://schemas.microsoft.com/office/drawing/2014/main" val="2007406188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2186119936"/>
                    </a:ext>
                  </a:extLst>
                </a:gridCol>
                <a:gridCol w="840374">
                  <a:extLst>
                    <a:ext uri="{9D8B030D-6E8A-4147-A177-3AD203B41FA5}">
                      <a16:colId xmlns:a16="http://schemas.microsoft.com/office/drawing/2014/main" val="588397058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2968284715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283108267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1846057045"/>
                    </a:ext>
                  </a:extLst>
                </a:gridCol>
                <a:gridCol w="429525">
                  <a:extLst>
                    <a:ext uri="{9D8B030D-6E8A-4147-A177-3AD203B41FA5}">
                      <a16:colId xmlns:a16="http://schemas.microsoft.com/office/drawing/2014/main" val="4000728589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4099048974"/>
                    </a:ext>
                  </a:extLst>
                </a:gridCol>
                <a:gridCol w="840374">
                  <a:extLst>
                    <a:ext uri="{9D8B030D-6E8A-4147-A177-3AD203B41FA5}">
                      <a16:colId xmlns:a16="http://schemas.microsoft.com/office/drawing/2014/main" val="2845136429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1161753501"/>
                    </a:ext>
                  </a:extLst>
                </a:gridCol>
                <a:gridCol w="588261">
                  <a:extLst>
                    <a:ext uri="{9D8B030D-6E8A-4147-A177-3AD203B41FA5}">
                      <a16:colId xmlns:a16="http://schemas.microsoft.com/office/drawing/2014/main" val="3430372084"/>
                    </a:ext>
                  </a:extLst>
                </a:gridCol>
                <a:gridCol w="280125">
                  <a:extLst>
                    <a:ext uri="{9D8B030D-6E8A-4147-A177-3AD203B41FA5}">
                      <a16:colId xmlns:a16="http://schemas.microsoft.com/office/drawing/2014/main" val="2514086322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65808091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513009114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15999698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212545"/>
                  </a:ext>
                </a:extLst>
              </a:tr>
            </a:tbl>
          </a:graphicData>
        </a:graphic>
      </p:graphicFrame>
      <p:graphicFrame>
        <p:nvGraphicFramePr>
          <p:cNvPr id="17" name="Table 13">
            <a:extLst>
              <a:ext uri="{FF2B5EF4-FFF2-40B4-BE49-F238E27FC236}">
                <a16:creationId xmlns:a16="http://schemas.microsoft.com/office/drawing/2014/main" id="{EF9CB3FA-A60F-40C7-99B0-0BE03EFBACFE}"/>
              </a:ext>
            </a:extLst>
          </p:cNvPr>
          <p:cNvGraphicFramePr>
            <a:graphicFrameLocks noGrp="1"/>
          </p:cNvGraphicFramePr>
          <p:nvPr/>
        </p:nvGraphicFramePr>
        <p:xfrm>
          <a:off x="2011686" y="4213695"/>
          <a:ext cx="8081941" cy="5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01">
                  <a:extLst>
                    <a:ext uri="{9D8B030D-6E8A-4147-A177-3AD203B41FA5}">
                      <a16:colId xmlns:a16="http://schemas.microsoft.com/office/drawing/2014/main" val="2007406188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2186119936"/>
                    </a:ext>
                  </a:extLst>
                </a:gridCol>
                <a:gridCol w="840374">
                  <a:extLst>
                    <a:ext uri="{9D8B030D-6E8A-4147-A177-3AD203B41FA5}">
                      <a16:colId xmlns:a16="http://schemas.microsoft.com/office/drawing/2014/main" val="588397058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2968284715"/>
                    </a:ext>
                  </a:extLst>
                </a:gridCol>
                <a:gridCol w="560250">
                  <a:extLst>
                    <a:ext uri="{9D8B030D-6E8A-4147-A177-3AD203B41FA5}">
                      <a16:colId xmlns:a16="http://schemas.microsoft.com/office/drawing/2014/main" val="1283108267"/>
                    </a:ext>
                  </a:extLst>
                </a:gridCol>
                <a:gridCol w="317474">
                  <a:extLst>
                    <a:ext uri="{9D8B030D-6E8A-4147-A177-3AD203B41FA5}">
                      <a16:colId xmlns:a16="http://schemas.microsoft.com/office/drawing/2014/main" val="1846057045"/>
                    </a:ext>
                  </a:extLst>
                </a:gridCol>
                <a:gridCol w="429525">
                  <a:extLst>
                    <a:ext uri="{9D8B030D-6E8A-4147-A177-3AD203B41FA5}">
                      <a16:colId xmlns:a16="http://schemas.microsoft.com/office/drawing/2014/main" val="4000728589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4099048974"/>
                    </a:ext>
                  </a:extLst>
                </a:gridCol>
                <a:gridCol w="840374">
                  <a:extLst>
                    <a:ext uri="{9D8B030D-6E8A-4147-A177-3AD203B41FA5}">
                      <a16:colId xmlns:a16="http://schemas.microsoft.com/office/drawing/2014/main" val="2845136429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1161753501"/>
                    </a:ext>
                  </a:extLst>
                </a:gridCol>
                <a:gridCol w="588261">
                  <a:extLst>
                    <a:ext uri="{9D8B030D-6E8A-4147-A177-3AD203B41FA5}">
                      <a16:colId xmlns:a16="http://schemas.microsoft.com/office/drawing/2014/main" val="3430372084"/>
                    </a:ext>
                  </a:extLst>
                </a:gridCol>
                <a:gridCol w="280125">
                  <a:extLst>
                    <a:ext uri="{9D8B030D-6E8A-4147-A177-3AD203B41FA5}">
                      <a16:colId xmlns:a16="http://schemas.microsoft.com/office/drawing/2014/main" val="2514086322"/>
                    </a:ext>
                  </a:extLst>
                </a:gridCol>
                <a:gridCol w="504127">
                  <a:extLst>
                    <a:ext uri="{9D8B030D-6E8A-4147-A177-3AD203B41FA5}">
                      <a16:colId xmlns:a16="http://schemas.microsoft.com/office/drawing/2014/main" val="658080919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1513009114"/>
                    </a:ext>
                  </a:extLst>
                </a:gridCol>
                <a:gridCol w="653622">
                  <a:extLst>
                    <a:ext uri="{9D8B030D-6E8A-4147-A177-3AD203B41FA5}">
                      <a16:colId xmlns:a16="http://schemas.microsoft.com/office/drawing/2014/main" val="115999698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500" b="1" spc="-3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£4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and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35p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8212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9929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BA71-5328-4A5F-A49E-F9D66204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D3AFB-8EA6-4C3D-AA07-84EC0282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75" y="1673225"/>
            <a:ext cx="352425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Complete the worksheet, you have two sheets to complete. The first sheet is finding the difference.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second sheet is looking at problem solving questions.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36A27D-5589-4EDD-8D94-6F68A2A3F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47" t="19580" r="37443" b="12134"/>
          <a:stretch/>
        </p:blipFill>
        <p:spPr>
          <a:xfrm>
            <a:off x="838200" y="1271370"/>
            <a:ext cx="3293052" cy="46807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0906CC-B8BD-4DEE-A0BD-EB7817DB89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547" t="19581" r="37443" b="13190"/>
          <a:stretch/>
        </p:blipFill>
        <p:spPr>
          <a:xfrm>
            <a:off x="8162058" y="1271370"/>
            <a:ext cx="3293053" cy="460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6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A241F9-4E98-46A5-ADA6-593B9A7F2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7F0889-C69B-408E-8CB4-165A9080E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GB" sz="9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 descr="The new pound coin 2017: meet the Royal Mint's 12-sided new £1 | WIRED UK">
            <a:extLst>
              <a:ext uri="{FF2B5EF4-FFF2-40B4-BE49-F238E27FC236}">
                <a16:creationId xmlns:a16="http://schemas.microsoft.com/office/drawing/2014/main" id="{48CEA19F-BA4C-46D0-82B7-F77F4F10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5625"/>
            <a:ext cx="3558453" cy="355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Royal Badge of England 1p - 20p Coin - Mintage: TBC">
            <a:extLst>
              <a:ext uri="{FF2B5EF4-FFF2-40B4-BE49-F238E27FC236}">
                <a16:creationId xmlns:a16="http://schemas.microsoft.com/office/drawing/2014/main" id="{5E687465-7010-4FF3-9DEA-DBD4656FA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473" y="1825625"/>
            <a:ext cx="3558453" cy="355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14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838200" y="1628776"/>
            <a:ext cx="5257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Complete the worksheet. Choose the level you are most comfortable with.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You need to show your method in your book.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D17B2E-11FC-4E56-8152-6DF211ED7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61" t="36054" r="55171" b="11497"/>
          <a:stretch/>
        </p:blipFill>
        <p:spPr>
          <a:xfrm>
            <a:off x="7335980" y="595587"/>
            <a:ext cx="3491347" cy="56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544DF-015F-4796-B176-5D8EEFE84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63158-483E-41F3-B01E-3CF76E2DA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Squared Paper 1cm Editable | Graph Paper">
            <a:extLst>
              <a:ext uri="{FF2B5EF4-FFF2-40B4-BE49-F238E27FC236}">
                <a16:creationId xmlns:a16="http://schemas.microsoft.com/office/drawing/2014/main" id="{87ED62A0-AFBD-4C54-B863-B560F4D62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6" t="10519" r="5786" b="1515"/>
          <a:stretch/>
        </p:blipFill>
        <p:spPr bwMode="auto">
          <a:xfrm>
            <a:off x="-145474" y="0"/>
            <a:ext cx="12510655" cy="986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1E6C46-6AD1-4F2D-B33C-268AF23112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61" t="36054" r="55171" b="11497"/>
          <a:stretch/>
        </p:blipFill>
        <p:spPr>
          <a:xfrm>
            <a:off x="0" y="1388912"/>
            <a:ext cx="3491347" cy="569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35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AE7A425-2A83-4250-BE92-B8F01C1341CA}"/>
              </a:ext>
            </a:extLst>
          </p:cNvPr>
          <p:cNvSpPr txBox="1"/>
          <p:nvPr/>
        </p:nvSpPr>
        <p:spPr>
          <a:xfrm>
            <a:off x="434075" y="421422"/>
            <a:ext cx="995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Calculate the difference.</a:t>
            </a:r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12552-D1AA-4862-A0D9-1FA0086D1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473" y="1626824"/>
            <a:ext cx="1006803" cy="10472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E81D19-AA89-464D-9F5E-3EB85A85B1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31" y="3505906"/>
            <a:ext cx="997645" cy="99764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485C68B-8AA9-4F84-B698-2EB6FA193DE5}"/>
              </a:ext>
            </a:extLst>
          </p:cNvPr>
          <p:cNvGraphicFramePr>
            <a:graphicFrameLocks noGrp="1"/>
          </p:cNvGraphicFramePr>
          <p:nvPr/>
        </p:nvGraphicFramePr>
        <p:xfrm>
          <a:off x="2815012" y="1792913"/>
          <a:ext cx="8127999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67554645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315930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08114822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10p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47696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89E552-19C5-49EF-B5E5-8581416DB0BC}"/>
              </a:ext>
            </a:extLst>
          </p:cNvPr>
          <p:cNvGraphicFramePr>
            <a:graphicFrameLocks noGrp="1"/>
          </p:cNvGraphicFramePr>
          <p:nvPr/>
        </p:nvGraphicFramePr>
        <p:xfrm>
          <a:off x="2815012" y="3505906"/>
          <a:ext cx="8127999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7554645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76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18F4D4E-66CD-4581-8149-C9CB769D2B74}"/>
              </a:ext>
            </a:extLst>
          </p:cNvPr>
          <p:cNvSpPr txBox="1"/>
          <p:nvPr/>
        </p:nvSpPr>
        <p:spPr>
          <a:xfrm>
            <a:off x="3739461" y="5372250"/>
            <a:ext cx="491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10p + ________ = 30p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D3C40B-C87C-4FFB-B905-8F7E2BC243C7}"/>
              </a:ext>
            </a:extLst>
          </p:cNvPr>
          <p:cNvCxnSpPr>
            <a:cxnSpLocks/>
          </p:cNvCxnSpPr>
          <p:nvPr/>
        </p:nvCxnSpPr>
        <p:spPr>
          <a:xfrm>
            <a:off x="5613400" y="2221700"/>
            <a:ext cx="5329611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9EA483-8100-4A05-A35E-BBD2FCB1644E}"/>
              </a:ext>
            </a:extLst>
          </p:cNvPr>
          <p:cNvSpPr txBox="1"/>
          <p:nvPr/>
        </p:nvSpPr>
        <p:spPr>
          <a:xfrm>
            <a:off x="7933068" y="1929312"/>
            <a:ext cx="571500" cy="584775"/>
          </a:xfrm>
          <a:prstGeom prst="rect">
            <a:avLst/>
          </a:prstGeom>
          <a:solidFill>
            <a:srgbClr val="F6F9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F2288F-6823-4E98-B811-EF59A5EF03AA}"/>
              </a:ext>
            </a:extLst>
          </p:cNvPr>
          <p:cNvSpPr txBox="1"/>
          <p:nvPr/>
        </p:nvSpPr>
        <p:spPr>
          <a:xfrm>
            <a:off x="5084466" y="5367009"/>
            <a:ext cx="152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20p</a:t>
            </a:r>
          </a:p>
        </p:txBody>
      </p:sp>
    </p:spTree>
    <p:extLst>
      <p:ext uri="{BB962C8B-B14F-4D97-AF65-F5344CB8AC3E}">
        <p14:creationId xmlns:p14="http://schemas.microsoft.com/office/powerpoint/2010/main" val="34612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89E552-19C5-49EF-B5E5-8581416DB0BC}"/>
              </a:ext>
            </a:extLst>
          </p:cNvPr>
          <p:cNvGraphicFramePr>
            <a:graphicFrameLocks noGrp="1"/>
          </p:cNvGraphicFramePr>
          <p:nvPr/>
        </p:nvGraphicFramePr>
        <p:xfrm>
          <a:off x="2815012" y="3625088"/>
          <a:ext cx="8127999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7554645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75p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76963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5A917320-FDC5-4FB9-BBA8-4D2263AB6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50" y="1725318"/>
            <a:ext cx="1042316" cy="1042316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F472A146-4FF0-4614-8586-105B5E969908}"/>
              </a:ext>
            </a:extLst>
          </p:cNvPr>
          <p:cNvGraphicFramePr>
            <a:graphicFrameLocks noGrp="1"/>
          </p:cNvGraphicFramePr>
          <p:nvPr/>
        </p:nvGraphicFramePr>
        <p:xfrm>
          <a:off x="2815011" y="1796477"/>
          <a:ext cx="8127999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066">
                  <a:extLst>
                    <a:ext uri="{9D8B030D-6E8A-4147-A177-3AD203B41FA5}">
                      <a16:colId xmlns:a16="http://schemas.microsoft.com/office/drawing/2014/main" val="3675546451"/>
                    </a:ext>
                  </a:extLst>
                </a:gridCol>
                <a:gridCol w="4334933">
                  <a:extLst>
                    <a:ext uri="{9D8B030D-6E8A-4147-A177-3AD203B41FA5}">
                      <a16:colId xmlns:a16="http://schemas.microsoft.com/office/drawing/2014/main" val="912261205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35p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476963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D3C40B-C87C-4FFB-B905-8F7E2BC243C7}"/>
              </a:ext>
            </a:extLst>
          </p:cNvPr>
          <p:cNvCxnSpPr>
            <a:cxnSpLocks/>
            <a:endCxn id="16" idx="3"/>
          </p:cNvCxnSpPr>
          <p:nvPr/>
        </p:nvCxnSpPr>
        <p:spPr>
          <a:xfrm>
            <a:off x="6754724" y="2230393"/>
            <a:ext cx="4188286" cy="16084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9EA483-8100-4A05-A35E-BBD2FCB1644E}"/>
              </a:ext>
            </a:extLst>
          </p:cNvPr>
          <p:cNvSpPr txBox="1"/>
          <p:nvPr/>
        </p:nvSpPr>
        <p:spPr>
          <a:xfrm>
            <a:off x="8482312" y="1954089"/>
            <a:ext cx="571500" cy="584775"/>
          </a:xfrm>
          <a:prstGeom prst="rect">
            <a:avLst/>
          </a:prstGeom>
          <a:solidFill>
            <a:srgbClr val="F6F8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E33C64-44F0-4794-A55C-E45BAC4661F5}"/>
              </a:ext>
            </a:extLst>
          </p:cNvPr>
          <p:cNvSpPr txBox="1"/>
          <p:nvPr/>
        </p:nvSpPr>
        <p:spPr>
          <a:xfrm>
            <a:off x="3739461" y="5372250"/>
            <a:ext cx="4913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35p + ________ = 75p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ABFA52-48D8-4F27-887A-66BFC0411A44}"/>
              </a:ext>
            </a:extLst>
          </p:cNvPr>
          <p:cNvSpPr txBox="1"/>
          <p:nvPr/>
        </p:nvSpPr>
        <p:spPr>
          <a:xfrm>
            <a:off x="5084466" y="5367009"/>
            <a:ext cx="152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40p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E824300-70B9-428B-B8B5-0BD64AEFB7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89" y="3489477"/>
            <a:ext cx="1417039" cy="113806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C498A9-2FCF-4E92-BB15-9FB7DB92F04A}"/>
              </a:ext>
            </a:extLst>
          </p:cNvPr>
          <p:cNvSpPr txBox="1"/>
          <p:nvPr/>
        </p:nvSpPr>
        <p:spPr>
          <a:xfrm>
            <a:off x="434075" y="421422"/>
            <a:ext cx="995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Calculate the difference.</a:t>
            </a:r>
          </a:p>
        </p:txBody>
      </p:sp>
    </p:spTree>
    <p:extLst>
      <p:ext uri="{BB962C8B-B14F-4D97-AF65-F5344CB8AC3E}">
        <p14:creationId xmlns:p14="http://schemas.microsoft.com/office/powerpoint/2010/main" val="358096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9CCE23E-A2B2-4A93-A247-2009D3E02B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53"/>
            <a:ext cx="12191999" cy="6998429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4EC6BD9E-54A0-41B7-9633-94C93CA828E4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89E552-19C5-49EF-B5E5-8581416DB0BC}"/>
              </a:ext>
            </a:extLst>
          </p:cNvPr>
          <p:cNvGraphicFramePr>
            <a:graphicFrameLocks noGrp="1"/>
          </p:cNvGraphicFramePr>
          <p:nvPr/>
        </p:nvGraphicFramePr>
        <p:xfrm>
          <a:off x="2815012" y="3625088"/>
          <a:ext cx="8127999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3675546451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£1 and 50p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47696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18F4D4E-66CD-4581-8149-C9CB769D2B74}"/>
              </a:ext>
            </a:extLst>
          </p:cNvPr>
          <p:cNvSpPr txBox="1"/>
          <p:nvPr/>
        </p:nvSpPr>
        <p:spPr>
          <a:xfrm>
            <a:off x="2444066" y="5378404"/>
            <a:ext cx="871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 and 25p + ________ = £1 and 50p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F2288F-6823-4E98-B811-EF59A5EF03AA}"/>
              </a:ext>
            </a:extLst>
          </p:cNvPr>
          <p:cNvSpPr txBox="1"/>
          <p:nvPr/>
        </p:nvSpPr>
        <p:spPr>
          <a:xfrm>
            <a:off x="5340048" y="5378403"/>
            <a:ext cx="169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25p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593763-19FD-4F55-9C45-699D20B43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98" y="3374003"/>
            <a:ext cx="1108868" cy="13909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118F626-39F7-4E38-AE5A-B392E42765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t="7389" r="56218" b="55883"/>
          <a:stretch/>
        </p:blipFill>
        <p:spPr>
          <a:xfrm>
            <a:off x="1335198" y="1688329"/>
            <a:ext cx="1108868" cy="110021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E6300333-6F44-4B22-A2E4-C8B44FA6A808}"/>
              </a:ext>
            </a:extLst>
          </p:cNvPr>
          <p:cNvGraphicFramePr>
            <a:graphicFrameLocks noGrp="1"/>
          </p:cNvGraphicFramePr>
          <p:nvPr/>
        </p:nvGraphicFramePr>
        <p:xfrm>
          <a:off x="2815012" y="1788435"/>
          <a:ext cx="812800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3">
                  <a:extLst>
                    <a:ext uri="{9D8B030D-6E8A-4147-A177-3AD203B41FA5}">
                      <a16:colId xmlns:a16="http://schemas.microsoft.com/office/drawing/2014/main" val="367554645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920674577"/>
                    </a:ext>
                  </a:extLst>
                </a:gridCol>
              </a:tblGrid>
              <a:tr h="900000">
                <a:tc>
                  <a:txBody>
                    <a:bodyPr/>
                    <a:lstStyle/>
                    <a:p>
                      <a:pPr algn="ctr"/>
                      <a:r>
                        <a:rPr lang="en-GB" sz="3600" dirty="0">
                          <a:solidFill>
                            <a:schemeClr val="tx1"/>
                          </a:solidFill>
                          <a:latin typeface="Yu Gothic UI" panose="020B0500000000000000" pitchFamily="34" charset="-128"/>
                          <a:ea typeface="Yu Gothic UI" panose="020B0500000000000000" pitchFamily="34" charset="-128"/>
                        </a:rPr>
                        <a:t>£1 and 25p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solidFill>
                          <a:schemeClr val="tx1"/>
                        </a:solidFill>
                        <a:latin typeface="Yu Gothic UI" panose="020B0500000000000000" pitchFamily="34" charset="-128"/>
                        <a:ea typeface="Yu Gothic UI" panose="020B0500000000000000" pitchFamily="34" charset="-128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476963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D3C40B-C87C-4FFB-B905-8F7E2BC243C7}"/>
              </a:ext>
            </a:extLst>
          </p:cNvPr>
          <p:cNvCxnSpPr>
            <a:cxnSpLocks/>
          </p:cNvCxnSpPr>
          <p:nvPr/>
        </p:nvCxnSpPr>
        <p:spPr>
          <a:xfrm>
            <a:off x="9646920" y="2230393"/>
            <a:ext cx="118062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09EA483-8100-4A05-A35E-BBD2FCB1644E}"/>
              </a:ext>
            </a:extLst>
          </p:cNvPr>
          <p:cNvSpPr txBox="1"/>
          <p:nvPr/>
        </p:nvSpPr>
        <p:spPr>
          <a:xfrm>
            <a:off x="9968213" y="1946047"/>
            <a:ext cx="571500" cy="584775"/>
          </a:xfrm>
          <a:prstGeom prst="rect">
            <a:avLst/>
          </a:prstGeom>
          <a:solidFill>
            <a:srgbClr val="F8FBF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Yu Gothic UI" panose="020B0500000000000000" pitchFamily="34" charset="-128"/>
                <a:ea typeface="Yu Gothic UI" panose="020B0500000000000000" pitchFamily="34" charset="-128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BE7C38-B168-44F9-A8CA-119D223DAEC1}"/>
              </a:ext>
            </a:extLst>
          </p:cNvPr>
          <p:cNvSpPr txBox="1"/>
          <p:nvPr/>
        </p:nvSpPr>
        <p:spPr>
          <a:xfrm>
            <a:off x="434075" y="421422"/>
            <a:ext cx="9959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Calculate the difference.</a:t>
            </a:r>
          </a:p>
        </p:txBody>
      </p:sp>
    </p:spTree>
    <p:extLst>
      <p:ext uri="{BB962C8B-B14F-4D97-AF65-F5344CB8AC3E}">
        <p14:creationId xmlns:p14="http://schemas.microsoft.com/office/powerpoint/2010/main" val="308573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FAC27C-920B-4D87-975B-0DAB3AF99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Teardrop 33">
            <a:extLst>
              <a:ext uri="{FF2B5EF4-FFF2-40B4-BE49-F238E27FC236}">
                <a16:creationId xmlns:a16="http://schemas.microsoft.com/office/drawing/2014/main" id="{2E83E260-0528-4BE4-9ADE-C79822B91B20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D77B0F-2DF4-4DFA-B0F5-75E16E431A26}"/>
              </a:ext>
            </a:extLst>
          </p:cNvPr>
          <p:cNvSpPr txBox="1"/>
          <p:nvPr/>
        </p:nvSpPr>
        <p:spPr>
          <a:xfrm>
            <a:off x="587829" y="5682581"/>
            <a:ext cx="1061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pounds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less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does Ben have? ______.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9B96389-114A-4E6C-BD51-8C237276F26E}"/>
              </a:ext>
            </a:extLst>
          </p:cNvPr>
          <p:cNvSpPr txBox="1"/>
          <p:nvPr/>
        </p:nvSpPr>
        <p:spPr>
          <a:xfrm>
            <a:off x="7656192" y="5600929"/>
            <a:ext cx="169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097DC7-F797-47A5-83E1-1AB6116054F3}"/>
              </a:ext>
            </a:extLst>
          </p:cNvPr>
          <p:cNvSpPr txBox="1"/>
          <p:nvPr/>
        </p:nvSpPr>
        <p:spPr>
          <a:xfrm>
            <a:off x="6096000" y="4730699"/>
            <a:ext cx="406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Tam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587A8F-01F1-4BD3-89AA-A66A53B14473}"/>
              </a:ext>
            </a:extLst>
          </p:cNvPr>
          <p:cNvSpPr txBox="1"/>
          <p:nvPr/>
        </p:nvSpPr>
        <p:spPr>
          <a:xfrm>
            <a:off x="2031999" y="4730699"/>
            <a:ext cx="406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Ben</a:t>
            </a:r>
          </a:p>
        </p:txBody>
      </p:sp>
    </p:spTree>
    <p:extLst>
      <p:ext uri="{BB962C8B-B14F-4D97-AF65-F5344CB8AC3E}">
        <p14:creationId xmlns:p14="http://schemas.microsoft.com/office/powerpoint/2010/main" val="220763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BB18A1-DAE3-44B2-B066-D3E7245C7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Teardrop 33">
            <a:extLst>
              <a:ext uri="{FF2B5EF4-FFF2-40B4-BE49-F238E27FC236}">
                <a16:creationId xmlns:a16="http://schemas.microsoft.com/office/drawing/2014/main" id="{20039E20-1CE0-4CDC-897B-A189B247004F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CE3C22-2BBC-4ABA-BAA1-B98A6F28B824}"/>
              </a:ext>
            </a:extLst>
          </p:cNvPr>
          <p:cNvSpPr txBox="1"/>
          <p:nvPr/>
        </p:nvSpPr>
        <p:spPr>
          <a:xfrm>
            <a:off x="587829" y="5692632"/>
            <a:ext cx="1061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pounds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more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does Beth have? ______.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0FBF7B-37C3-4460-B3B2-D1C21D7760F9}"/>
              </a:ext>
            </a:extLst>
          </p:cNvPr>
          <p:cNvSpPr txBox="1"/>
          <p:nvPr/>
        </p:nvSpPr>
        <p:spPr>
          <a:xfrm>
            <a:off x="8089206" y="5608150"/>
            <a:ext cx="169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DAE7CEE-8312-4165-8EB9-7B0D7BCB11D6}"/>
              </a:ext>
            </a:extLst>
          </p:cNvPr>
          <p:cNvSpPr txBox="1"/>
          <p:nvPr/>
        </p:nvSpPr>
        <p:spPr>
          <a:xfrm>
            <a:off x="6096000" y="4730699"/>
            <a:ext cx="406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Beth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C54674-4D13-451D-A10D-3BCE4CB57EBA}"/>
              </a:ext>
            </a:extLst>
          </p:cNvPr>
          <p:cNvSpPr txBox="1"/>
          <p:nvPr/>
        </p:nvSpPr>
        <p:spPr>
          <a:xfrm>
            <a:off x="2031999" y="4730699"/>
            <a:ext cx="406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75226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034DF4-688D-4FDA-B51A-1449989CE2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Teardrop 37">
            <a:extLst>
              <a:ext uri="{FF2B5EF4-FFF2-40B4-BE49-F238E27FC236}">
                <a16:creationId xmlns:a16="http://schemas.microsoft.com/office/drawing/2014/main" id="{6D99A903-1B0B-43FD-8266-AB1EC60CB468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7055C6-F697-445B-8823-5F83C8A60B4D}"/>
              </a:ext>
            </a:extLst>
          </p:cNvPr>
          <p:cNvSpPr txBox="1"/>
          <p:nvPr/>
        </p:nvSpPr>
        <p:spPr>
          <a:xfrm>
            <a:off x="587829" y="5642390"/>
            <a:ext cx="1061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How many pounds </a:t>
            </a:r>
            <a:r>
              <a:rPr lang="en-GB" sz="32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less</a:t>
            </a:r>
            <a:r>
              <a:rPr lang="en-GB" sz="32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does Jack have? ______.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A034A51-F482-40EC-9B32-283447370935}"/>
              </a:ext>
            </a:extLst>
          </p:cNvPr>
          <p:cNvSpPr txBox="1"/>
          <p:nvPr/>
        </p:nvSpPr>
        <p:spPr>
          <a:xfrm>
            <a:off x="7715743" y="5561163"/>
            <a:ext cx="169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5D9099-77D5-4DAE-8787-7F26EF4F0094}"/>
              </a:ext>
            </a:extLst>
          </p:cNvPr>
          <p:cNvSpPr txBox="1"/>
          <p:nvPr/>
        </p:nvSpPr>
        <p:spPr>
          <a:xfrm>
            <a:off x="6096000" y="4730699"/>
            <a:ext cx="406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Sue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DF6B5D-CF37-4754-A880-23A7CEE7C271}"/>
              </a:ext>
            </a:extLst>
          </p:cNvPr>
          <p:cNvSpPr txBox="1"/>
          <p:nvPr/>
        </p:nvSpPr>
        <p:spPr>
          <a:xfrm>
            <a:off x="2031999" y="4730699"/>
            <a:ext cx="4064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Jack</a:t>
            </a:r>
          </a:p>
        </p:txBody>
      </p:sp>
    </p:spTree>
    <p:extLst>
      <p:ext uri="{BB962C8B-B14F-4D97-AF65-F5344CB8AC3E}">
        <p14:creationId xmlns:p14="http://schemas.microsoft.com/office/powerpoint/2010/main" val="41764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1368</Words>
  <Application>Microsoft Office PowerPoint</Application>
  <PresentationFormat>Widescreen</PresentationFormat>
  <Paragraphs>513</Paragraphs>
  <Slides>31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Yu Gothic UI</vt:lpstr>
      <vt:lpstr>Arial</vt:lpstr>
      <vt:lpstr>Calibri</vt:lpstr>
      <vt:lpstr>Calibri Light</vt:lpstr>
      <vt:lpstr>Century Gothic</vt:lpstr>
      <vt:lpstr>Comic Sans MS</vt:lpstr>
      <vt:lpstr>Office Theme</vt:lpstr>
      <vt:lpstr>Money </vt:lpstr>
      <vt:lpstr>PowerPoint Presentation</vt:lpstr>
      <vt:lpstr>Starter: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 : </vt:lpstr>
      <vt:lpstr>Y3 Activity: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6</cp:revision>
  <dcterms:created xsi:type="dcterms:W3CDTF">2021-11-14T08:27:55Z</dcterms:created>
  <dcterms:modified xsi:type="dcterms:W3CDTF">2021-12-03T21:24:25Z</dcterms:modified>
</cp:coreProperties>
</file>