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.xml" ContentType="application/vnd.openxmlformats-officedocument.presentationml.tags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545" r:id="rId4"/>
    <p:sldId id="546" r:id="rId5"/>
    <p:sldId id="547" r:id="rId6"/>
    <p:sldId id="548" r:id="rId7"/>
    <p:sldId id="549" r:id="rId8"/>
    <p:sldId id="492" r:id="rId9"/>
    <p:sldId id="518" r:id="rId10"/>
    <p:sldId id="519" r:id="rId11"/>
    <p:sldId id="520" r:id="rId12"/>
    <p:sldId id="493" r:id="rId13"/>
    <p:sldId id="521" r:id="rId14"/>
    <p:sldId id="522" r:id="rId15"/>
    <p:sldId id="523" r:id="rId16"/>
    <p:sldId id="497" r:id="rId17"/>
    <p:sldId id="498" r:id="rId18"/>
    <p:sldId id="499" r:id="rId19"/>
    <p:sldId id="525" r:id="rId20"/>
    <p:sldId id="526" r:id="rId21"/>
    <p:sldId id="528" r:id="rId22"/>
    <p:sldId id="530" r:id="rId23"/>
    <p:sldId id="502" r:id="rId24"/>
    <p:sldId id="543" r:id="rId25"/>
    <p:sldId id="300" r:id="rId26"/>
    <p:sldId id="308" r:id="rId27"/>
    <p:sldId id="304" r:id="rId28"/>
    <p:sldId id="310" r:id="rId29"/>
    <p:sldId id="550" r:id="rId30"/>
    <p:sldId id="551" r:id="rId31"/>
    <p:sldId id="312" r:id="rId32"/>
    <p:sldId id="552" r:id="rId33"/>
    <p:sldId id="54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69944" autoAdjust="0"/>
  </p:normalViewPr>
  <p:slideViewPr>
    <p:cSldViewPr snapToGrid="0">
      <p:cViewPr varScale="1">
        <p:scale>
          <a:sx n="50" d="100"/>
          <a:sy n="50" d="100"/>
        </p:scale>
        <p:origin x="15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E5C0E-850C-4E27-8BD8-4FD495BF2CC8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1A5DB-DEAB-41A8-ADBB-43634D7EC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2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2979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012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2441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62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585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03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754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7163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602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898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313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9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653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Y2 to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9143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Y3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11A5DB-DEAB-41A8-ADBB-43634D7EC9B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853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9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823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15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843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50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148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B0004-C0C3-417A-B892-C0421AE8029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237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8EF8A-CACA-42C4-93D1-068449AE4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D8497-F361-4264-B155-E605DF10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7FF76-5ED3-4C9E-BA46-E57B8941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141E-6DBC-4D57-B9FF-36070BF3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3C2C-B2A9-473D-AA0A-EB308F6B9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289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68837-30FF-46E1-BFB1-5482F911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9CB45C-AAA1-4F4F-B821-0C79B1D17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37793-BA5C-4490-A171-B317A4D1A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6186-B88B-417F-829E-CA60256E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5676-829C-4C86-914D-E4BF4BA56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030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19396C-19C2-4DDF-85F7-C20547AE8B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941D7D-A9C7-420D-BE5A-3B12B6FDD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3FF6E-B945-4956-8CF9-F6E64C080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362D2-F83E-474B-B5D2-B61ED32F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4D17-73F3-4D95-995D-47C9B233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191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036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3051A-0432-4AC6-AE69-E1E6D924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D4062-56C5-46E1-A2EE-7FA6B9BD7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18301-7618-4BD9-9355-AE40BDBCA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950D6-F0B3-438D-8662-D659C4F08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11B1A-EBAE-418B-807F-9091D84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6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A7DCE-57B7-4239-8D9F-D1BAFE3D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2291-7FB7-4363-9073-EFD9098DC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B50C4-716F-4499-B90D-575E8F2E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9865-5185-4546-999F-E67DFEB15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EDECD-F4A9-4248-9993-5053E049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2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F1FF-ED29-4C3D-83E0-31E509BD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A6B7E-F09C-4343-BE66-499538E9F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31F722-3701-41B8-B892-363FC73F4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36627-63F5-4883-B0FF-DCCACAC1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E0675-BA4B-44E3-9415-C4566728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9DF8C-B475-458C-81C3-BE7E6ECAA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7092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4950D-DE95-45D9-948D-D6CFEAFA9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85540-D256-412D-8C54-AD2CE5ACD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6B195C-3FBE-40DA-AC75-582F5855D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90EBA7-DB46-4099-AB5C-611C69CE0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36DD1-CEA3-43D6-8E07-CCAAA352A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2DCCDD-F582-4F53-BC6A-B9906F66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8A57C4-03F6-4571-A758-D58D78D3D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E23D86-EB4B-4B2C-B0B3-2A060BDD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6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DF16-04B8-40AA-A215-07387914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6EB5B7-A1F0-42B3-B0B0-599781127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F6A42-1C00-4516-9A4B-CAF6D1C22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F0E02-37EE-4E36-A3CF-D2DC6002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41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B4B659-83AF-47DC-ACB9-4B15AB9C3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F6E4C-FF6D-4666-B07A-570723D9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473A7-EA30-4179-BA2A-BFC8C49E5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291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23C3-B2D0-4113-ACE2-77ABCF95C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0A0CC-994C-480C-BF10-B33FC9B4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692006-EC0D-423C-949C-48E22DEBE2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07E2F2-55F2-4B7B-A0AD-8ECFBDFE4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7A20B6-8625-463D-8C50-DABB25D58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2D143D-B6D1-4EEA-AF2A-DF4149200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75352-46BB-44C9-918E-C96DEFF6F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BD083-C0CE-4B08-A183-9B29DFB27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68B484-42B6-4D0D-92BE-1850EACD5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DFAF68-A1B3-4923-949D-AE39151B4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3F96B-3B5B-4802-9620-F9698CDC9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E04AD-9A51-4728-AC64-6EADFB737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62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7AA043-846F-4367-B755-B90010587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28E3F-AF33-4E21-8DB6-4B2DD3C9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0D2F-5AA8-469C-9A7D-A7E0272B5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C6F3B-2B7D-467C-8985-81849E7D99B0}" type="datetimeFigureOut">
              <a:rPr lang="en-GB" smtClean="0"/>
              <a:t>14/11/2021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DCE6C-91C4-4977-B5DE-2C9BE74A3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1A275-935C-40FB-9CEA-13BAFFBED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F2A24-E97D-400E-8980-9F221B7903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51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29.png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5" Type="http://schemas.openxmlformats.org/officeDocument/2006/relationships/image" Target="../media/image39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0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10" Type="http://schemas.openxmlformats.org/officeDocument/2006/relationships/image" Target="../media/image50.png"/><Relationship Id="rId4" Type="http://schemas.openxmlformats.org/officeDocument/2006/relationships/image" Target="../media/image30.png"/><Relationship Id="rId9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E7EC-9CCE-490E-A555-807545457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Money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2829C-81ED-46DF-B320-10D77CBC1F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Lesson 2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16.11.21</a:t>
            </a:r>
          </a:p>
        </p:txBody>
      </p:sp>
    </p:spTree>
    <p:extLst>
      <p:ext uri="{BB962C8B-B14F-4D97-AF65-F5344CB8AC3E}">
        <p14:creationId xmlns:p14="http://schemas.microsoft.com/office/powerpoint/2010/main" val="101585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4EACF2-62D3-4E56-8845-DB6CB3D26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939FD9-CEC4-40A2-BEA5-FDA3E6C4F41F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410241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5E6590-495A-43FB-9FC2-CCE2E68FE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9229883" y="1647009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9229882" y="3299016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9280187" y="1881858"/>
            <a:ext cx="239065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50p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9280187" y="3535384"/>
            <a:ext cx="2440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£10 and 50p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9229883" y="4951023"/>
            <a:ext cx="2440962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9229882" y="5180350"/>
            <a:ext cx="244096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£14 and 20p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6CA2E-1EED-4105-83DF-B011ABD079E9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8413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D7A871-92F1-40AD-A759-508F790E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AC3C4AA7-265B-4986-86E1-73F4A03F5D81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9E3CDC2-E077-4C83-851C-F0D15600C77C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7AE7AA-478F-44D4-8FD5-25C516D06B7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6DB7973-25EA-427C-A389-C21B5AC8D7BB}"/>
              </a:ext>
            </a:extLst>
          </p:cNvPr>
          <p:cNvSpPr txBox="1"/>
          <p:nvPr/>
        </p:nvSpPr>
        <p:spPr>
          <a:xfrm>
            <a:off x="10009923" y="3528343"/>
            <a:ext cx="171523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£45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A57447F-FADB-47C7-AE1E-055479D24F09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B121665-38AA-4E43-933E-E6D63D053BDD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£75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0DB46F-383F-4AC1-8F47-7973EF789498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25188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/>
      <p:bldP spid="52" grpId="0"/>
      <p:bldP spid="53" grpId="0" animBg="1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42207-B196-4B9A-BBA0-35CA8ED24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091E6F-E2F8-48CB-975B-ABFE1925C06E}"/>
              </a:ext>
            </a:extLst>
          </p:cNvPr>
          <p:cNvSpPr txBox="1"/>
          <p:nvPr/>
        </p:nvSpPr>
        <p:spPr>
          <a:xfrm>
            <a:off x="263151" y="219323"/>
            <a:ext cx="63065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Match the money to the correct total.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E81B46-F72A-4544-9ED4-61007EC42472}"/>
              </a:ext>
            </a:extLst>
          </p:cNvPr>
          <p:cNvCxnSpPr>
            <a:cxnSpLocks/>
            <a:endCxn id="109" idx="0"/>
          </p:cNvCxnSpPr>
          <p:nvPr/>
        </p:nvCxnSpPr>
        <p:spPr>
          <a:xfrm>
            <a:off x="2249864" y="4061026"/>
            <a:ext cx="4181911" cy="14509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26CD350-F7CC-4A8C-B44E-9E173C8A74C1}"/>
              </a:ext>
            </a:extLst>
          </p:cNvPr>
          <p:cNvCxnSpPr>
            <a:cxnSpLocks/>
          </p:cNvCxnSpPr>
          <p:nvPr/>
        </p:nvCxnSpPr>
        <p:spPr>
          <a:xfrm flipH="1">
            <a:off x="2249864" y="4061026"/>
            <a:ext cx="7752450" cy="1447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5188F8A-F17A-4AF1-AFC8-D189E4584A79}"/>
              </a:ext>
            </a:extLst>
          </p:cNvPr>
          <p:cNvCxnSpPr>
            <a:cxnSpLocks/>
            <a:endCxn id="110" idx="0"/>
          </p:cNvCxnSpPr>
          <p:nvPr/>
        </p:nvCxnSpPr>
        <p:spPr>
          <a:xfrm>
            <a:off x="6126089" y="4061026"/>
            <a:ext cx="4081822" cy="14477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615CD2-3AFA-4F4B-9307-A189DC9C7B4D}"/>
              </a:ext>
            </a:extLst>
          </p:cNvPr>
          <p:cNvSpPr txBox="1"/>
          <p:nvPr/>
        </p:nvSpPr>
        <p:spPr>
          <a:xfrm>
            <a:off x="1382960" y="5512016"/>
            <a:ext cx="20360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6F70C1B-FBCA-4368-8206-F106760C7EEB}"/>
              </a:ext>
            </a:extLst>
          </p:cNvPr>
          <p:cNvSpPr txBox="1"/>
          <p:nvPr/>
        </p:nvSpPr>
        <p:spPr>
          <a:xfrm>
            <a:off x="5413772" y="5512016"/>
            <a:ext cx="20360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£30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5E0AD85-8405-4F5B-984D-68C53F266757}"/>
              </a:ext>
            </a:extLst>
          </p:cNvPr>
          <p:cNvSpPr txBox="1"/>
          <p:nvPr/>
        </p:nvSpPr>
        <p:spPr>
          <a:xfrm>
            <a:off x="9189908" y="5508738"/>
            <a:ext cx="2036006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</p:spTree>
    <p:extLst>
      <p:ext uri="{BB962C8B-B14F-4D97-AF65-F5344CB8AC3E}">
        <p14:creationId xmlns:p14="http://schemas.microsoft.com/office/powerpoint/2010/main" val="271386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59918-FDAF-4AF4-AC23-3AE77FA6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091E6F-E2F8-48CB-975B-ABFE1925C06E}"/>
              </a:ext>
            </a:extLst>
          </p:cNvPr>
          <p:cNvSpPr txBox="1"/>
          <p:nvPr/>
        </p:nvSpPr>
        <p:spPr>
          <a:xfrm>
            <a:off x="360428" y="335524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7BC0B3-2CF5-427E-82D8-05E604759223}"/>
              </a:ext>
            </a:extLst>
          </p:cNvPr>
          <p:cNvSpPr/>
          <p:nvPr/>
        </p:nvSpPr>
        <p:spPr>
          <a:xfrm>
            <a:off x="5564998" y="1214792"/>
            <a:ext cx="9615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9D498C-3299-45A1-A328-5A67E0424358}"/>
              </a:ext>
            </a:extLst>
          </p:cNvPr>
          <p:cNvSpPr/>
          <p:nvPr/>
        </p:nvSpPr>
        <p:spPr>
          <a:xfrm>
            <a:off x="5465998" y="3993818"/>
            <a:ext cx="1260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£12</a:t>
            </a:r>
          </a:p>
        </p:txBody>
      </p:sp>
    </p:spTree>
    <p:extLst>
      <p:ext uri="{BB962C8B-B14F-4D97-AF65-F5344CB8AC3E}">
        <p14:creationId xmlns:p14="http://schemas.microsoft.com/office/powerpoint/2010/main" val="386140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4CB5C-7DD5-4843-A960-9E78DC22D9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83091E6F-E2F8-48CB-975B-ABFE1925C06E}"/>
              </a:ext>
            </a:extLst>
          </p:cNvPr>
          <p:cNvSpPr txBox="1"/>
          <p:nvPr/>
        </p:nvSpPr>
        <p:spPr>
          <a:xfrm>
            <a:off x="263151" y="219323"/>
            <a:ext cx="4402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bar models.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637BC0B3-2CF5-427E-82D8-05E604759223}"/>
              </a:ext>
            </a:extLst>
          </p:cNvPr>
          <p:cNvSpPr/>
          <p:nvPr/>
        </p:nvSpPr>
        <p:spPr>
          <a:xfrm>
            <a:off x="5413770" y="809421"/>
            <a:ext cx="1364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£25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189D498C-3299-45A1-A328-5A67E0424358}"/>
              </a:ext>
            </a:extLst>
          </p:cNvPr>
          <p:cNvSpPr/>
          <p:nvPr/>
        </p:nvSpPr>
        <p:spPr>
          <a:xfrm>
            <a:off x="5483478" y="2808216"/>
            <a:ext cx="1225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£50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26561B6-49BE-4AF6-96D3-D6504D47AB23}"/>
              </a:ext>
            </a:extLst>
          </p:cNvPr>
          <p:cNvSpPr/>
          <p:nvPr/>
        </p:nvSpPr>
        <p:spPr>
          <a:xfrm>
            <a:off x="5604377" y="4893013"/>
            <a:ext cx="965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£80</a:t>
            </a:r>
          </a:p>
        </p:txBody>
      </p:sp>
    </p:spTree>
    <p:extLst>
      <p:ext uri="{BB962C8B-B14F-4D97-AF65-F5344CB8AC3E}">
        <p14:creationId xmlns:p14="http://schemas.microsoft.com/office/powerpoint/2010/main" val="68877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121" grpId="0"/>
      <p:bldP spid="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C4A99D-9469-459E-AF72-87F3C669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EE70B3-4A99-494A-B837-D9969A46C78D}"/>
              </a:ext>
            </a:extLst>
          </p:cNvPr>
          <p:cNvSpPr txBox="1"/>
          <p:nvPr/>
        </p:nvSpPr>
        <p:spPr>
          <a:xfrm>
            <a:off x="345759" y="363934"/>
            <a:ext cx="3464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Che says he has £15.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C679E3-ADC8-41AF-902F-ED72956C9BCA}"/>
              </a:ext>
            </a:extLst>
          </p:cNvPr>
          <p:cNvSpPr txBox="1"/>
          <p:nvPr/>
        </p:nvSpPr>
        <p:spPr>
          <a:xfrm>
            <a:off x="5989674" y="1434761"/>
            <a:ext cx="511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Che correct?</a:t>
            </a:r>
            <a:b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3197FB-3886-4E75-996A-AF973CD2501A}"/>
              </a:ext>
            </a:extLst>
          </p:cNvPr>
          <p:cNvSpPr txBox="1"/>
          <p:nvPr/>
        </p:nvSpPr>
        <p:spPr>
          <a:xfrm>
            <a:off x="5989674" y="2549348"/>
            <a:ext cx="599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No. Che has £20.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FBCF07-5213-4169-A5B1-72DE1F510245}"/>
              </a:ext>
            </a:extLst>
          </p:cNvPr>
          <p:cNvSpPr txBox="1"/>
          <p:nvPr/>
        </p:nvSpPr>
        <p:spPr>
          <a:xfrm>
            <a:off x="5989674" y="3766322"/>
            <a:ext cx="5114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mistake might Che have made?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05564E-161A-46F3-9A71-90420723143F}"/>
              </a:ext>
            </a:extLst>
          </p:cNvPr>
          <p:cNvSpPr txBox="1"/>
          <p:nvPr/>
        </p:nvSpPr>
        <p:spPr>
          <a:xfrm>
            <a:off x="5989674" y="4875677"/>
            <a:ext cx="59995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Che may have mistaken the</a:t>
            </a:r>
            <a:b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</a:br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coins for £1 coins. </a:t>
            </a:r>
          </a:p>
        </p:txBody>
      </p:sp>
    </p:spTree>
    <p:extLst>
      <p:ext uri="{BB962C8B-B14F-4D97-AF65-F5344CB8AC3E}">
        <p14:creationId xmlns:p14="http://schemas.microsoft.com/office/powerpoint/2010/main" val="219057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453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82073934-895C-47AD-B910-B67632383EC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Problem solving</a:t>
            </a:r>
          </a:p>
        </p:txBody>
      </p:sp>
      <p:sp>
        <p:nvSpPr>
          <p:cNvPr id="11" name="Double Wave 10">
            <a:extLst>
              <a:ext uri="{FF2B5EF4-FFF2-40B4-BE49-F238E27FC236}">
                <a16:creationId xmlns:a16="http://schemas.microsoft.com/office/drawing/2014/main" id="{52F9DB95-6B52-4CA5-B825-4EFAD0133A6D}"/>
              </a:ext>
            </a:extLst>
          </p:cNvPr>
          <p:cNvSpPr/>
          <p:nvPr/>
        </p:nvSpPr>
        <p:spPr>
          <a:xfrm>
            <a:off x="1036056" y="1559697"/>
            <a:ext cx="10119888" cy="4114800"/>
          </a:xfrm>
          <a:prstGeom prst="doubleWave">
            <a:avLst>
              <a:gd name="adj1" fmla="val 3326"/>
              <a:gd name="adj2" fmla="val 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A495D-7A3D-4D6C-B600-E7A0FB322ED5}"/>
              </a:ext>
            </a:extLst>
          </p:cNvPr>
          <p:cNvSpPr txBox="1"/>
          <p:nvPr/>
        </p:nvSpPr>
        <p:spPr>
          <a:xfrm>
            <a:off x="1467963" y="221419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£35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336008-25A9-4B08-BEE2-E14F33D73CEE}"/>
              </a:ext>
            </a:extLst>
          </p:cNvPr>
          <p:cNvSpPr txBox="1"/>
          <p:nvPr/>
        </p:nvSpPr>
        <p:spPr>
          <a:xfrm>
            <a:off x="3163742" y="329393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FE76FB-CBED-4BE3-9116-9BC7588D7486}"/>
              </a:ext>
            </a:extLst>
          </p:cNvPr>
          <p:cNvSpPr txBox="1"/>
          <p:nvPr/>
        </p:nvSpPr>
        <p:spPr>
          <a:xfrm>
            <a:off x="5168344" y="221419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63768F-3848-481F-AEB7-F6C7B4F52AC5}"/>
              </a:ext>
            </a:extLst>
          </p:cNvPr>
          <p:cNvSpPr txBox="1"/>
          <p:nvPr/>
        </p:nvSpPr>
        <p:spPr>
          <a:xfrm>
            <a:off x="8868725" y="2214191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£72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7DB97C-000F-43A2-A5CE-280892215F30}"/>
              </a:ext>
            </a:extLst>
          </p:cNvPr>
          <p:cNvSpPr txBox="1"/>
          <p:nvPr/>
        </p:nvSpPr>
        <p:spPr>
          <a:xfrm>
            <a:off x="1391581" y="4328206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£65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1BAD44-7994-48D5-8610-7409BC982FB2}"/>
              </a:ext>
            </a:extLst>
          </p:cNvPr>
          <p:cNvSpPr txBox="1"/>
          <p:nvPr/>
        </p:nvSpPr>
        <p:spPr>
          <a:xfrm>
            <a:off x="5091962" y="4328206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£48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CDD77-86C2-4136-9DB6-832124226B63}"/>
              </a:ext>
            </a:extLst>
          </p:cNvPr>
          <p:cNvSpPr txBox="1"/>
          <p:nvPr/>
        </p:nvSpPr>
        <p:spPr>
          <a:xfrm>
            <a:off x="8792343" y="4328206"/>
            <a:ext cx="217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04F800-11D1-4CE1-852C-61EE920EC2F8}"/>
              </a:ext>
            </a:extLst>
          </p:cNvPr>
          <p:cNvSpPr txBox="1"/>
          <p:nvPr/>
        </p:nvSpPr>
        <p:spPr>
          <a:xfrm>
            <a:off x="6774723" y="3302278"/>
            <a:ext cx="18769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ED8DF4B-B21A-420D-A28E-EC5B87F9B88B}"/>
              </a:ext>
            </a:extLst>
          </p:cNvPr>
          <p:cNvSpPr/>
          <p:nvPr/>
        </p:nvSpPr>
        <p:spPr>
          <a:xfrm>
            <a:off x="8835749" y="4047794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47A203-203A-40D1-801D-594E0674180C}"/>
              </a:ext>
            </a:extLst>
          </p:cNvPr>
          <p:cNvSpPr/>
          <p:nvPr/>
        </p:nvSpPr>
        <p:spPr>
          <a:xfrm>
            <a:off x="5059538" y="1943119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63C6D0-0219-419A-A250-B9A392FE8D0D}"/>
              </a:ext>
            </a:extLst>
          </p:cNvPr>
          <p:cNvSpPr/>
          <p:nvPr/>
        </p:nvSpPr>
        <p:spPr>
          <a:xfrm>
            <a:off x="1393524" y="1954400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2F1F14D-A859-464C-BC72-16A65AFFF323}"/>
              </a:ext>
            </a:extLst>
          </p:cNvPr>
          <p:cNvSpPr/>
          <p:nvPr/>
        </p:nvSpPr>
        <p:spPr>
          <a:xfrm>
            <a:off x="1393524" y="4047794"/>
            <a:ext cx="2094538" cy="11884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6F9FEB-47C4-4D89-AC5D-BC5B75297C3C}"/>
              </a:ext>
            </a:extLst>
          </p:cNvPr>
          <p:cNvSpPr txBox="1"/>
          <p:nvPr/>
        </p:nvSpPr>
        <p:spPr>
          <a:xfrm>
            <a:off x="263151" y="340769"/>
            <a:ext cx="10667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Identify the values below that can be made using </a:t>
            </a:r>
            <a:r>
              <a:rPr lang="en-GB" sz="2800" b="1" u="sng" dirty="0">
                <a:latin typeface="Yu Gothic UI" panose="020B0500000000000000" pitchFamily="34" charset="-128"/>
                <a:ea typeface="Yu Gothic UI" panose="020B0500000000000000" pitchFamily="34" charset="-128"/>
              </a:rPr>
              <a:t>only</a:t>
            </a: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 £5 notes.</a:t>
            </a:r>
          </a:p>
        </p:txBody>
      </p:sp>
    </p:spTree>
    <p:extLst>
      <p:ext uri="{BB962C8B-B14F-4D97-AF65-F5344CB8AC3E}">
        <p14:creationId xmlns:p14="http://schemas.microsoft.com/office/powerpoint/2010/main" val="6113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62"/>
            <a:ext cx="12191999" cy="6998429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AA5C-924C-4872-9DF5-BC529F2ADA09}"/>
              </a:ext>
            </a:extLst>
          </p:cNvPr>
          <p:cNvSpPr txBox="1"/>
          <p:nvPr/>
        </p:nvSpPr>
        <p:spPr>
          <a:xfrm>
            <a:off x="320698" y="403599"/>
            <a:ext cx="5654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number sentences.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90E83-FB21-4490-B964-150C0A3687B6}"/>
              </a:ext>
            </a:extLst>
          </p:cNvPr>
          <p:cNvSpPr txBox="1"/>
          <p:nvPr/>
        </p:nvSpPr>
        <p:spPr>
          <a:xfrm>
            <a:off x="263151" y="1688215"/>
            <a:ext cx="11349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a)  £5  +  £2  +  £2  +  £1  +  50p  +  20p = £__________ and __________p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B7A5C2-CB28-4EAF-884A-5C7E1DA9383F}"/>
              </a:ext>
            </a:extLst>
          </p:cNvPr>
          <p:cNvSpPr txBox="1"/>
          <p:nvPr/>
        </p:nvSpPr>
        <p:spPr>
          <a:xfrm>
            <a:off x="263151" y="2670244"/>
            <a:ext cx="115403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b)  £1  +  £5  +  £2  +  20p  +  50p  +  10p = £__________ and __________p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6C6DEE-23D6-4D34-8785-130F029320CF}"/>
              </a:ext>
            </a:extLst>
          </p:cNvPr>
          <p:cNvSpPr txBox="1"/>
          <p:nvPr/>
        </p:nvSpPr>
        <p:spPr>
          <a:xfrm>
            <a:off x="263150" y="3658360"/>
            <a:ext cx="11248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c)  £5  +  £2  +  £2  +  50p  +  10p  +  5p = £__________ and __________p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82A606-E153-4383-BB86-67BA2A54D2AF}"/>
              </a:ext>
            </a:extLst>
          </p:cNvPr>
          <p:cNvSpPr txBox="1"/>
          <p:nvPr/>
        </p:nvSpPr>
        <p:spPr>
          <a:xfrm>
            <a:off x="263150" y="4646565"/>
            <a:ext cx="11612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d)  £5  +  £5  +  20p  +  50p  +  10p  +  5p = £__________ and __________p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8917F3-F29C-48D8-8BDE-4D238EF9781E}"/>
              </a:ext>
            </a:extLst>
          </p:cNvPr>
          <p:cNvSpPr txBox="1"/>
          <p:nvPr/>
        </p:nvSpPr>
        <p:spPr>
          <a:xfrm>
            <a:off x="263150" y="5628505"/>
            <a:ext cx="11423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e)  £10  +  £2  +  10p  +  10p  +  5p  +  1p = £__________ and __________p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ACF37-3A51-40D8-B5F2-DE79CE9C6F51}"/>
              </a:ext>
            </a:extLst>
          </p:cNvPr>
          <p:cNvSpPr txBox="1"/>
          <p:nvPr/>
        </p:nvSpPr>
        <p:spPr>
          <a:xfrm>
            <a:off x="7439464" y="1672833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19DAE5-7E7D-49C8-9A4A-76C2E253900D}"/>
              </a:ext>
            </a:extLst>
          </p:cNvPr>
          <p:cNvSpPr txBox="1"/>
          <p:nvPr/>
        </p:nvSpPr>
        <p:spPr>
          <a:xfrm>
            <a:off x="9728574" y="1672833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70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88A477-5464-46A0-973C-CE7D005DB9B4}"/>
              </a:ext>
            </a:extLst>
          </p:cNvPr>
          <p:cNvSpPr txBox="1"/>
          <p:nvPr/>
        </p:nvSpPr>
        <p:spPr>
          <a:xfrm>
            <a:off x="7638521" y="2637994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43D28A-9D6F-465D-93E8-9A422F0A52ED}"/>
              </a:ext>
            </a:extLst>
          </p:cNvPr>
          <p:cNvSpPr txBox="1"/>
          <p:nvPr/>
        </p:nvSpPr>
        <p:spPr>
          <a:xfrm>
            <a:off x="9927631" y="2637994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044115-286A-4EAD-BF16-5A06BA775187}"/>
              </a:ext>
            </a:extLst>
          </p:cNvPr>
          <p:cNvSpPr txBox="1"/>
          <p:nvPr/>
        </p:nvSpPr>
        <p:spPr>
          <a:xfrm>
            <a:off x="7465901" y="3630920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0CB18-44AB-4CE8-9A89-00B3182B33CF}"/>
              </a:ext>
            </a:extLst>
          </p:cNvPr>
          <p:cNvSpPr txBox="1"/>
          <p:nvPr/>
        </p:nvSpPr>
        <p:spPr>
          <a:xfrm>
            <a:off x="9755011" y="3630920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65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9C5455-E15D-4A66-AA37-6B61E3AB471F}"/>
              </a:ext>
            </a:extLst>
          </p:cNvPr>
          <p:cNvSpPr txBox="1"/>
          <p:nvPr/>
        </p:nvSpPr>
        <p:spPr>
          <a:xfrm>
            <a:off x="7577870" y="460813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A34EE1-224C-4EF4-A192-194E27B62159}"/>
              </a:ext>
            </a:extLst>
          </p:cNvPr>
          <p:cNvSpPr txBox="1"/>
          <p:nvPr/>
        </p:nvSpPr>
        <p:spPr>
          <a:xfrm>
            <a:off x="9866980" y="460813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85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C44999-3C24-4234-90A7-F6346FA097CA}"/>
              </a:ext>
            </a:extLst>
          </p:cNvPr>
          <p:cNvSpPr txBox="1"/>
          <p:nvPr/>
        </p:nvSpPr>
        <p:spPr>
          <a:xfrm>
            <a:off x="7372659" y="559007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076B0D-9441-4CCB-81E8-4D24770D6B17}"/>
              </a:ext>
            </a:extLst>
          </p:cNvPr>
          <p:cNvSpPr txBox="1"/>
          <p:nvPr/>
        </p:nvSpPr>
        <p:spPr>
          <a:xfrm>
            <a:off x="9661769" y="5590079"/>
            <a:ext cx="147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3254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DE1A25A-C37C-4D9A-A6E1-1BF769A6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D4AA5C-924C-4872-9DF5-BC529F2ADA09}"/>
              </a:ext>
            </a:extLst>
          </p:cNvPr>
          <p:cNvSpPr txBox="1"/>
          <p:nvPr/>
        </p:nvSpPr>
        <p:spPr>
          <a:xfrm>
            <a:off x="319596" y="397309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38D91A4-8DA9-465D-9BE0-3F4F94144FE8}"/>
              </a:ext>
            </a:extLst>
          </p:cNvPr>
          <p:cNvSpPr txBox="1"/>
          <p:nvPr/>
        </p:nvSpPr>
        <p:spPr>
          <a:xfrm>
            <a:off x="8186509" y="4464138"/>
            <a:ext cx="147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£6 and 50p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3C9231A-C6AD-4054-8DC4-0FAC31E7D0F4}"/>
              </a:ext>
            </a:extLst>
          </p:cNvPr>
          <p:cNvSpPr txBox="1"/>
          <p:nvPr/>
        </p:nvSpPr>
        <p:spPr>
          <a:xfrm>
            <a:off x="2769581" y="1924495"/>
            <a:ext cx="1474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£2 and 20p</a:t>
            </a:r>
          </a:p>
        </p:txBody>
      </p:sp>
    </p:spTree>
    <p:extLst>
      <p:ext uri="{BB962C8B-B14F-4D97-AF65-F5344CB8AC3E}">
        <p14:creationId xmlns:p14="http://schemas.microsoft.com/office/powerpoint/2010/main" val="27214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681CFC-FA24-49E0-8083-1971B743C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442421"/>
            <a:ext cx="5157787" cy="147394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Y2 LO: To be able to count money (pounds).</a:t>
            </a: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4D497-6EE3-47E8-9F50-119973C24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002"/>
            <a:ext cx="5157787" cy="4758397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recognise notes and coins.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combine amounts to make a particular value.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understanding to solve problem solving questions.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CA4707-C90C-419B-8207-FF99E919AC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533861"/>
            <a:ext cx="5183188" cy="129106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Y3 LO: To be able to count money (pounds) recap.</a:t>
            </a:r>
            <a:endParaRPr lang="en-GB" sz="2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4069311-568B-4693-BDE5-E6F89A13FB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003"/>
            <a:ext cx="5183188" cy="4318660"/>
          </a:xfrm>
        </p:spPr>
        <p:txBody>
          <a:bodyPr>
            <a:normAutofit fontScale="92500"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confidently recognise notes and coins.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combine amounts to make a particular value.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32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understanding to solve problem solving questions. </a:t>
            </a:r>
            <a:endParaRPr lang="en-GB" sz="3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276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E778F95C-471E-47C8-9683-37A4AE17D0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06654D5-D34B-444C-B774-90E0402116AB}"/>
              </a:ext>
            </a:extLst>
          </p:cNvPr>
          <p:cNvSpPr txBox="1"/>
          <p:nvPr/>
        </p:nvSpPr>
        <p:spPr>
          <a:xfrm>
            <a:off x="1266780" y="3196527"/>
            <a:ext cx="1474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£13 and 33p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DAC37CE-34FA-464A-92B5-8545EA68BD81}"/>
              </a:ext>
            </a:extLst>
          </p:cNvPr>
          <p:cNvSpPr txBox="1"/>
          <p:nvPr/>
        </p:nvSpPr>
        <p:spPr>
          <a:xfrm>
            <a:off x="9449070" y="3196527"/>
            <a:ext cx="1484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£30 and 65p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45FAC6-B34A-4835-AB72-DB4AF6DA60A6}"/>
              </a:ext>
            </a:extLst>
          </p:cNvPr>
          <p:cNvSpPr txBox="1"/>
          <p:nvPr/>
        </p:nvSpPr>
        <p:spPr>
          <a:xfrm>
            <a:off x="319596" y="319487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models.</a:t>
            </a:r>
          </a:p>
        </p:txBody>
      </p:sp>
    </p:spTree>
    <p:extLst>
      <p:ext uri="{BB962C8B-B14F-4D97-AF65-F5344CB8AC3E}">
        <p14:creationId xmlns:p14="http://schemas.microsoft.com/office/powerpoint/2010/main" val="13911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0F367C1-78F5-45EB-AEFE-48FA41F47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1AFEE79-1670-470C-AC9F-881BAC707161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204A2D-D710-49BC-A221-036C115E64A0}"/>
              </a:ext>
            </a:extLst>
          </p:cNvPr>
          <p:cNvSpPr txBox="1"/>
          <p:nvPr/>
        </p:nvSpPr>
        <p:spPr>
          <a:xfrm>
            <a:off x="5200234" y="2049909"/>
            <a:ext cx="1489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£45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1B6226-1CFF-432A-B22B-4B53CADF5AF6}"/>
              </a:ext>
            </a:extLst>
          </p:cNvPr>
          <p:cNvSpPr txBox="1"/>
          <p:nvPr/>
        </p:nvSpPr>
        <p:spPr>
          <a:xfrm>
            <a:off x="319596" y="397309"/>
            <a:ext cx="5655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Complete the part-whole model.</a:t>
            </a:r>
          </a:p>
        </p:txBody>
      </p:sp>
    </p:spTree>
    <p:extLst>
      <p:ext uri="{BB962C8B-B14F-4D97-AF65-F5344CB8AC3E}">
        <p14:creationId xmlns:p14="http://schemas.microsoft.com/office/powerpoint/2010/main" val="28098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D535E40-7F91-47B4-A346-DE544D8E9B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0453"/>
            <a:ext cx="12191999" cy="69984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FD4AA5C-924C-4872-9DF5-BC529F2ADA09}"/>
              </a:ext>
            </a:extLst>
          </p:cNvPr>
          <p:cNvSpPr txBox="1"/>
          <p:nvPr/>
        </p:nvSpPr>
        <p:spPr>
          <a:xfrm>
            <a:off x="263151" y="219323"/>
            <a:ext cx="6505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Beth completed the number sentence: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BB91A3-7C4D-4D4F-9B3E-EB9D0001F872}"/>
              </a:ext>
            </a:extLst>
          </p:cNvPr>
          <p:cNvSpPr txBox="1"/>
          <p:nvPr/>
        </p:nvSpPr>
        <p:spPr>
          <a:xfrm>
            <a:off x="218660" y="1546701"/>
            <a:ext cx="117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 + £_______ + £2 + £1 + 50p + 10p + 1p = £10 and 61p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0C15A8-89A6-4F81-A926-813FEF827F81}"/>
              </a:ext>
            </a:extLst>
          </p:cNvPr>
          <p:cNvSpPr txBox="1"/>
          <p:nvPr/>
        </p:nvSpPr>
        <p:spPr>
          <a:xfrm>
            <a:off x="263150" y="3145657"/>
            <a:ext cx="117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Is Beth correct?		YES			NO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7FB51D-267B-431B-BD98-35B731BB3E31}"/>
              </a:ext>
            </a:extLst>
          </p:cNvPr>
          <p:cNvSpPr txBox="1"/>
          <p:nvPr/>
        </p:nvSpPr>
        <p:spPr>
          <a:xfrm>
            <a:off x="241238" y="4335410"/>
            <a:ext cx="11754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Explain how you know.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204A2D-D710-49BC-A221-036C115E64A0}"/>
              </a:ext>
            </a:extLst>
          </p:cNvPr>
          <p:cNvSpPr txBox="1"/>
          <p:nvPr/>
        </p:nvSpPr>
        <p:spPr>
          <a:xfrm>
            <a:off x="2647287" y="1307475"/>
            <a:ext cx="10341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2">
                    <a:lumMod val="50000"/>
                  </a:schemeClr>
                </a:solidFill>
                <a:latin typeface="Bradley Hand ITC" panose="03070402050302030203" pitchFamily="66" charset="0"/>
                <a:ea typeface="Yu Gothic UI" panose="020B0500000000000000" pitchFamily="34" charset="-128"/>
              </a:rPr>
              <a:t>2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43E55F4-A1F9-407E-9D1C-501DE430E492}"/>
              </a:ext>
            </a:extLst>
          </p:cNvPr>
          <p:cNvGrpSpPr/>
          <p:nvPr/>
        </p:nvGrpSpPr>
        <p:grpSpPr>
          <a:xfrm>
            <a:off x="10827548" y="-20453"/>
            <a:ext cx="1364451" cy="711954"/>
            <a:chOff x="10827548" y="-20453"/>
            <a:chExt cx="1364451" cy="711954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8FC19421-E71C-4EDF-9F6C-4C35F073BC44}"/>
                </a:ext>
              </a:extLst>
            </p:cNvPr>
            <p:cNvSpPr/>
            <p:nvPr/>
          </p:nvSpPr>
          <p:spPr>
            <a:xfrm>
              <a:off x="10827548" y="-20453"/>
              <a:ext cx="1364451" cy="711954"/>
            </a:xfrm>
            <a:prstGeom prst="teardrop">
              <a:avLst/>
            </a:prstGeom>
            <a:solidFill>
              <a:srgbClr val="55768F"/>
            </a:solidFill>
            <a:ln>
              <a:solidFill>
                <a:srgbClr val="5576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47158A5-2C11-4BFD-8495-E20E91756FEF}"/>
                </a:ext>
              </a:extLst>
            </p:cNvPr>
            <p:cNvSpPr txBox="1"/>
            <p:nvPr/>
          </p:nvSpPr>
          <p:spPr>
            <a:xfrm>
              <a:off x="10973408" y="166247"/>
              <a:ext cx="115608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  <a:latin typeface="Yu Gothic UI" panose="020B0500000000000000" pitchFamily="34" charset="-128"/>
                  <a:ea typeface="Yu Gothic UI" panose="020B0500000000000000" pitchFamily="34" charset="-128"/>
                </a:rPr>
                <a:t>Reasoning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330A67F-5ACA-4272-B523-57A73C81BABF}"/>
              </a:ext>
            </a:extLst>
          </p:cNvPr>
          <p:cNvSpPr/>
          <p:nvPr/>
        </p:nvSpPr>
        <p:spPr>
          <a:xfrm>
            <a:off x="241238" y="4953383"/>
            <a:ext cx="119108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Beth’s number sentence would total of £7 and 61p.</a:t>
            </a:r>
          </a:p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Beth should have written £5 to make the number sentence correct.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B295A32-DFAC-4789-96D0-7BECBC4FD442}"/>
              </a:ext>
            </a:extLst>
          </p:cNvPr>
          <p:cNvSpPr/>
          <p:nvPr/>
        </p:nvSpPr>
        <p:spPr>
          <a:xfrm>
            <a:off x="6617944" y="3031710"/>
            <a:ext cx="838200" cy="7511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78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CE81E-B225-4F95-8B57-E37DD6E0C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86B1A10-32DA-4194-86FE-DBAEAB9650E3}"/>
              </a:ext>
            </a:extLst>
          </p:cNvPr>
          <p:cNvSpPr txBox="1"/>
          <p:nvPr/>
        </p:nvSpPr>
        <p:spPr>
          <a:xfrm>
            <a:off x="377888" y="4180667"/>
            <a:ext cx="178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Sue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D04C7-F331-41DD-BF23-CED149270FAA}"/>
              </a:ext>
            </a:extLst>
          </p:cNvPr>
          <p:cNvSpPr txBox="1"/>
          <p:nvPr/>
        </p:nvSpPr>
        <p:spPr>
          <a:xfrm>
            <a:off x="6380991" y="4165108"/>
            <a:ext cx="178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Mo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9250F840-118A-4C92-945A-DDE24F3B575F}"/>
              </a:ext>
            </a:extLst>
          </p:cNvPr>
          <p:cNvSpPr/>
          <p:nvPr/>
        </p:nvSpPr>
        <p:spPr>
          <a:xfrm>
            <a:off x="2452736" y="3195434"/>
            <a:ext cx="2688622" cy="939619"/>
          </a:xfrm>
          <a:prstGeom prst="wedgeRoundRectCallout">
            <a:avLst>
              <a:gd name="adj1" fmla="val -62790"/>
              <a:gd name="adj2" fmla="val 2535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is 25p.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CD5821F6-B066-4E99-9981-1855413CAE44}"/>
              </a:ext>
            </a:extLst>
          </p:cNvPr>
          <p:cNvSpPr/>
          <p:nvPr/>
        </p:nvSpPr>
        <p:spPr>
          <a:xfrm>
            <a:off x="8517360" y="3195434"/>
            <a:ext cx="2808168" cy="939623"/>
          </a:xfrm>
          <a:prstGeom prst="wedgeRoundRectCallout">
            <a:avLst>
              <a:gd name="adj1" fmla="val -63289"/>
              <a:gd name="adj2" fmla="val 23768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There is £25.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0E12389-008C-4E8A-B1DA-6CFFC22FBD7D}"/>
              </a:ext>
            </a:extLst>
          </p:cNvPr>
          <p:cNvSpPr txBox="1"/>
          <p:nvPr/>
        </p:nvSpPr>
        <p:spPr>
          <a:xfrm>
            <a:off x="468489" y="4880603"/>
            <a:ext cx="6657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Who is correct? Explain how you know.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108CE1C-D332-42F8-8656-6F2D27200DF1}"/>
              </a:ext>
            </a:extLst>
          </p:cNvPr>
          <p:cNvSpPr/>
          <p:nvPr/>
        </p:nvSpPr>
        <p:spPr>
          <a:xfrm>
            <a:off x="468182" y="5654678"/>
            <a:ext cx="8445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Both are incorrect. The total is £23 and 2p.</a:t>
            </a:r>
          </a:p>
        </p:txBody>
      </p:sp>
    </p:spTree>
    <p:extLst>
      <p:ext uri="{BB962C8B-B14F-4D97-AF65-F5344CB8AC3E}">
        <p14:creationId xmlns:p14="http://schemas.microsoft.com/office/powerpoint/2010/main" val="186633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7576-81BE-4DD4-9785-D0E6184E2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5237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Y2 Activity one: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BD8953-9AB6-47C5-A63A-FF11E793195F}"/>
              </a:ext>
            </a:extLst>
          </p:cNvPr>
          <p:cNvSpPr txBox="1"/>
          <p:nvPr/>
        </p:nvSpPr>
        <p:spPr>
          <a:xfrm>
            <a:off x="4248150" y="2644170"/>
            <a:ext cx="36956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Complete the worksheet, you have two sheets to complete.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E48D3F-66A5-4314-ACDB-85DDA958F4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938" t="21725" r="37657" b="12055"/>
          <a:stretch/>
        </p:blipFill>
        <p:spPr>
          <a:xfrm>
            <a:off x="838200" y="1490800"/>
            <a:ext cx="3219450" cy="45391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A1B48-812D-4A1B-A0E7-906B8611C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094" t="18596" r="37500" b="15184"/>
          <a:stretch/>
        </p:blipFill>
        <p:spPr>
          <a:xfrm>
            <a:off x="8477250" y="1490799"/>
            <a:ext cx="3219450" cy="453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098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56" y="4752606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531" y="-15810"/>
            <a:ext cx="74974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11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6" y="5136147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2" y="5146107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93" y="4576573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7" y="4582703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09" y="5195931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83866" y="846952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5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6" y="2785501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60" y="2460296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79" y="2459886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60" y="3495193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9" y="3494783"/>
            <a:ext cx="776831" cy="684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5494" y="2623100"/>
            <a:ext cx="747045" cy="747045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191512" y="329518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056" y="4752606"/>
            <a:ext cx="2141844" cy="1184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5531" y="-15810"/>
            <a:ext cx="52756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Which of these represent £14?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411" y="4851972"/>
            <a:ext cx="2025005" cy="1039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266" y="5136147"/>
            <a:ext cx="885337" cy="7888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2" y="5146107"/>
            <a:ext cx="885337" cy="7888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993" y="4576573"/>
            <a:ext cx="885337" cy="7888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107" y="4582703"/>
            <a:ext cx="885337" cy="7888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109" y="5195931"/>
            <a:ext cx="776831" cy="68448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894406" y="843490"/>
            <a:ext cx="1605736" cy="2671927"/>
            <a:chOff x="5774878" y="569249"/>
            <a:chExt cx="2060916" cy="342934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811" y="580146"/>
              <a:ext cx="1001537" cy="1135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5410" y="569249"/>
              <a:ext cx="1001537" cy="11357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878" y="1961015"/>
              <a:ext cx="1001537" cy="11357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6826" y="2824251"/>
              <a:ext cx="1001537" cy="11357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102" y="1289995"/>
              <a:ext cx="1001537" cy="11357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871" y="2862890"/>
              <a:ext cx="1001537" cy="11357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257" y="1987053"/>
              <a:ext cx="1001537" cy="1135700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155" y="1074835"/>
            <a:ext cx="1001537" cy="89233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75" y="1119029"/>
            <a:ext cx="892336" cy="82057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0" y="1119029"/>
            <a:ext cx="892336" cy="820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685" y="1119029"/>
            <a:ext cx="892336" cy="8205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940" y="1119029"/>
            <a:ext cx="892336" cy="8205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56" y="2785501"/>
            <a:ext cx="2141844" cy="11844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60" y="2460296"/>
            <a:ext cx="776831" cy="684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79" y="2459886"/>
            <a:ext cx="776831" cy="684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60" y="3495193"/>
            <a:ext cx="776831" cy="684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79" y="3494783"/>
            <a:ext cx="776831" cy="684481"/>
          </a:xfrm>
          <a:prstGeom prst="rect">
            <a:avLst/>
          </a:prstGeom>
        </p:spPr>
      </p:pic>
      <p:sp>
        <p:nvSpPr>
          <p:cNvPr id="30" name="Rounded Rectangle 29"/>
          <p:cNvSpPr/>
          <p:nvPr/>
        </p:nvSpPr>
        <p:spPr>
          <a:xfrm>
            <a:off x="7844365" y="771414"/>
            <a:ext cx="1677037" cy="2810289"/>
          </a:xfrm>
          <a:prstGeom prst="roundRect">
            <a:avLst>
              <a:gd name="adj" fmla="val 42443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Cross 30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5211176" y="985368"/>
            <a:ext cx="543587" cy="535115"/>
          </a:xfrm>
          <a:prstGeom prst="plus">
            <a:avLst>
              <a:gd name="adj" fmla="val 38066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Cross 31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6005838" y="4642873"/>
            <a:ext cx="543587" cy="535115"/>
          </a:xfrm>
          <a:prstGeom prst="plus">
            <a:avLst>
              <a:gd name="adj" fmla="val 3807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3" name="Cross 32">
            <a:extLst>
              <a:ext uri="{FF2B5EF4-FFF2-40B4-BE49-F238E27FC236}">
                <a16:creationId xmlns:a16="http://schemas.microsoft.com/office/drawing/2014/main" id="{E7371F2E-6A80-7640-8F2A-5A9E3EE7416E}"/>
              </a:ext>
            </a:extLst>
          </p:cNvPr>
          <p:cNvSpPr/>
          <p:nvPr/>
        </p:nvSpPr>
        <p:spPr>
          <a:xfrm rot="2689915">
            <a:off x="8906608" y="4822104"/>
            <a:ext cx="543587" cy="535115"/>
          </a:xfrm>
          <a:prstGeom prst="plus">
            <a:avLst>
              <a:gd name="adj" fmla="val 3881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9256067" y="1421647"/>
            <a:ext cx="285775" cy="535711"/>
          </a:xfrm>
          <a:prstGeom prst="corner">
            <a:avLst>
              <a:gd name="adj1" fmla="val 40283"/>
              <a:gd name="adj2" fmla="val 37708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329314" y="2352889"/>
            <a:ext cx="3028150" cy="1910937"/>
          </a:xfrm>
          <a:prstGeom prst="roundRect">
            <a:avLst>
              <a:gd name="adj" fmla="val 34178"/>
            </a:avLst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229640" y="2739414"/>
            <a:ext cx="285775" cy="535711"/>
          </a:xfrm>
          <a:prstGeom prst="corner">
            <a:avLst>
              <a:gd name="adj1" fmla="val 41646"/>
              <a:gd name="adj2" fmla="val 37956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148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43" y="1353675"/>
            <a:ext cx="951709" cy="94821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501" y="3983701"/>
            <a:ext cx="1026792" cy="11643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783" y="520795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8626" y="53506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1513" y="295385"/>
            <a:ext cx="798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Who has the most money?  </a:t>
            </a: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Who has the </a:t>
            </a:r>
            <a:r>
              <a:rPr lang="en-GB" sz="2800" dirty="0" err="1">
                <a:solidFill>
                  <a:prstClr val="black"/>
                </a:solidFill>
                <a:cs typeface="Calibri" panose="020F0502020204030204" pitchFamily="34" charset="0"/>
              </a:rPr>
              <a:t>l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east?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	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01" y="1353675"/>
            <a:ext cx="951709" cy="9482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698" y="1327433"/>
            <a:ext cx="1000694" cy="10006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490" y="1353675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243" y="1353675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032" y="1353675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44" y="1353675"/>
            <a:ext cx="951709" cy="94821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257" y="2583712"/>
            <a:ext cx="1119843" cy="111635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899" y="2725626"/>
            <a:ext cx="997741" cy="91750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652" y="2610733"/>
            <a:ext cx="997741" cy="9872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920" y="2660646"/>
            <a:ext cx="997741" cy="99774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33" y="4140504"/>
            <a:ext cx="965511" cy="85073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761" y="4025381"/>
            <a:ext cx="1026792" cy="1164337"/>
          </a:xfrm>
          <a:prstGeom prst="rect">
            <a:avLst/>
          </a:prstGeom>
        </p:spPr>
      </p:pic>
      <p:pic>
        <p:nvPicPr>
          <p:cNvPr id="52" name="Picture 5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2135" y="1353676"/>
            <a:ext cx="1159214" cy="846617"/>
          </a:xfrm>
          <a:prstGeom prst="rect">
            <a:avLst/>
          </a:prstGeom>
        </p:spPr>
      </p:pic>
      <p:pic>
        <p:nvPicPr>
          <p:cNvPr id="53" name="Picture 52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0104" y="2683402"/>
            <a:ext cx="1211895" cy="885092"/>
          </a:xfrm>
          <a:prstGeom prst="rect">
            <a:avLst/>
          </a:prstGeom>
        </p:spPr>
      </p:pic>
      <p:pic>
        <p:nvPicPr>
          <p:cNvPr id="54" name="Picture 5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9387" y="4070552"/>
            <a:ext cx="1325711" cy="968217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8347603" y="161528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50p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H="1">
            <a:off x="5514799" y="2696392"/>
            <a:ext cx="528424" cy="9350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4788584" y="2805650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3921901" y="2702592"/>
            <a:ext cx="383907" cy="87555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393532" y="2870630"/>
            <a:ext cx="326571" cy="66657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723703" y="4293049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£5</a:t>
            </a:r>
          </a:p>
        </p:txBody>
      </p:sp>
      <p:cxnSp>
        <p:nvCxnSpPr>
          <p:cNvPr id="64" name="Straight Connector 63"/>
          <p:cNvCxnSpPr/>
          <p:nvPr/>
        </p:nvCxnSpPr>
        <p:spPr>
          <a:xfrm flipH="1">
            <a:off x="4728768" y="3995331"/>
            <a:ext cx="639063" cy="11328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5719401" y="4096898"/>
            <a:ext cx="529725" cy="95161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035918" y="4172085"/>
            <a:ext cx="401929" cy="8012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346775" y="3037315"/>
            <a:ext cx="1063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73p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898632" y="2119393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Jack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898632" y="3466012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Amir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929366" y="4932504"/>
            <a:ext cx="1502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237580" y="5582467"/>
            <a:ext cx="74794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cs typeface="Calibri" panose="020F0502020204030204" pitchFamily="34" charset="0"/>
              </a:rPr>
              <a:t>Mo has the most money. Jack has the least.	</a:t>
            </a: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	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4541768" y="1529007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Rounded Rectangle 77"/>
          <p:cNvSpPr/>
          <p:nvPr/>
        </p:nvSpPr>
        <p:spPr>
          <a:xfrm>
            <a:off x="5687076" y="1518729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Rounded Rectangle 78"/>
          <p:cNvSpPr/>
          <p:nvPr/>
        </p:nvSpPr>
        <p:spPr>
          <a:xfrm>
            <a:off x="6837746" y="1518728"/>
            <a:ext cx="1109726" cy="6439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5" grpId="0"/>
      <p:bldP spid="63" grpId="0"/>
      <p:bldP spid="71" grpId="0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5783" y="5207954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18626" y="53506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1512" y="323501"/>
            <a:ext cx="693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cs typeface="Calibri" panose="020F0502020204030204" pitchFamily="34" charset="0"/>
              </a:rPr>
              <a:t>Whitney is making 50p using only silver coins.	</a:t>
            </a:r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31222" y="4526579"/>
            <a:ext cx="1375243" cy="169592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173123" y="4370334"/>
            <a:ext cx="3647175" cy="846829"/>
            <a:chOff x="3523360" y="2193062"/>
            <a:chExt cx="3135654" cy="846829"/>
          </a:xfrm>
        </p:grpSpPr>
        <p:sp>
          <p:nvSpPr>
            <p:cNvPr id="18" name="Rounded Rectangular Callout 17"/>
            <p:cNvSpPr/>
            <p:nvPr/>
          </p:nvSpPr>
          <p:spPr>
            <a:xfrm>
              <a:off x="3523360" y="2193062"/>
              <a:ext cx="3135654" cy="846829"/>
            </a:xfrm>
            <a:prstGeom prst="wedgeRoundRectCallout">
              <a:avLst>
                <a:gd name="adj1" fmla="val -63398"/>
                <a:gd name="adj2" fmla="val 62378"/>
                <a:gd name="adj3" fmla="val 16667"/>
              </a:avLst>
            </a:prstGeom>
            <a:noFill/>
            <a:ln w="38100">
              <a:solidFill>
                <a:srgbClr val="EB589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31474" y="2200977"/>
              <a:ext cx="299475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/>
                <a:t>There are lots of different ways to do this.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63" y="1313083"/>
            <a:ext cx="1123157" cy="111965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4" y="2461139"/>
            <a:ext cx="951709" cy="9482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548" y="1313083"/>
            <a:ext cx="1038769" cy="9255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150" y="2887887"/>
            <a:ext cx="1000694" cy="10006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416" y="1320998"/>
            <a:ext cx="1038769" cy="9255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284" y="1328913"/>
            <a:ext cx="1038769" cy="9255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52" y="1336828"/>
            <a:ext cx="1038769" cy="9255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020" y="1344743"/>
            <a:ext cx="1038769" cy="9255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08" y="2892494"/>
            <a:ext cx="1000694" cy="10006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876" y="2946595"/>
            <a:ext cx="1038769" cy="9255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86" y="2461139"/>
            <a:ext cx="951709" cy="94821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28" y="2461139"/>
            <a:ext cx="951709" cy="94821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70" y="2461139"/>
            <a:ext cx="951709" cy="9482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12" y="2461139"/>
            <a:ext cx="951709" cy="94821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44" y="2991949"/>
            <a:ext cx="951709" cy="94821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86" y="2991949"/>
            <a:ext cx="951709" cy="9482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828" y="2991949"/>
            <a:ext cx="951709" cy="94821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670" y="2991949"/>
            <a:ext cx="951709" cy="94821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512" y="2991949"/>
            <a:ext cx="951709" cy="9482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21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1512" y="334776"/>
            <a:ext cx="694944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		</a:t>
            </a: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endParaRPr lang="en-GB" sz="2800" dirty="0">
              <a:solidFill>
                <a:prstClr val="black"/>
              </a:solidFill>
              <a:latin typeface="Calibri" panose="020F0502020204030204"/>
            </a:endParaRPr>
          </a:p>
          <a:p>
            <a:pPr defTabSz="457200"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Which note has she represented?</a:t>
            </a:r>
          </a:p>
          <a:p>
            <a:pPr defTabSz="457200">
              <a:defRPr/>
            </a:pPr>
            <a:endParaRPr lang="en-GB" sz="2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75" y="4189662"/>
            <a:ext cx="1334620" cy="160992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74" y="334776"/>
            <a:ext cx="835717" cy="736366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61" y="334776"/>
            <a:ext cx="835717" cy="736366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8" y="334776"/>
            <a:ext cx="835717" cy="7363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5" y="334776"/>
            <a:ext cx="835717" cy="736366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3" y="334776"/>
            <a:ext cx="835717" cy="736366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5" y="334776"/>
            <a:ext cx="835717" cy="736366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2" y="334776"/>
            <a:ext cx="835717" cy="736366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99" y="334776"/>
            <a:ext cx="835717" cy="736366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86" y="334776"/>
            <a:ext cx="835717" cy="736366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4" y="334776"/>
            <a:ext cx="835717" cy="736366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74" y="971894"/>
            <a:ext cx="835717" cy="73636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61" y="971894"/>
            <a:ext cx="835717" cy="73636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8" y="971894"/>
            <a:ext cx="835717" cy="73636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35" y="971894"/>
            <a:ext cx="835717" cy="73636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23" y="971894"/>
            <a:ext cx="835717" cy="7363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625" y="971894"/>
            <a:ext cx="835717" cy="73636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012" y="971894"/>
            <a:ext cx="835717" cy="736366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99" y="971894"/>
            <a:ext cx="835717" cy="736366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86" y="971894"/>
            <a:ext cx="835717" cy="73636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74" y="971894"/>
            <a:ext cx="835717" cy="7363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0" y="1655770"/>
            <a:ext cx="835717" cy="7363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7" y="1655770"/>
            <a:ext cx="835717" cy="7363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4" y="1655770"/>
            <a:ext cx="835717" cy="73636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01" y="1655770"/>
            <a:ext cx="835717" cy="73636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89" y="1655770"/>
            <a:ext cx="835717" cy="73636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91" y="1655770"/>
            <a:ext cx="835717" cy="7363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78" y="1655770"/>
            <a:ext cx="835717" cy="73636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5" y="1655770"/>
            <a:ext cx="835717" cy="73636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52" y="1655770"/>
            <a:ext cx="835717" cy="73636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0" y="1655770"/>
            <a:ext cx="835717" cy="73636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140" y="2292888"/>
            <a:ext cx="835717" cy="73636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527" y="2292888"/>
            <a:ext cx="835717" cy="736366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14" y="2292888"/>
            <a:ext cx="835717" cy="736366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301" y="2292888"/>
            <a:ext cx="835717" cy="736366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689" y="2292888"/>
            <a:ext cx="835717" cy="736366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91" y="2292888"/>
            <a:ext cx="835717" cy="736366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78" y="2292888"/>
            <a:ext cx="835717" cy="736366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65" y="2292888"/>
            <a:ext cx="835717" cy="736366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652" y="2292888"/>
            <a:ext cx="835717" cy="736366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040" y="2292888"/>
            <a:ext cx="835717" cy="736366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248" y="2930006"/>
            <a:ext cx="835717" cy="736366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35" y="2930006"/>
            <a:ext cx="835717" cy="736366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22" y="2930006"/>
            <a:ext cx="835717" cy="73636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409" y="2930006"/>
            <a:ext cx="835717" cy="73636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797" y="2930006"/>
            <a:ext cx="835717" cy="736366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599" y="2930006"/>
            <a:ext cx="835717" cy="73636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986" y="2930006"/>
            <a:ext cx="835717" cy="73636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373" y="2930006"/>
            <a:ext cx="835717" cy="736366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760" y="2930006"/>
            <a:ext cx="835717" cy="736366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148" y="2930006"/>
            <a:ext cx="835717" cy="736366"/>
          </a:xfrm>
          <a:prstGeom prst="rect">
            <a:avLst/>
          </a:prstGeom>
        </p:spPr>
      </p:pic>
      <p:pic>
        <p:nvPicPr>
          <p:cNvPr id="113" name="Picture 1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62" y="3886960"/>
            <a:ext cx="2809627" cy="15904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58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BF6C235-088F-49F8-B9AA-6D09A0C53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48968AD8-57D0-484D-9A1C-17C9B9629DF5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09A1E8B-3749-49A5-AA12-045B7A0079EC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</a:t>
            </a:r>
          </a:p>
        </p:txBody>
      </p:sp>
    </p:spTree>
    <p:extLst>
      <p:ext uri="{BB962C8B-B14F-4D97-AF65-F5344CB8AC3E}">
        <p14:creationId xmlns:p14="http://schemas.microsoft.com/office/powerpoint/2010/main" val="33218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1684" y="272831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Which sets total £10?</a:t>
            </a:r>
          </a:p>
          <a:p>
            <a:endParaRPr lang="en-GB" sz="2800" dirty="0"/>
          </a:p>
          <a:p>
            <a:r>
              <a:rPr lang="en-GB" sz="2800" dirty="0"/>
              <a:t>a)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b)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1" y="886424"/>
            <a:ext cx="948370" cy="10754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74" y="886424"/>
            <a:ext cx="948370" cy="1075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67" y="886424"/>
            <a:ext cx="948370" cy="1075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0" y="886424"/>
            <a:ext cx="948370" cy="1075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3" y="886424"/>
            <a:ext cx="948370" cy="10754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81" y="1687412"/>
            <a:ext cx="948370" cy="10754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74" y="1687412"/>
            <a:ext cx="948370" cy="10754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467" y="1687412"/>
            <a:ext cx="948370" cy="10754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760" y="1687412"/>
            <a:ext cx="948370" cy="10754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53" y="1687412"/>
            <a:ext cx="948370" cy="10754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97" y="2989035"/>
            <a:ext cx="2229981" cy="11442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378" y="2989035"/>
            <a:ext cx="2229981" cy="11442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197" y="4476224"/>
            <a:ext cx="2229981" cy="114424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078" y="4341670"/>
            <a:ext cx="948370" cy="10754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72" y="4920205"/>
            <a:ext cx="835717" cy="7363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120" y="4552022"/>
            <a:ext cx="835717" cy="7363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580" y="4787298"/>
            <a:ext cx="835717" cy="73636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887" y="512903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182730" y="65559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7372880" y="1556988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10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/>
                  <a:t> £2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£20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2880" y="1556988"/>
                <a:ext cx="2322676" cy="523220"/>
              </a:xfrm>
              <a:prstGeom prst="rect">
                <a:avLst/>
              </a:prstGeom>
              <a:blipFill>
                <a:blip r:embed="rId7"/>
                <a:stretch>
                  <a:fillRect l="-5249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7405946" y="3299547"/>
                <a:ext cx="23226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£10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5946" y="3299547"/>
                <a:ext cx="2322676" cy="523220"/>
              </a:xfrm>
              <a:prstGeom prst="rect">
                <a:avLst/>
              </a:prstGeom>
              <a:blipFill>
                <a:blip r:embed="rId8"/>
                <a:stretch>
                  <a:fillRect l="-5512" t="-10465" r="-367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7408709" y="4775141"/>
                <a:ext cx="31389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£5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 £5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£10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8709" y="4775141"/>
                <a:ext cx="3138996" cy="523220"/>
              </a:xfrm>
              <a:prstGeom prst="rect">
                <a:avLst/>
              </a:prstGeom>
              <a:blipFill>
                <a:blip r:embed="rId9"/>
                <a:stretch>
                  <a:fillRect l="-3883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0288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5" grpId="0"/>
      <p:bldP spid="25" grpId="1"/>
      <p:bldP spid="23" grpId="0"/>
      <p:bldP spid="27" grpId="0"/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8847" y="300992"/>
            <a:ext cx="724988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much money is there?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0168" y="4483632"/>
            <a:ext cx="1448553" cy="1754335"/>
          </a:xfrm>
          <a:prstGeom prst="rect">
            <a:avLst/>
          </a:prstGeom>
        </p:spPr>
      </p:pic>
      <p:sp>
        <p:nvSpPr>
          <p:cNvPr id="26" name="Rounded Rectangular Callout 25"/>
          <p:cNvSpPr/>
          <p:nvPr/>
        </p:nvSpPr>
        <p:spPr>
          <a:xfrm>
            <a:off x="3498720" y="4692667"/>
            <a:ext cx="3918966" cy="716280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4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easier to add them if I place the greatest value notes first.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46" y="1503974"/>
            <a:ext cx="3283019" cy="184811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69" y="1854880"/>
            <a:ext cx="1298677" cy="114428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174" y="1619527"/>
            <a:ext cx="3115008" cy="1598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2970415" y="3702997"/>
                <a:ext cx="4204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:r>
                  <a:rPr lang="en-GB" sz="3600" dirty="0">
                    <a:solidFill>
                      <a:prstClr val="black"/>
                    </a:solidFill>
                  </a:rPr>
                  <a:t>£20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£5 </a:t>
                </a:r>
                <a14:m>
                  <m:oMath xmlns:m="http://schemas.openxmlformats.org/officeDocument/2006/math">
                    <m:r>
                      <a:rPr lang="en-GB" sz="36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600" dirty="0">
                    <a:solidFill>
                      <a:prstClr val="black"/>
                    </a:solidFill>
                  </a:rPr>
                  <a:t> £1 </a:t>
                </a:r>
                <a14:m>
                  <m:oMath xmlns:m="http://schemas.openxmlformats.org/officeDocument/2006/math">
                    <m:r>
                      <a:rPr lang="en-GB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6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0415" y="3702997"/>
                <a:ext cx="4204218" cy="646331"/>
              </a:xfrm>
              <a:prstGeom prst="rect">
                <a:avLst/>
              </a:prstGeom>
              <a:blipFill>
                <a:blip r:embed="rId7"/>
                <a:stretch>
                  <a:fillRect l="-4348" t="-14151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6209573" y="3714257"/>
            <a:ext cx="4204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£26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80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85185E-6 L -0.12448 -0.05347 C -0.15052 -0.06574 -0.18941 -0.07176 -0.22986 -0.07176 C -0.27621 -0.07176 -0.31319 -0.06574 -0.33923 -0.05347 L -0.46319 1.85185E-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-35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0.09723 0.03982 C 0.11771 0.04862 0.14844 0.05371 0.18004 0.05371 C 0.2165 0.05371 0.24549 0.04862 0.26615 0.03982 L 0.36389 -4.81481E-6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94" y="26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37517 -0.000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1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1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1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52400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1736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5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6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7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676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14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188912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0" descr="data:image/png;base64,%20iVBORw0KGgoAAAANSUhEUgAAAGUAAAB6CAYAAACm/J2BAAAAAXNSR0IArs4c6QAAAARnQU1BAACxjwv8YQUAAAAJcEhZcwAADsMAAA7DAcdvqGQAAB9vSURBVHhe7V0JfFNV9v6yp0nTJV0pXSmtZS3IUkBkkUUQl0FREcQBBTdEZtDB+bswjjOMo+IoqMgozrCJjoyiICAIiCAWEFrKTksLdN+3NE3SLP2f85JoW1poaSipk4/fR15uXl7fu+ee7W6BBx544IEHHnjggQceeOCBBx540Akhcbx2JiiJcqKYaOWCK0BE5OesF951AvANdzbcQJxJ9CGWEvXEImIh8QLxPLGO6AQ/Yx/iUGIOMZfI5+iIbonOKBQtcRbxFaKKCwisBWXETOIZ4mHiXuIxIqMHcTlxMDGdyOedJh4h8rksKA8uA24oEfbDy2Ia0UhkgTQllx8n/os4jsgYQywhNjyPNSyZ+B7xFiKbRA+agTfxP8RhwruWwb7ln8SGldyUNmIBcTVxOJGF1Nx57JvY/G0lTiR2Rl97TTGfyJX5AzGaCy6D8cTmKrkp+XpsspjNfe4kn8c+ajOxH/F/Hl7Ep4nsgJ2VdIJ4O1FKbA4jiQ0r1ZWsIvL9qIn/M2D77UtkbZhC3EW0EJtWTi3xUyL7hDCihsjmhQX1LLHp+a7mv4n8dzsM1yP64gqNJw4ishZwZXNE1Rpw5LSfyBFWDfEPxCuZOFeAfc2TxIvCu18ZEokvEU8Sm2uV7swviazZvxqwv3iKeJTY3AN3BnJC+irxV4FAIidu/FDNPWxnIpvNjjCX1xQBRHaUzTnwzkjuNZhOvKa41hnsAuJDxF9LMuZH7G8/dF+wKnPmzSZKxgUNMJaYTWyuxXVmcoj+FyL3KLglWAPeIXIf0odE7vDjTkIOtRcTm3uoXwtXEFlz3BI8tvE5kW+UOwLfJd5G/MZR9mvma0SOLN0SnAzmE503y10U5Q3e/1rJHZkPEt12CITD3uZuvNNTpZQ1W+7gWWIU0WVwZVTE17qf2K5WIxKJ0Cs2GCovGap0bA2vH/x9VZh9/1D84bGxMJgsOJvJrvMScNjPg2SHiCykdsOVajeB+DWxXYLuGxeCdW9MI0+lRNrpXOz6MQPfHUhHdn456l3yyFdGXHQw7pmQiDvH9UFij3Co/FQoyC7D6x/sxNv/+s5xViNwn1hfYrXwrp1wpVA4J3nTfnh1kEnFWL9kOqb8JolEK0a91QY9aYtOb0RuYSUOH8vGobSLOHWuUGCN3uT45tWDNbNbZCD69wzHwL4RuGlgLOKiAuHno4JCrQBsNvIc1BqkEuiq9Pjb8h34+/vfOr7dCDwH4ID9sH1wpVDWEx+wH14dnp4xHK/932QovSigc2qFmG6RKo7VpJ4qx2KxwEKvZosV+SXVyM4tx/Gzedjy3Ukkp1yEjb4nFpNA6Xw+V0J6O7R/DGKpojVUyT7eXggJ8EFEmB+iumrp1V/4EwxuFEqlHBI5pVysltQoGoEEU1FWgwWLv8Cq/15S/w8Tufei3XClUD4m8rj5VeHe8X2wfPFUBAb5Uuu8jJ0S7pj+o5q0Wa34nkzbayv2oEyvxK0TbsXQoUMRGBiI6upqHD16FJs2b4a+Ig/zfzsU998xkAROrd9hBwuLKpByIgcpp4uQV1QjyD46zAdD+oUjMaErfP297ffS0G7KpThNZvWR59ZTI+BJMT9jEZGTynbDlY6eu+V5JLBNUClkmHFHfyx5YTKCu2gvLxAnqPIspCnvr92Lv7x/APdNfxzvLFuKCRMmID4+HuHh4YiNjcVNN92EGQ8+CB//UCx5fyPOpGdi6I3R8FLKsHFbChav2I+fzonRe8B4DBt9B7olDEJOKbD680PYf+gEIkK80SVMS3+uwT2R9gRFBEAtlWLPgQwYjGbHB/iJuNN+2D64UlN4vJwTxlZfs1u4Fk9MGYTZ04bDL4QE0tRctARq0v/ekIzXVh7CO+8ux7hx3KNzeaQcO4nZc+ZgdB85woJ9sDW5HI/PXYAp90wW/EpD6HQ6vLX0PWzfvA5LFo7HUPIzjRoLaamVGsVDz6zF+q94hpIAnluwzH7YPrhSU3gkcCrxigNBYUEaTL8tEYseHYX7busHLz/NLz7kSqAKPJtZiCf/tBEv/WkxJk/+jeMDO7hCa2pqyDcoG1V2l5BgRMXFY9mKT5F6qhjvLv8A40mYfA77nqysLBgMBnh7ewvfHTliOEp0Nqz4cD0mjUyAmp2+E3SvYpUCajJlu3886ww4VhJ5Llm74UpN4Q5JHgR6RnjXAgb0DMNr82/F4N5dyfEqYZPJIfZqQ08F3fHclz5Dvj4QG7/4wlEIXLhwAe+++y6Sk5MhJdMSGRmJGTNmYPx4VmA7eEDnsad+j7yM01izehVCQ0ORmZmJRYsW4fz584JwRowYgaeeegrR0dEwUUAxesx4PHiLP558aETjhiMIvB7jHnwXO/dz/ijM3OTh6nbDlV33bFw5AuNe1Gah9fXCW89OxJikWChkUtTRQ4vkFGm1tmlQRVRVGbA7ORNzZs9xFNoFsnDhQhQVFWH27NlCS1+/fj0ee+wxfPXVV46z7J10kybdjvPZucjOvoi6urqfBfDyyy8jKioKb775JpYsWUJ/pwoKiQjTZj6MNV8dcQihAdj5U5Q4akg8JbrydVTCU2ZdAlePp3BL4ZknzWL+tCFI6hMBo8lMJroeYgo9RdSqW2+6KHUurIDZJkbPXj0dhcCmTZuQl5eHF154AbNmzcJHH32Evn0TUVZWLlSyXs9TuewYkDQUCpUaWaQhW7ZswZEjRzBz5kxBo+bMeRQJCT2E8rS0NOH8IcNHICe/GhUVZJ2bNh7K8u8a2wdBWu8geueyunS1UNiv8GzESyZPa6hVTRnX26n1EFECIZE3sNOtAX25pLwGcoUXfDQ8v5vUsrYWJ06cECqe8xOGSqVCn759MWjQYJjNZuTk8LCOHWpvFbzo85oaPTIyMlCjq8G6dR/jSGoqTp46jYH0HYPBSEKoEM6XK5R0u/UUg3DLaSIVCkx69wqn3Ecxit7Zb8gFcLVQGBwa8tzcRqgx1qGoVI/qGnKK9GwsFLuWtFZN7BBT5GMxWwTT44RCoRBa9rsUie3cuRurVq9FUFAwIsivyGQyWBtEdfRV+j5pqs2KYcOGQSwR45tvvsG//7UKwcFB0Gi80bVrGJk0ex9jWmqKkFyqybE3e6/UUOK7hXDrirMXtB/XQigGIs9sFHyLlLJkjbcCgX4qLF65B6s3pVKpCGIWSFNzcCVQpXSh5NJo1CO/gEcK7FoRFxdHlamhpO4U1n/yKZV54Z577qbT6wWnz76CwRMFzpw5g6rKCkowgwSh3Hvvvbhw8QL27duL995bjm1bt2D69OlIJPPH6r7hk7UY1j9KyG1aQmSYPwlf3N3xtt1wZUjMYCFzjPo6hb1B44bGYfItPXDP2F6C6boxoQtCA70RS8mXVKmAiFpxW6GgZHPdFwdhI7c9ZgzP4yO74eODdDJFWVnnBSGJRGLhfcqRw3jyyScwYMAA4TwOXNes+wTbv9yAeeTgWZMmTZoElVoNXXU1AgK0mDt3Lh6iqE1K97Zhyy58tPR1vPnH2xEVzp3BzYCCgeOn8rD3YOYRs8XKyy/ajba21SshhvhNYnxo/F/njsHYYXFQqijmsZD5cKh+Pdlmjrrkvj5289VWkC155e2t+GDDMTJV35JjThCKT548iZUrV+I8RWI2m43MjRp33XUnpk7l1InMP/FIVh6efngWjuz7FlMfmIbnX1yEHgkcyTaGkW514/bvsfDJR3HPyC5Y8uI9kLINaw5SCVZ9+iPmLtqwtNZo+p2jtF1wtVBuk0rEW56bNRx/XTARdZRU2ZrpNmF/IgiFewvbCrrjgqIqjH3wHcT1Hkq+4F/w9/cXPmI/k5OdLTh91gJnOZutzJJqvPLSS9i9cTUSYgJx+HgO4nsm4q7Jd2PEqFEI7RoBU50ZZ9PTsWXrN9ix6XNMHhmBV5/7DXw1lEe15PtIKB+u24vfvfL527VG8+8dpe2Cq81XT7FENHVo3wiMHRhDTrX5bhPOosWUn1yVphA0VElxkYF4a8UXSE07hT6J/RAcFAgJCVmr1SKEkkIvSkj5r7NjS8+vwGJKEDev/wgL54zCi/NuQ/eoIGzffRBfbdoqBAefkC9as3oNvv16I7zN2XhmZhLmzxoDjQ8J5HL9cRQobNl1gsxXxl6K0FzS9+VqoahIMx729VZKJg6Ph1IubbGBiSl5FF+FT3GiW0wwEroF48M1m7H+PxuRV1IB/7AIKH39yfxQkkmp7JnsQqxd8zFeXDAPJw59hxeeuAXzHxmLgBBf9E8Ix+Rb+6GguBKVZaV4a+FYTBkbi8enDsSMu5MweGB3yOn+r9gfR0JZ+/khHDmR+ykFFjz62G642nzx/K/P/DTK0dyV8uiUgZQnWIXckP8QJ4xW8icc1kq8lJB586KtqwRfkDTudHoB/vLONmz57gxVkAz+AYHwIsddZ6pDWUkxbBYTkvp2xaJ5EzF8cBwoBrC3fE6YqEJzcsow/XersezlKeiXSFEaf1ZPghBehb90ecgkGHPf29idnD6J3vHs/HbD1ZrCg+oyY53ljszcckSF+iE4wJtCWAsqKT/Z/VMW9qVcQOINoVQfYnvyyJVztaBKCwrQ4J6J/XHfpH6I7uoDtdwGjcyMGyK9MXlcT7zyu9vwh0fHIDoi0P6nGqouHXID2b73JIYPjEUY3S8sFBK0RhgM+m55WQ0Wv7fdVl1jfJlK7BlnO9GOGmkRoUROHu/WUOQ1oEdXjuFxLL0IRsrc5k0dghdmjxT8itRbTRpzGSfaFvCTcEbvjJL4knxdZks+gXKoA4ez8Po/d+Ljtx4iP9RCgtgSKDxfvf4HcvL/Ta3UGXlNZYv9fm2BqzWFwV0tPFYaU2e2JuQUVwvDt73jQvDHWSMw974kem57ZYnoH/uVpuMZVw2nAJwU/o7js6Ygs3MuswjL1/6Ap2eOQhQFDi0KryVQYLF42VaknMz9B73jNZptvEDzuBYZPYM7m94n5vlSNv/3p8fhy39Mw4OTEoUcQgAJwkohrNXU/skPbYZCiuMnc/DljmO4a3xfDBpA6VVrB9icoGscOpxJDj6HezB2EFuz+0WrcK2EwuCNA34qrzKgotogWBdTneWSpmQ1GGEz/zykemWQc2az0x4kJ2fgxNkCjB+egAnj+gAUjLQJrNlmG1Z+uh/nc8rWUgmvOnYZrqVQeC3HbqJh2acHkEtmrDkzVc+zU/S19NqKiqHvZ1O0dJYiLjZ+bQb5mwu5ZZCT6Zowogf69omEiBpKm+Elx+bdx7F1zymemstr838ZG3ABroVPaQge+EkqraiNoUwfN98YJURdjUAVXU8mrd5qJf9CCaXTUTcHOrfWYMKzr27E+JsTLttJ2BK47yws1B9qb2XbTRaDBHqBfNGLSzYj7VTeEir5jOgy08W41kLhFsStafTR9EJNQkwQesUGNesOBcGQGeOkUtRUcA3AQ8gnSFPWfv6TIBgFC0bQQKLjRXgvlF0KGSet/FFboiwn6L6MtXV4jaK1dV/+xEvMeX8YtgguxbUWCoNHI4MsFlvS/qPZkhspRI4O86c6azRxRwALxkbOXySV0POTYFqo2KR+0ZRbnMbK//wodOUH+KiE7zK4rjlhZcroOi4DabqV/sY/KQR+eenWbIogF1Jpiv1D16IjhMLYR+yuN9T12X0wS9QrLhix4VpqsSSYSyRTDxtHZFQu5g7LZoQjk0sxcXQvlFfWCvN7v91/BqfPFSH9fDHSs4rxY+p5lJTrcUO3YEH47YZEBJulHh9vPIT5f95QSQJ/kUr/a//Q9egoobDN3U4M19Wa+u05fJ5auA/iIgOgpNDSPtTaGDYKAKx1ZrJG9E8khoijrgbgwbNhQ+Ix7fYbEeinRrXeiOJSHWqNZgTQ+6H9o4VZ8+0GmTuD3oT31uzF7//yRbXRZOF9AHgV1zWDC5pRm8D7nPyd+IjW18trzt0D8diUQYghrakzWSh3u1Q4DJ5gwV0yP0+0YDjPZU0i5yuEyk5fQcmqEOY6TNpVga+llCOT/Nc7q/Zg2ao9RXRpFggvI7ym6ChNcYITEg6TKw0mS89DJ3L9jlK+oKaHj4sOhILMUsPxdCc4XOZcxsZhM2mQ3baR9rBAGFzOQnCSr9GCgFsF0g42mV9tScXzb2zCZ1tSj9DleFVBizN1XImOFgqDas2+I53NVh9wIb8yfu+RC6KT5BMC/FToFmH3NY0Gx5x+gcJmNmuCgMi08TFrAwtHEBCfd7U+hL/H2qaU4jRl+4ve/Bp/X/Ft/amMwg/o0z8SeU+YDsFVPoHLwKtr7yQ+T7yhS5AGw/tFYeZd/YUJexKqKO7q53+XgDXBIQQhtyGhiCUUTlPF8qQMQUgOQTUXYnO0JqJr1Du66akZ4BwFCUvX/oCv955BbkHlUYvV9lc6lX0h9+d1GK63UBhcYzyZjde28P4tMRqVXMyTKx6Y0Ad3jkpAZBc/QXs4kmI5sIzsYrIf2I8dEE5wPJjjmGE/dHyfwJrIPozXufyYmo01X6diR/I5VOoMudQQuIORl3YUCyd3MH656+sPvhfeMIBnw/DGnQOpAtUKmVTeMzYY44d0x8iB0cL4ukohF6IvuUws9BAIg2aO14bg3miO7FjbrGT6zORreIi6hhLAtPRC7DyQyVphyyuuNpCQLpJweftDnnrLu7heN7iTUBqC74uXgfN+YLzOgaesdCEqvBQiynH80YNyEB6n7xrsCy2FwAE+XvChbF9ISql2ReJ61NVZUVyuQ0mlAblFVTifV4FTWaU4lVlkMJmtlXQ9zsY5h9pI5ACE/d11h7sKpSnulnsFLvcP7R9itegpbyiHuc4AC9Fm1pFKGOhJOFS2kV+xkRZREMb5Zz0/Hs/o56CP+8n41byF/uMFs7w9Ls/mbEMXdcegMwglTCSSrojq88AdYd0nUd3LYDHpiRUkmBrUlGchP2MzRo8YgAB/M6orD8LLS4IzGUHEckT0nIKS7B/I70hQXZZhg83AO2Lwkg3eXbU58MSBcCJPReUOVd6ooUNxPULituK3/l0S53eNv1MkkXlRGGwSoimpzBsKVQDU/jH2BafWYkR2leH+uy0YNECJLdtNMEu6oUvsrSi6uBdekgrMvrevaHBidNK5i6WjDEYz+y/ev8s5ysYqdadEIlrYLSJwdmSY37262rrhZrOVtYlNXYfB3TUllgSxKqbPjOHB0bdQxNTU0ojIuUvIjOlx9vAaRGoPYcNnsegeKUVsr1OQhTwOn8B4pO1ZjPFJPvj0/ccpIBBhzw9nsXT1ntpd+8/uJwfPmrOH+KcesSEPzZs5MpA7PDlK++2CtTieXsCbSDe7eP5a4dIA3r1wo7d/95t8gvva84kmsNTpYKgpgFShQUzv3+BicRTWrytCSmot6kgRvP1jhXhZIZNTMEBWiSIAta8KkyYkYs2SGarlr9w/LiZCy90me0cmdZ+38Z9zAh9/aCRuHNwd3x84h5yiKk5yXbJkri1wZ/PFW90+FhCWNDAwYijVZ8PAiJdrm1GRfwQSqQJyL3/IlRpKGjXYu/soUlJKUFAeiuAY3gTDiuryM5bU1BTdpp0nJGq5VJIQHQS/QA0G9BAm5Knjo4NCn3tinCQ2NgQimRSr1+zD80s2obLKwF3zHB7zduwdtieJuwvlXqlc1cvLO4wqX02mijJ1titEi6kahVnboQ0fStGWkjJ0K9Q+4ajVG3Ei7RQCo8eS6bpBON+oKxBXlp5dUVyqe+XLHcd67zlwLjgiyEfMGxsEaNUY2DtC2GHC2WcWEqBBn4QwRIdru5N5m6LTm+ZRvpNAxzwW3+wGLa6EOwuFZ4kcNtYURlUWHkgw6ItgqZcJXSnsR2orL0BXfhahMWN+Nm3cHaMJiEO9tQ7asIGQKfwEQVrqqlGWfyiLTnmDuCY7v6Jk7Zc/9fLxVvpyFz/3FvwMEgrPH1YrpJg0urfoiTljxFMn9pNLxeLE1FO5N1ssVt5y3SV7sLQEd4++OOqpH3Zj5F0j+ikl+uJkZGcdga4yH+UFR4SK99Z2pzN+8TesGf5d+pOf4ZXj9UKkZqHQubIgtdpmq2OHzaaI5/zWmK3WsQ/eNVjGzr8RvOR4f9Ue7Nh3BlqVArGUpPboHopt35+sKymr4Wtc002j3d3RM6JGDu4uX/H2I/h61TzEdakj514ElW8EAromCWarKdjf/CwodvSqQKi0MfzDNjyL0Yndx07l1VRU6RvHoKw1Zgsu5lbg+4PnyLdsxqPPf4KFr26sPZtZxIuC+CdArincXSi8yjpY66sWxkzk1Or1JjHCe05Ft/6zIZXzmFmj7shLwKZN7qWFX1BvXig6hOh85qyK6tqDK/+TzMOYjiKCUobv9p9FoFaFT5bOxDOzxwjbWm3YdvS8xVr/HJ3hkvnCl4O7C8XbSyEN9eU1IgoZTpzNQ3k1JY5yb1jNBqrwywvEjnryQzIKj2NYYzjn4D32BdDXX31nzfc1e388KwiDx1NK8yvw+vJvhUnpoZEBGD95IJ6dI2wzwhl+h/wikTsLhTPu+zQarxFaP4qMyO4fSrsAm6wLZLK2jb2zieOcxT+kH3ds8vJqJ5ILi6v/76lFn+EH3jVCKRe29BgzLB77fsrEbQ8sxdPzVuHlt7eyjeSZkB0Cd3X0vPz54/69Iub8ef7EwImjeglDxWfSC7B1dwokyjB4eYfYz2wV6imk9oLVakJ12Zlom8XEk7GdfV9pxWW6KsruRylFkPCSiJHD4oQBtrVfHKr4/tC5D/KLq3h8hWdCdkgvsjsKJVKpkGxa8MiYIf9+Y7psYGIUCYRMi9kq7MEV4i/H5i2fw2T1gsavLdvO18NL0wUGXZ62tupiHhXwygCuZGZylc7447Y9p3pu2nU8uLRMx9OVRMfTC1ONJvNc+py3KuoQgTDcTSicMrxPYeoty/58L5SKBjvkETjc7UeJXnQXDbZs3Qwz/KH2ixScQ4ug74goV+EcRk+5TXneQZuptmQbfXKQ2LCiz9NVPi4q1SV/dyCj9PDx7NMkkL9RuUs2wWkLmgTo1x09Q4N99x3a+Iw2wrluvbn5vuSQP9l4EE++shtRAxZArQkjuXD90uOwEByvTIupBiQEVBefREHWjlKjvpB3HF9K7PAu+dbC3TTl9hGDYic/Pv1mKXeXlJbV2FfnNlQE3l+S6js2IghZZIV4s09tSC+Kxowwm/UwGyqEPEZXcQEVhcdQlvsDKnJ20es+q8mo45bP271fh0UxrYe7CeWWAb2jxt05MVGyNzkDpRU1iL3B8XNYNvuslk3b0iCpFyE4QovSwgp89sUumAz5JIAUVJcchb40FbXlabDojkNkOAM/tQEhwX48O6lWp9PxTxXatydyY7ib+bq5e3TgtpWvTlev3XgILz09AQaDWdgCd9CAbuSkjRj1wDJKuM1CJ2LKyQLoTAr4+2scOQuFTxIp5AoF+SMlFEqVsPeX0WhEWlqq/uLFizxbZpXwl9wY7panHMi8WPbhjAVrcDKjEBFdtDiTWYQDqRcEE2Yh/8KrwWrMvth/XI96RTB69uqNyKjuiI6JJ1PnLwhCqw2Ct8aXEnWpMCrJM1lalWe6CdxNKGZq8S/kFFRMvJhbVvL9wQxhblYOZdkG0hZeJKRRKRAaGoT4+DhERUaCl0w4K5736eItQPiY11a2LuN3P7hjRs/LnncUlFT/4bfPrql944Odlt3J6TZ26NyZK+ZlCaQxwrgKoWHF28vczSK3He6a0XNNH6/WGbfkFlaeKiiurko7kxuxa3+G4lh6qahreBTkvPdkA7BAeJdV3imPt5pi0+UsZ80pLi4yV1VV8Y4Q/At6bg137vviBIUrkDdKmJVyInfOf7el5kV3uwFqdcu/HGu1Wi4xW6xARH5Wd22EjeDOQmkI3pvwS4lEksnbDzpNV1M4taKpUHikUiqV8RQit/25poboLEJhSKiyLT9vjtACTCbeY6zxOSws3naK0NjmuSk6k1AYV/TiVwi4Lv+pm6AzCcVKmlLnDHW59TM5JHYeM5vTlAaIJfYidiW6rX/pTEKxkDBMPLxroYy+uLgYFy6cx7lzGcjPzxeiLkZzk/YaYJpMJt8pEom5255XZvGSObf7vfnOFNRzA9ro7+9/Z22tgbQCoAoWXp3JIwcBjKSkocIPCbBGMQsKCnD69ElhC0ONxkc4lzWqqqrSYjQaecId/x5+jvBlN0BnEspUMlVvqtXeYT4+GspTeMj8F3BFc56i01UL0Za3t5oEJhY0iHfx9vPzEwTVECyw0tJSW02NjhcL8e/NuwU6i1Buoejpg4CAgFi7BjhKm4B9Cnc+lpaWCMklCVDQHmeiyUJwgs9l6PU1/MMFPG2If+jMLdAZfAqn5vf5+vrGqtXcG2wvbA5c6dwrzFvf8na4bK54y3VnEMBBgbC9CIFNnsFQy9rFTqhDZ9VfCZ1BU2KoIj8KCQkZrVKpLxdZCXBqQG5uDvh8zk+4zK4lvPbRRtewkkmzVNTVmdLJ7LFAeGIEz5x0C3QGofAOrh9oNJrJvJ89O3dnvxaD69ohB0FgZnOd4EeqqqoqqMJ5UWk9CUVOQuHwjHsGeJ0jr/otIPL0U/5FmsvoX8ejMwiFwfO1HiZhTCZ2I81hOLN0QRhMdvbEYjJNu0gIPCXIuSEBn8grjngg/yp2XetYdBahMLjvimdTaIm8pz6/BpFwRCQQnkrK5JbPWsDHPDPerTSgtehMQmkKvndnoMKVf3ln44EHHnjggQceeOCBBx544IEHHnjggQceeOCBBx544MGvBMD/A2d1vijDGA/5AAAAAElFTkSuQmCC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21" descr="data:image/png;base64,%20iVBORw0KGgoAAAANSUhEUgAAAFoAAABPCAYAAABrs9IqAAAAAXNSR0IArs4c6QAAAARnQU1BAACxjwv8YQUAAAAJcEhZcwAADsMAAA7DAcdvqGQAACedSURBVHhe7Xx5kOxXed3pfd+nZ3r2ffQ2CekJhAQSEtIDgbAwYYeKqxySSsVOxZgiKccJUCFQFVfFMbb5g5TDEoIdx46NMWERSLIka1+epKe3L7Pvvc30vnfnnNszSIJQvHl6TyiJPum+nu7+bffc7zvf+e79/Rqv2+v2ur1ur9vr9v+7WXZeX6sWZBthG2QbZZtmG2DLsZ1im2dbZlti22Z7zdprCWgbW5hNYL7V4bDeGAq6pmIhb2JmMtJzYLrHftVEDMODQWxtV/HC6RROnE21z86l0+mtyma+UJ2v1drPcN9H2TQIWbY622vCXgtAT7Ldyva2aNhz83WH+iYPX92P6w/14dBMDyZHiX0bqJZbqFaaaLcAqxVwuW1weW2wOaxYWMnh5Pk0wU/iuRObOHp8I7m6URDgD7M9xHacrcH2S7NfFtBDbLc57NaPjg2F3vimawfiv/rOGevhqxMIeRxw2a2olIFC0YJSmZdodcNmd8Nid8Fqc6DTaaHdqKLVqHAQ6vC4W/D72mx04U4HlXoLp2cz+F/3XcBjz6xsn1vInikW63/Fc/6Q7Tzbqw76qw30IbZ/Go143nvX7VOj73vnNG68th+9YS/SqRpy2220LAF0bAGCa0e72UCn1YCVDGCz1flahd3WRrttRbPtRKvtorO7YLHZ6eUOWCzsTrMAazsHv7+NeJ8L9XYbTx/fxA8fnMXf3HM2O7e4/Xe8hv/Kdg8b4+PVsVcLaD/bp8eGgr/96x9+Q/jXP3Q1on43yvkGstt21FsB2Jwe463Neh6d+jZczib8AZtpLg8pwmaF3WEjoFZ0CF6zyUFptlCrtVAqtlHIN0ktVlgdAVidEXT4X6teJvGXEA7UEIzwPNzvnofm8cffeLr99LH1r/Ca/g1bXhd4pe3VAHqIjvaVD9994Fe++K9uxWDUi6WFKmoE1+7pIefW0azl4bSXGfpNBIMO+EIuOJx2ECvShA5h/tn5+0WTA6sL5pWt1Wpz8Goo5GooFq0o19wMDJ7H5ec5crC1tjA4ZEeLh/7U5+/Dt759/G+552+yrelIV9KU6a+kHXbarX/52U/dcssffOZ2lDINrGwEYPH0M/ybQG2V3pbHyIgViQE3wjEP3D4nrESuwwT408D+PNN2aoQcbnJ8IOJGtMeJWKzDDuZRzqV4PgesPO8WI6hR3MavfeQAGq3OvqeeX3tLu915gIfZ6h7tytiVBPrtVBF/+qXPv2vfP//4YZw7WUTTMUoAm3B01jE02MbQeIDgepnoupexC1jHILzjqXu03WPIrKQbP6MjnnAj4K+jVkySamywuAeRXt3EB++eQijoHn74qeUjpKInuct6d8/Lb1cK6CPRsPvPvvr7/2D4g3fux+kTZbhCk6jm1tHf38LYTJye6+Fm5NsOtZqFjaZkpj+r2yVU2NxBr/n8RdtB0NjOKGifn25Wfre7qV7ZXG4HInEPO1xEJlni9YxjYymJu+4YxshwuPfeh+eONJptScIrAvaVAPpdA4ngt/70yx/tu/WNozh9sgxPeIjgLWP6QBSxRJRhbGPfeWpLt1ksDOdygx5XhcPrRn4tg+LGFgJ9QXqlIG2xkUu4Xcfi4d8dtrp5pfRAvVRFnfu2GkyMmTzVSpuJk9uSf6w/FS3ycJ+ngSTP4Y5OYX0xg9tuiuPg/r7I/Y8sHKlUm49x88vO2Zcb6Lf0RHzf+tqXPtz/tsOjOHOqAG+4H7XCGvZfO8QkF0TbeDCzEQHudGzUwwRN8szhQGZ2leqCEOaLKDGheeMJWL1jqFqnUbK+AQVcw7Yfdcd+NOxjlIIxZNcLHKASByaLSjJDGrIwcqooJnMcgJoB3+4m75NGZALbwzwQCHaQXN6EOzKB9eU83nxtGAcP9EXo2e+sVpuPc9NVs8NlsssJ9LV+n/N/fPUPPjb6jpumcOrkNjyBXjQrSRy4fpJVnN8AK+8V0Oa1YyFAaRTWN+FwOalCfFhbaaHgmEHacQh5981I16ewkvFjNWXFVsGKRtsDp7cPcAyixrpnqz2OxUICtsg+1OwRFjgNONplWJpVgm5FLV9BbiULT8RL9eE0SAtsQyURKzaX1uGJTWGD1eWN14UxM90TvufB2dvrjbb0drLbtVdulwvoYafD9md/+IUPHvzAnVfj7MkMPKEE2rUM9l+/j1LNa0Cm25I/WdmRiNsNUgGD3xuOoN7w4sKyC9XordiyXoWcdRgtZw/yhTIKBcpcUsBAfy8GBxOIRsMsWuidqg5Zj29sbsLnD3P7KGrOURStY8g5JtD2xNHK5XnuOlw+B3KrWdidDg6Sy1ywwLZTQoajdmwurMETnSTY23jr9TEMDASjP3pg9q2tdudebnpZ1MjlAFrFyLc+++l3v+23P/E2nHp+nUmsnxIqiX3X74eTXtph0oPFwbOxaCgw0aW3UNnawtZqBqvlYbT77kCu04/0Fqs/uwONOrma3thqtRAI+LHvqmm+BlCtkhJIE1IlDlKNzcbUVixyMIrI53LwUtq5vT4WJizXfRNwj9yCXMkOd3sT1lbF0JObVaio3RhfnQQ7ErVhY5HXHZ7A5koGt9/SL49PPPDYwn5u9X021vqvzF4p0Ix//P4nPnbjx7/wO3fj3LE1OAMJVAspgnyAdMFymomPpVqXl7m55iucPj+c0TFY+25Hth5HMpVBvcZkxpLbMOlOeNs4MCMjQ8x3bSwur7Dyq8LF8Pd6mRAZFVIYjQYrwmoFFX6ngSlXKqjxfbvVJI1UkK0F0PIOGrADIQs9WmrnRdN5VByFIgRbnM0EmVpO4r3vHkMyU5k8enwjxs2+19360u2VAv2bN7958nNf/9KvWTbn03SPHoKcxfQ1U0x8UTpMly5M2+FmMynkiKPmuAYWZxzhcIDalpVirUYqYGJkiS3F0GR5HY/3sLwuYTOZInUkMDQ0AI+H3kqARTsqx8tlRojA5f4Oh5PJVuV50wxSvV5nq6KBEM83goEEI8FaNPu+1AS2PJvBg83lDFyRcWxvbODu90zhmWPrh+eXc5pylc6+ZHslQL9peCDy9b/8k3/isdUaKFbcqFeKGJkaRCQxwIvnoS3yZIIMAa1GlWGNoWqbRqsjwDqw2+1wOZ3IZrfM341G3dCCwBA16PPBwX4k+vqQy+cNTbhcLoJsw/b2Nra2tg3AAnV3HkQR4PV46NFlAuhkeW9D39AU2q4JFkspXo3WDboqZNcEtsvr4LU0kFqvwOLqh6WRxZE7JvHdH52/IV+s3cfNLlljvxKgP/u5T7/nliM3TmFpgVmeHhTr8aF/ctKAbLERSCsTDwG22DTD5kCzE8BS0oOVtSxSyU1kCVKO3KrKUJ4poNsCihQgzy2Qf+087uDgAJL06jwTYyQSMfSRyWSwsrKGfL5AoMmz/FyvbSKmAfK4OfCNBtx8jcWiCAZ8ZnArGIYTPx9sb8DFRF1Apephc2B80AqP3+mlEnFzk+90t9y7XUKRa2wwGvY+fvTe3x2upopoO0hjrQIO3HCYdCHPdTLZZelhBNjhpvogNVh8KDmmyYcBgmchl1aNd5ZKRXaoZsJdQPu8XmwTfCe9WnSw6736bmZqwhQg8t7Tp8+ixleB6ifn1+s1DhpVBveLRSNm8MTbdvM+bLzeDGLbwkyRQxz3wIUNXq9yx8tNzHT6WIaoz8BSWUCo34J3fuzPMyfPp2/m12e6W+3NLtWj3/P+X7nuE++/8xqGNmUWPXB4chjuQIgX6USDHVw/+ggKy7OobaVQ2MphpdSLTIlaKZuBkx7Z19tLqRYxQ90gH9OfDLDyZKkBVXUCWQCLg6cmx+EmHchEJ9Va3Wwr0MtMevJGRYK8Xd8pGtwuNz0/S9A5gD5JTFWUHdaZHtaVCbhZk3A4eMSX+5tygM9vRWqjirYliJG+Ns4sbnnJ14v8WpXjnu3lsXORxuv4yLtvP4QGKy+b0wdLp45gTMlZoQ8U15eZ3cOm8w2Ww2nXAZRtUXanLQyRosqYnZvH8vIqwzoGv99HbnQZNSEv9/F9k6V1IBgkz5aYMEP0Wp85d5qUsbGRNN4puVevN7itkp+N24V5bUqQZcpDuxkIJ7WzBkrWTaKCtYWGJY5s51Z0rF4D/ktNA+L1u+B2lmBzebG5WcMH77pKXx1he7lsuUi7FKDHR4dih9/+limkU/KkNsLxCCnCxXK3idSJoyiuLqJZr1DqhVELcUDcA1CN0SAou51Np7NYXlk1HjlKCSdzuzSPAUq9OqLkXPG3lEiIpbv20/alUtm8l34WuDKT8FSMsAlkDz3fwc/WqRxCQVIVQZfpGEqYslRyA2eWLZhNjzOB/uxCiyamwmGFVpt5wIpD0z3YP92jtc2x7hZ7s0sB+qbr3zAy0hNi+DVtaJEbY4leMAshc/4Uy+ll420dJqKmI4ysY5RKokEV4DYJS3PNTnqvvEaJKs3Q1mUMMeFJ5vnouaICK3lc+wlMtdm5OYJkwdgoZVp/HwelSys9PT2Gl6VINAiJRB8/t5kCRmqmSv4Pm4GymkHV+83NJNbW1wngNmY3oljbZB7QpNVLjPgiGPGgVSVXO2Nw8rqP3DKmhHhbd4u92aUAfcv73kVu3qRacNJz6CweCtA6k1phed54sTzExuST70RQLNcIWM14nYATiPI60YRK6BKpIp1KEbCYkWQiaIGS2y6YhKjkmMlmUeO+gwO6pYMExepRALdJL00WOaIGqRM18XSNEeH3+433Vo2+dpBuNnH+whzOnDlreFuD5HEzQZI6UsU+FkuaHeTB2cw0K//3+p2wU3dbbF4WSx3c8qZhDfZd5iL2aHsFOhgOem6/9tAgCjl5nd3IIQtBbbIas/KV0hhteo7VFYAzvs9QQDQSNV5pkhE9w2hldlSgtAi2Epc+V4EiznW7Xcb7tDRlvJVqYqC//ydhr20l2VTY7P6t74oc7Dw9u5/FjUxSb2pi3AywPFjHE63oWsT5Niu9pMNq0s6oY2pUtLVqTTMXXs2V+VUbkRivs1mlZrfjxuv6MTIQOMBD64aePdlegZ685sDARDzkQqPlJG1UEIqGTJxZWIwI6GatbKYkazYmsobNZHtx7erqhqn2RkeG0UvFIWkmI2sasNQikbChB1Vpeq99pYWlj32mdO4mLX5lvH9qcgJBJkwNjipCJVUNjDxWNDU5PgYP96swaXYHqcPk3M0T2k6D7CKv161hNK1xbLP03jy9giTb+rF5ZGY3EQo7SYMVVBsuJKI+zEzEhnmg68yF7MH2CvSbD+1L2P0eVnhUobqvIhAJ0HXalHRF1It5w9mqzkpNBwqVJiu3rKnUBKC4W16nYkNepQ4rmQpQmeglFAoZHtVnu9IuQBoQMDLtUyQXy+P1d2+cZTw5eGZ60tBJHyvIsbFREx06Xoe5Q1ytaJI3i17k4VusKvVeFOH3h7CxHkBuOWW8uN1omakAebadCNltFaOu8rk6brtpVBdyrbmYPdhegb7+6n19qBTrlEU2albyIr1PVFFYocRkGMprOgSg4eo1nheLRo33CSjxsmbfRBm7SoDxambmBJqaZut2KWaL+ls87CVPa2BkAliyUKW3CXVKO3mrOFkUIm2u8+yajhPk8SURpVQUITLxv65V16H9l7OEwsEEX6qSk60Eln1zsyT3ueGyC2hKz1wTNx42eeIGtu7IX6TtBWir3+sYP7QvTq3LsKd3ip9NelYJQG+SF+i9VlHazij66G01ergKBhUfAkFeZiiBgBlAdWCCsWs+r894vnE1AqFIUDktE2iKhiyT4/Z2jvvD8Lc4XcfabdpflaaSrhKpDiXKGhzoNxQkYEUnOobeZzNpwBVDteU38x2B3jDsLgdx19w1I8HPyGs32RcHBvsCGEwE5NFdYX+Rtheg+z0ex8D0aASlYtN0yOull9GLlaUjo+Pw9/UboBv2AIpVJhkWG+pMoVAwSUqySuHandqsmmNorkJU0VULNSP5VHIrcRl6ISiq9jQw6+ub3IdXQsA1gLl8zhxnt2IUDck0GGfOnMO5C7Nm2lTA6lgJytDh4WGTLFXMaDB0XP3t8PfCGuw3VW4xrUHsMCGWkJlLsoBSPiqySvQh6HFgYiTMjprb2i7a9gT0UH9wMOhjFm5rN7K0p5u1LeogX/19CYYavdVKr+xYDIgulsEKWzW5lhKV5Jc6Iu8WnyqJSfYtLC6bUBbNSFN7vF1PFkjCN5VOm2YjcNp+nZLNRMsOByeTaTP5pAHVAKjY0SAJUA10Npsj5zNZc39xtSJElGMmqVjWZ0uKDMZnvas8GtU6806F1+Egb5PyWBQGfA6Mj4TFe1IfF217Abr3qolYsF6pwWp3wWaRGhBVNCl/KkieOobkiefgZhnc8fVxGEgf0snkRZXVxVLJlNPyVDW324NxqgIlOtGKJJ40s8JcFZ6hD3ZaYMirJQc1VaqJIoEqutBAiX/1XlEikJeXV8w2Oo6+c1Bz12oNE0mBAD2SKsV4MrlauUMU4qRa6uuLkwwG2Jed3nKQ5D+BRIQO5WB/6RwWB7trwfiw7i6+ckAnRod4keyQ1Ua9jDp1LPmQxUj61Cnkl5eoQVmMbGUQ7R+jp1BHEwiBJFpQpterwltAao45xE5rAEQvog0pDIEmDxbQ9Z/MTcN8p3kOeaNMwKk6DDAakskkZmfnDA3ItI2HkSR6kZbeVTA6rhKijqO/VQQpMlZWV1Fk9Pn7xhCbHIA35kegP4L+q0fhjQfFSXC5OXK8do3hUD+VFvEwJ7tI2wvQkRhL0g7B0gKrBZrIoQqgpCuwGHD6PAgOJMxKdrFYMwAHA0GE6FUK7TiTpbStVkkOHtxn1IUkVrFYNhNMopYYq0MBrRLarJRQZsno06a8ltKQN0pXu1jVSTYuLS+bSaZ8XisnwqQ7UL29caOzIzyuBk2fq2nmT4OugWvxWEq2OqYGIEtODvRHkTg4it59Qy9bX1RflRt4CNKOtP/eZj73AnRbM2oKSZ3dXHi7TtljQc8MRz4aNHPQmhbdzibNnLL4VNuJg83cMj1ZS1JWltgK862tLVSoDBT2knLyTmnwnb6Z4kJgiJNFNUqU4l296kLE90vLayaZCjCdSyaglQSFys5HxnYjS02meZWfSEci165u8/zdRN/t34s7m2DhWwVYriD6QqH7zcXZXoDeXNso0NvIvS3yFWVkkwnL7rIiPNIHb0+IoLM6FHe3SgZMU3CQA9WhyYkxMyGkDqyurpnPNQt31b5pHKKHl5mk5OECbBcdgW6MIEgbS6L19ERNMSLJJ6/nV2xdkAWYFnOnpiYwMjxkaOcnoO183x0kqjkmQAFe5YAIbCkdj63E4XvJyOyYBrdek85Xcu1gbsk8LrNgvrxI2wvQiy+cTtYdLoZ1vcxk50aDQLM+patX6dE+DBw+wHYIw6Os1CZHcfWhg6ZpnkIeKRMo4ufx0VFTzNjZ+SY9TbRwgTybzbITAmYn3GXiXPHv6tqaiRQz88YEK0oJs5LUdpqIGuFABPl+fmHR8L5kp863a9pOk1cqkDQdoOTrIvAC3Ev9nujVNOrLgdb+lTIjwE7Z2amxFG9hfjknD3ihu8XF2V6AXju/sLVSF0eDZbbFxURCLibQArtDL2c9CDvlTzyhNTy/8WhdqEK2a+q0hZ87TGR0k2MH5Z2SWq/bLEDU6SgHQctPohXNvOk4Q0ODZnt5oKhIxY3+VmQMMD8o6RV3NHuRlKRjSkrKtJ+aErQGZJger1fljjEO+uhwArGwBncninZM41QpNqi0fFQeZRQI+sLytlYSznW3uDjbC9DLhUJt8fRs1izLy1sqJY6+gCZXo6NWM39bmiwsWuQx/cfOKRmpiFhb0wxaF9wi9alAl9QTsGMjI5ReAZMkU+kMB7HMZKp7c8hZqRS9ncUHP1MEaEJK0lEVomSeQJN2Pnv2nDm+4VzaufOzbBfMoCiZquDhRRowU6m00eFSJSp4PE4qnI5u/v8pSNjPEoG2Ofz06IqZv6FHX+A3e3pSYC9AN4vlxoVjp5IEQzwK80hD1+ixAlqAtxuwtMnRLVVxIlBQPq3hzLnzxjMFhG7jEk0o2y9R9546fcaEryaEdlWBwFIQy5PlVbp1QAA3uI/b6WJidZtt9L04VEpF65DS0IZTua2iQsfS/IpuTdjY3OBgb6DG5KnCJc1kXecg6DptBFmLtt1JgRdNk0zVmm4v1hRrB+fms5Sk9ef5Vam7xcXZXoCWPfPCGZbRpq5gqd3U7VsEWdemkDM0Iq8uw9ZckuY33hyJhk1hIl28sLiIpaUVU5bLc7Vzoq/XUIC8TJ4vz9Z7JUhNZepvrS1qkPTciqJgYmLUJD0lNxe9empqkgPVa7hX59Q8uI4retD3WoGRJRkdC4tLHCS7KZikxxVhLpCezMNaLwdadUOjycTbKCMQcuCJZ81Nps+yvZzMf4HtFegnz5xPNwsVcla7CKsjiEKe0kout2tSAgTc3lrla3d1WklnYnLcaGuBq1XwAMGUdtX8g6oyUYZCXF4rb5O3q5OqGgWEbgdLURIKB1GGZvCkKoyyILCqHLc0r8Jjysu7hU3H3Hqgyk/ADw8NmUHTgPVRZ2s9UabFWje0wP1yONQtPdvY6nAfluAenw2PH12VJ5/obnHxtleg54+fTS1k86wKLUXY3AEUtkkXLwWappsabaQOaytNr+4mQ01LajJH4S7vnqY3Dg8P8r0KhpbR3JJ8AlUyT97fBbmNPBOkKEWeLKWhbdbXN8yy1DlSktqZc+eoNhYMZcg2yNlKhBowXV1PPGYqUr1X4aQCSccTBA5k4UTmZ2hDeSi3RadyuFlpMgmu5pkIcyv86lh3i4u3PVU3tHql2rzu9pvHrp0Y8KPSYEleK7CiU5n80ovUugnLX0sQDZse4VaUdYzXaqZsZWXVKAzdJlAgf4rDVcCYPXc413g3m4CT8tg1gbz7qs8VAWrazgwE91dT5Zff8XBNlaZIGSpwZKNMvLulPdU1/DgNr3ms/Gc9emm+AouzBz2hHP7+2RV8869e0JO43+xucfG2V49WLx/9/v0XEOmh/qwWUGsy5EklP+XU3NAKV+u0SYzCRk1ABPziXw+yrAoXFpawSL7MERDxqlrXy1Tm2k3Ie6i/tb0KDEkzqQzx8i43i4YEmtb/RBcaAE116oSqGHXsUqlkvFvfiZPl2d0BUx1dgcfUHt0B3DV5c6lQI6mQXpplOFzAI0/p+f5Lu7N0r0DLnnjkmeWNCrO53UJ14QhgK009/RKkDT+SMjqVJFyNY8ZrBOKuN2pGTeWtqkcbKzIBqAHQIm6cBYUKGWlj8am+kx5XE0C6VUHgaq5Ds2/S0rolTNGifdS61BCG1+cxC7hdvhb2qvB012rX83VdPstZuC26Nezlwa3u5LJV2FxRytWMefT5vkfmlVEf6W6xN9srdciShWLtzhuuG5ycHvah1oqhlMuwSNENjd2w3V7NYPbhU1h+dha15CzciSnwH/aUxQ6/V8cV9gJO3momkXa8WWPR/VvqQSWvg39T0tGzta9m7PSqpkklmQDs7qfB23nPz+Xp8nzlB81b61x9vX3mMwOydRHh1oNm1tHGAX25dbCyxELMGkTYl8fxuSS+/I2jP+YXX2XbrcAu2i4FaHaw4/Z5nXfffWQCW5kmL8YPt6MEb8CN3FoG5+4/zvBtIzQYQ2F1HSjMITB+DZr6+Q0mN3VYYa0pSuJlgPbRK5X8dNOjQNaKuADTOqAmnBQFmaweBrIbLS0FoyJEakTvdX+H9lOiFWdrMmoHdSMRNTBDg4NmgkuB7Lam4En/DRYeeRrrJ1dQ2S7DG2U1y4FVwi0X65SCHBA6xxjTzO995Uk8f2rzy9xZDxLt2S6FOmT3fPdH59cylHZu2zYcnhA2VqmfLR1kF1Pm1rDp2w5h5o5rEBrqRXFtDp78d2DvpKhCuqW3uYWAJbMA1+1hWvvT3+qkucuUgyCPV6Ks1qqo1nVnqNNwrbbR9tpf0aHVFFOEcB9VjwLVFDj8TJVfPB7vzqtwkLQ65LDkECj/AIsPP46q+hD0YuPUMi48eAKNilbXWQbPF+H097B/eaxmy/qVBD04dMl3/l+SR9Py5WpjJBr23njX7aPYWG+gbQ1QztHzLG1sLafhDniQX8ti8+wq/D1h9M+E4Wito2kbMrrU56VkEscSLN1iIL7VTS2iA/GrmzxsqITvpT5MIiUPS0XI8zV3rffSybqnTyU5I42poWNuL9OtB4qGiI5FqtC51F0HthG33ofNZx5D6kIKPnrx2I1Xwe13I3luFcHeENK5Fkq1BFr1EhVKG9+57zzVhnlu/Oum95dglwq0bIWa8mPve89+j89aQ9MSJ42UEe7hIRm6m6dXkddDmfEgxt+yD01WkGvPPodgqIK2Z4Jgu4yG7oLQBULKQrwqr5Q869JDyRQ88lCpBFHC7lyztpXXd2fk/OYuVB1HU6g6rrxd6kEU1O4QZMs2eiw/hq26hFqJvE9n0Npgdj5JRu6gSW+2MZFmSz2w2t2IBlJIkpp+43d/yACqfYoXYGTHpdgrATq5na/6kunSrR//wAFsb6bgCIwjmypgcF8YfZN9iE/3Y+CacbhDHiTp2cvPLVIJVBGKlNFwjKBJzxYHdpNZt4lSxOGauVMBo7kLNdGNPFvbyEQXmsfQZ+J1gS96EEcL4N3tZEp8TksGsfaPkT3+FNZOrGLk+inEphKIDMUM3eWYwL0DPSg7dJ93L1ydRfhiDvzD3/ouTpxJfZqH+Xb3aJdmrwRo2dMnz6b2V2ut/R+4e8o8yO4KTyCzwfAc8iJIb9bqSG4lg8VnLmiJBv54GOmTx+mlOVgDBNv8PtWLoEg5yHMl67S4ujujp8UDB5Ombv8SiN3bx6zIFwo7/F4122m/F60r4byWZXryfahuznKwF1AtVuCN+Jn8AnBQJjo9iiIOWmAU/r4JtIuzGJv24Z/92x/hhw/MfokH+mL3eJdurxRo1bv3Pf7s6mGG6MSH3juFjUWCHZnExnISAV8L68cX2Lk5QwMCRnf+ZBczqKZXMDheNeVt0xJFG3p2W4fkP/xj18OlSFS4iMO1gi3VoONoFVszchoY8bxu19Vi7y646ppW6sM2DmrpXqw8/Rzy63kE+sJolOvIzG3CHwuYaGP4IF0KwN87g2r2PKYO+fCZ//Qw/st/f/5/8kCfZNNs0yuyVwq0TBPL9z/69MoNHq9r9K4jI9hcTplnrJN81bJWo1A2HazmKyik8ujbN4jhN86YlZrkU/fCY1+DWzfjWPWciZ2gv3i31W6hs9vEy/JuzZkoiWpZS83vCxiArYwRhyUPPwsRf/UB2HLPokYVs35yFYXkNoopRpIGqlw1OcQV8rNCbfF6p1HJzmH/ITf+6BtH8cU/fuTvefp/zPaaeXJWViAGDz/4xOItvX3+/ne/fQiri1l4YpMoE8zRg3HzTLYKmd6ZAYzdtM9IqspWEctHL2B79hywfQIh9wqCvi3YOt3lLCVMgafJnq6X6lUvWvvzmsSnKtFu5dB0kvDjHELW4wjUH0Vz/WnMP/Q00vRcrWonDgwZbV9O5xFMRBAaiIBMhvUMo6V3P69lHgcOufDf/vY0/vV/+LtjzWbnYzyTJpAui10uoGVZhvEjDz2+eOvQULj37W/pNT/R4AyNm7vv/d6OkVBjb54xRYEmqzfPriC/ST6fGiQgKdJEG/FhKpHOCryYhQ+n4bGswWkrkus1Y0hVoB+wQsE8wua1LcLffgEhPImg7RTcrTlsnXkB84+epNTTWFlMFEXH4oaPFVWlTIEUkoU7FiYnjyA4dIiePI/9B5z4i3vO4rc+96MzlWpLIO9pqeoX2eUEWpZqNNtP3P/o/JGxsUj01pt6kVwnKEwyeerfsatZ/rJ6VFJUpl99fg42qozYRJ/x9PBwDwdBXqySpGU4tpVfwdYLD6OTOgpb8SQiviUEHRfgax1H/syj2HjmCWTnlkgHHXiY4FKzSVanWybZSR8nz6yYVZIIj61H4sgaKFVaqHiG4YtPk5NnceCgE3/+AwPyXKnc/Cj7sedp0F9klxto2Xq90X7y/kcW7tg3E4/c/OYerC1kCMKUeaBdT6ZaqYXnHjmFGrN/P8PaarciPMQqjB4vHu4awaYGrhZqWHxqlp6fQ341iXqeWni8Bxtn1rDwxAXzbHedyS19YcOU/H37hsytt1scyDClm35sRVEzcEC/vNlBZps63DrCgeB22+fJyR587a9P4pP/7scny5XmR7iRlqkuu10JoGWr9XrrqQceW3r7+GgkcsuNcZMgXcExZDMtVMsFxIYjcDhtyC5smp94kMdJkXRJeNcs5v7rAuWiOFs/A9FqddDDCFDFWS/XcOBdh6kWQkidJ8Ww2lRUOD1OZOY36d0baHAwBbidSW/ufIk5I8HjeGGrL2Bqnx+/95+fxGf+40PP1mqtj/OEe145uVi7UkDLVirVxlP6kZF43Bd5zztGWNSwBLeE0HYkUKiwavPYKa/ciI9FERuNGw/WPMVPsNakA7k8s5A03u8KeBkBI/D1BFjeb6FATw0xsSnJCdhQIkyvjsLJAfOw6lOR0/EG0PTHkStFYXENoFHNoyeYRs+gG5/8/H34w689dQ8HTyDPdk96ZexKAi1baTTa99/70Py1ya3K8DvumEBfuIFcOktQA6bjdUsQ5YYL+a0SapRcFHGUcFbyabd8FpibJ5cMyBNv3W8Ug0x0I3qQqthaTJpoGLx2DFqMyWwUsV1mEWLtY0k9Dod/kHmhBkdzHTMzNiyli/hH//L7+PYPz/4JD/UbbJftl2Z+nl1poGWpdqfzvaePrXvue3j+al/Q6bjhTb2I+AlqbYslNHWyxYeOPY5qI4StbJsJtIh8pmJW2Ov6IRR6tZ00E6Anu0Je6H5s/ZKMO+zvTiS5SAXxBMFlMbTlQa2dYCrV/dgcrHaesjFtfp2s42rjj755FJ/+wv0bx88kf4cb/Hs2TaJccWNsvqqmJ0//xcxY9MiH3rs/dOetE7h2X5y62WJ+m7RUsqFl8QP2ADezkBJ0cw6TJ2sim4Wyzsq/qZnbbWqSDosbi5dAu0yho98BMdYqwtLcZgHTRizuYvnSxjMnN/GD+2fxF989lVrdLOjHYFVW68dgXzV7tYGWCRE9WP2rAb/z/VdNxqbedsNw8F23TWCaXO132ambraAaRL6gRyjssDjosfq1XZsAZamuFZgGI6Kln2CrwuVoGGADfno35Vu53sS5xW187/4LeOCxxfz5heypYrH+1zznd9l0l1F3aeZVtF8G0C81PaJwmO0Wtpv7+/w3Hj6YSOjnja872Ivr+Zro8Znfjq5R+9ZrLTQbbYJtMT8M62bz+ByUbBWcOJfG0RMbOPoC27H17bnlbf1YoFasH2R7ju3FpfRfgv2ygX6padotyraP7Wa3S7+I7pkaHw4PXneoz39wJo6JUaoKvwuVKj12LgvdNXXs1GZpaS23nsvVlorlxlHuK4D1mmarsr0m7LUE9P/J+tim2CbYZtj0JFQPmxKYOPYs2xybbjPSry++6pTw/7JpnfO17iCv2+v2ur1ur9v/NQb8b+Vxsw/1UKoZAAAAAElFTkSuQmCC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22" descr="data:image/png;base64,%20iVBORw0KGgoAAAANSUhEUgAAANkAAABwCAYAAACTrdVQAAAAAXNSR0IArs4c6QAAAARnQU1BAACxjwv8YQUAAAAJcEhZcwAADsMAAA7DAcdvqGQAAHQ/SURBVHhe7b0HlGXXdR24q35OlXPuVJ0DgEYGCYIACWaRIqlESvJY5pK0LNtjecZjy/Z47DWzZi3bszxjy7LXWBpJFClSFEWKIAmBIBEIoAEQqdE5VVfO4f/69XOqmr3P+7+7urq60RFqkH26X/3/X7jvvfvOvvucc8+9D7flttyW23JbbsttuS235bbclttyW27Lbbktt+W23Jbbck1SVf68nGifR7ns5FLUittyW24L3FyOcXmGy4pWXEquFGR/9vjjj3+ht68Py8vLztrb8jMnZ6IppPKlK1KaW01KKytoCnrRUxsor7l2qa6uxsjwMH7wgx98lT9/lcuNAdk3vvnNL3zyU59CPp931t6KUlWFlSqXvji3fdlbX+ZepfL323I5cbFeTy4k8fTAHHIl1ht/v5dkmQCLeN342JZmgixov69HvF4vvvvEE/iFz33uhoLsy3/21a9+8WMf//itCTJXNZsXsndmCa6lUSpBEvCsoMrHbfy0OzhXDSv85yHE2rh08jePNSv4+ir+p1UEsPl0Hn99chqJfBHV7zGACU+u6io8vqkJW5vCKC5f/3MWyJ78/vfxq1/4wlf489e4XLbQ9z7I3GSu6CJczz8B1/jzcIVicDUW4WohyFpo2rbQvAmvrgN9d/FvkNDqR27lF1BYuaO8/vofwE+TCE/54jKePDOHocU03FTW95LoaVbxzwM99bi7o85MxhshVwsyNePvXSHAqqbm4Pq9f4fq//jfUfXmGayMLmJ5Mo3lqQwwnUPVLBuFVJYtRbq8ZLgkeePT8OI5hKv+Z/iqvqXCnDIvI9VV1WwVq80m/2lf7D55v69PLmEonrHfTnv73lmEqb3ttdjfWc+fVeve56WWyv3fCNHVvJNon+tissuZGC6Xy2zkUukq/SOVmc3D9T/9N1S9+irgJ3hCKVT1LKO6hxXUWkU2Y/mt3LWNZbeWGe2iNqfEVX6klv8lcniUN1sor79QlleWMbowhUyBwNW5L2gVK/dXWVdll+fsctEJz8tF5dw6oktTkOPgVJxMv/Kea41VrX5PNfa11cLvrr7qapZTEfIF0dPQXl5zXm45c1EAyhcKvMmLr0MtxhunTiEcCOCu/n4UrwZoPjeq//w1VP/vX+f3NNFEP6x6CSDQqs8BjatbCLbVQAtdfB0CVhFbsbT8+6parrkwgipQ5YsFPHnoWYxNn2Er54I3UI8qXr+eXqlAZnR54PIEbf9CLo1iLgmPPwKX22/rVotTFysoZOM8JsR95DxKVrC8zGvk+arKAZzlUpYfZGyek2u5bhkry1wIep1TZV0ciNDv9Z97FU0+7b8s34THqhy28c4h64j8mUtsumVFd27XrPu0e6ysWCVcZ0SlfWgSrxU1qp31bfjI7veX15yXW8pc9Ho8ODRwFo/+7j/BQ//gH+J9/+AfXbDc99t/H7/2f/yfGJmZKZsjVyjyDZbIKE8NAxkqdjHMWtFSAyRDNBnZco0uY3mGPDXLzVxWZqi0M26spC5WqBWaii6c5d8j/LX+dRSXiwRPCn5/DXz+MArpOWRiQ1jOZ5GJVyExV8Tk8SEsTkzwvt0IhuvtYWC5QL9g2YDpqnajlFtCPjnDdSWWU8d9/CwjgRzX6ba8Xh88rDesFHlsHm4C0OP2oprlFDNRritxnZf7+KzOqgk6N60Bp3xnqaYjonVut/vcNn13EayJ2RwWRpMsnvvYdjYOa45fvag+xGPGZdJKreNnZd2VLJc6Ro3HitZfZXnvtOiaS6UqpOIFZJaKyCa46HPVkksWsTiZ4TNbZIO4sm4diARuhNyYUi4hUoLpaBSDg0OYjcYwu7h4wTIfi6Gxpgb379iBwtWwmLQxxhZ+IEcURUgdBJiApu8rNQRSGMsE2vKYgEZ2mCXbEHArM7xdgm0lufa2hToCoeps+SGtL8vFHNzeEJUzQOyksTARx+SZGBkrDI/PhXw2hpMvT+Do81MYOZLC4WemkE2lWPz5prRUylPfCLZClgzmNSYqsdyV5SzSS0uI0Z+cGYohtTiGdHzcmMZpkZe5XwbFPMvjNYrplksF5DPLWJxJc5vTmIrUCrk8ps/GMX4ihhi3VbuqsDSfwdjxKFZKYtAS3v7BGBUwT0VyrutyojLFBlkqZnQyhVz6ynIS7DgyZiqWs2NXi9bHF5JIx/LrMsn1iNh6dniJzydp9700d/GyOJtBPleyffjQb6rcVJCVaNaMz83BGw7jj/6Xf4o/+xe/hy//3j8/v/zL38Mf/O4/Rmt9/VV3ckupknk6twJXniZeXiATm2kR0MhoI9wuoE1zE9nsAqClqQEX6JfgRXPzIrvCERlN3kANQTOHQj5GxQ6wNaxH+xaykS/G9Rl4g63Y88FNVN4SIo1ZdPSHCCYCgscvl9gg8Bw+mplesqHAms8uETRJ+MONSCz4MDNYIEBKSEaL3KcBvlATQSBWI+vQrAxE2gnmCJVSYEsjOpHlcXksTqepxFkDjOrl2I/nUCyU0LbBh0iDH0kq+fTZJbT31yGTzKO2JQh/yM1j6H+uf7vnRKZlIb9soE0sZLAwnmQDQCviHcCp44o8bmogjumBRYIzee4YgS8Tz6M070ZqooDh09PvCHYdcyUNgkQNVyaRR9dWPp9NtWhbZ+nYXIfW3ghqm4N8FmTamwi0mw6y0dlZdLe24BP334+P3XcvPnrvPXj87v348P67+Hk37t+5w+zmqxFVdYlXPhuqRtxDNjCQcSlwMdORnwY0MtpImdGmyRirgTZNoKVWPzRdw6WBLlOvmiZELjVLRRtjC5jH5ru38FoyGD48hKkzk+ja3oX69lYEa0oEXRyNnSHUtTbraCpchoDLkFV8BrAVmov59DwVfQaJ+SxmR6v44D0EZxy9O90EVBMBWWdMJqZbFgPStKuiaZXPLGDk6DAbpioqTB369tazzBTBkGLLnTVl7t7B+6ev6aLTP3p0gQ1BNb+T+bJFa707tzegtjXIcumzkBEvkAuexwpGDs0jVOdF64YabL2vDQ2dYWOid5LxE1EEarzYwmM6t9WfO0Z/k/EM2ppb2Hh4aHqXyPCXLk/sO3RsBqcOjV7ReXUCgTxPxhabT5zkcuri5eybc6xnD+vuysB7rXJDQaaWxu2W/S+/gK0qTcDx2Tn0trZiYn4Orxw7Zj5anCaUqkrgKhSvLR2SJjfmWDkzQZpC9H0MaFkBjSDTsorRlsloFdOxVDYdl81HKzPaFYkCDNVklwYCJgxf0ENWySGXcfOBgewQopkXpx+QgdsfQFiZBcSszDspvTdQC5dXKT28DrKagh1uspLbV4PhIwvo2c4ywyHu6+OZvNynaEEQahWBSd/L5eZ3si39qDz90MS8Dy1UegPJCuvdqyBLgMBk/Xvomyy7EZtepoItIkw2SyzkMDeSR01LAD07G9HQETQzUi2WwHtepKGOIlcToDNDCZa/wsZC96PADM+3StHFMFrOCb+7WO78eILlVqGpK8zGRfe8+pgqBOu9GJ0ZRyKVQGtP/TmW0jYtFVHdxedTCFfVoMnXimyajc0FJ1xfdJxYN1jrRUtfDZp7IhcsTd1hdO9sQDO3XWUbf9Vyw0AmYMXjaZw8PobBgSljMfkRs/S7Xjl6DB/8x/8En/1X/xqf+ue/h4f/4f+If/Mnf2r+mocO59WKqlicM++pwnSAi4AmRhOTVYC2OhhCRlsho60OhuhzhWxmjPZOQONDkCO8Qkbxh1oQqu+g0ixRcc/QB5ska2ygwtZg9MhZPP9nh/gAI6jv7KUyFjA/Nki2SttDVxQvk5jhulP8nDW2yiUjBGKUbMU6KxRYfisVzkNGOk2zc4rHVdMHkulVoIKrv6+EkWNJKg6ZoaRIY9GU3olQUnmpVJ1bI3jrqVGMHosjXO9GTZPLTMVIow8N7awLPpdlNoDyrVYrf8XcFLGxPUGRvt3M2UW00bTS9YsZ5MdJ9Fsi81ZmofTe1vFaspkiZs8m0UB/O8/v9sAoFWwItG63B8GwH36fn3VBn5TrtD2XzSOTVjeJs68+CoUixiYnkcjH2Zhcvj9Tx4mtPX4X72XZmNQf9jhLyMNGkkvQfW6x87wXQCaAHT8ygr/86o+RStKpjKXwyksnrNUbn5+n/R3H/MwMkokE4gTd6NgY/vPXvo4v/fv/QIabtwjY1YoxGVvKWbbaM34CLeQADYUgn9TFQDNGo0m2ltGcqKOApsjU+sK224I4is5RFai0fipzDcZOpMkoK2jfTDt/Yy1bRg8Zq8oiVfnsMpkjRV8kS3NtFmky3MEfjGCMin/q1SQmT9GH4vVPnVm0B330+ShBW+Q653y8Q5qcNCOHljBymHW4lEF0PI7jL41boEMsacEOHVxZKDIrZf5k6ZP0391CZVOQZYX+XpzXESWoC7yOMTYIizjx0iQGXpuBi3WoZyUzcn40geMvTtLvyvPa6WcG3ASn364jyu0jR3gtiQJOvzKNkwemMHhwHod+NOYcP5bA2PEYjr8wgd3b+9HX0YuFmTjBy/Kp8JWASdVyNYJFPhO6qaFgEL1NvbwXApjgolkCf5bsl3dAl0nlkU7msGFTJxrZeHnoPwmQlxKxXGZJjZXbGCrN+7D7GksiPpcx0Nvh3O8yxdxQuW6QuWjKzM4s4g//4Ek8/Oge3H3fVuzY3YO56UWcHZ+kOVjAPfv24Uuf/xz+t7/3G/itz38e/Zs26UC8evBt/DuC7WpF6qTHNcernzGgcfHRdCTQ4h6aW+cYjcs5oEWwkhCjsXIvCu9bQTzGUdT1xE1zzR8I0ydbQLEYJbAaaEoF6KeEkYqdpWkcJ4NtppkcRJqNyalXTlA5PVT6BjR01SMZnaP5MktWaEV9RxvNthpMDQwhOrWA9i19ZMM+tqzVBJp8rTyVuw+zw162vDkqxhL8kSCVIsh1aWy8I4jmXrKBV49PqFwm66R4XJHmpw/TA2l4ac7Wd4QQrCNbhAPYdFcLgV+gL5TltWRtW6TBZ6akzDkBWWAL1vl4PbXW6s8MLqFnVwOBNGfRU9W8x8d6oALPE1A1zQFrcATCcYKrirqg79rXVVfC2eERu44MG4vMzDKmT8QxOTxv3Qcdja3IkZ3ra2tpASWsH5LEDz8CmJ2IYXpiAblcwUDqqfaiu6UT7SFZEGxdLv2YjE0V0NF1+thAKJK4zPNpfSqWtQjr2LGogc/M5XdBrhtkaqV+9NRbaGmtw/ZdvYhFE/hP//7bdLQ9aKiN4I/+6T/Fn//rf4X/8Nu/hX/0uc/i3//2b+Ir//Jf4K4d23l0FZ567XUMT09b6381IpBNs+K0zPLhzlDhZspAc0zHMqNZQMQBmYX3k2K0VeF9gW2GwJtmVSxxuUSNlPhwS7kcH9Qk0rEoJgfi2Hp/n5km1a4sCtkYFS1NM7GO7LTEh5zC5BmagEWvmWiDB6exYe8KQZSkT9SFuhYXGWkObZtKPHYZG/Z1sJw0igWZThkqQgqhOgErQeUnG7hyxkjyudoIcAVQKuF9NcjFAv1c68hWH9GKtdpy6RT4CNJkUrStbVONAWfz3a08ZxH17SGCqBHDh+YJUBjrxSZTbDhqzZ+R75KYzyGzSB/StUL2m0cvQTfNe2+lL1PTFCDQXajlp4I3dfwceH0WXf0NSK2wkR0ZQmKOrMvrmJqY49Pmsxql38ry1IfY09UBD33MXVu3oSPQhWDQj2Q+SbMwgeaGJvj4DJd5zwlaRo119fC6/WzEZFEIHLxrfsjEVYe5FjN3+ZxkAovRurfXY8u9rfRd6YfRB+va3oCt97SikQ3M1KmYAdDN+qkcX1ms+BsoV6LZOuVnfv6zn92zpb/fghmrRQ/6v/7f38Wjj9+JLds67SHfdc8WbNvZbZkcGzs6WDl01ulvKKMjXyyivbGRlevBk6+9hiKf7vv37MGW7i7z465EVBHxZB7f/tEw0jQn3LxCx2HmxmpWPrd7Si4+JGVJaB0Xbaz84INDpsBV/LTWTAsfTv1uFBrusY7i1aIH98S3XsFZ+pqjgzEq4DIVN8yHmqVZQ9+GIEnMV9O8y2Hz/hqCK88HTcCfLfHhesxnWS5W0QdTmJ7+S3UJE6eWUNcaofL6aFaSFVqqyGRhuD0BmkQBxCYW6fBnCdYQWnpr6FtEzEQTwOrbgjw3fTD5VvQT1dCp3l0uL++EfhlBJTM0NpU2llLYXmBTw7c0lyWzhnD6tVmCLEgg65ritn7qdAw1BN7Rg7MYOhNFsdWPsywnSlNrYGARSwRmjPU7eGwB+UYvBmlq5lh1gxNLvN4URiaXMMGycmTwhfkk98/TTaD/WNcAP33GfL5IE7ILvW09tAZKmJ1boK81haaGeuTTJbx8cgjhKo/V6b277kRXUydNyDwi4Qj9vByOjA3h0OQCBqaXUFvlZ4OXwfGpJYwtZDC+kEKC4I0OzmOMZvUs73tykY0Vr3ucpu74KJeZFMaWslggQ8b5jE+TvWPUx3HuNz6fZhlpjMyn4Pe4EGKDE/aHsKmlp6wF50WEcObMGXz7W986zJ/fdtZeWq4ZZGo1zpyawLNPv43XXj6FrTu62VpFEQj4UN9A06xs8Ao4a21o/c6QFb7+3HMqCJ9+6EFsZqt2pSBT5HIxXcA3X5nAEltoYcV6owxo+tROgJdA85b7qezPOaBRFLUm0OxgAo3eGkotu1Bqv4cXeCHIJA0NYdRQuXOhFZqFddxnBtVkmNYNTQjVdyJcH6TpNU9GWaJ/1sL1vWztaWb6FsgQbFi29LLlbyaIYmS3adRQSVt6N9A8C9GkWuKlJQxg3mADgcMGwDUBn7+Alr4uhNkoLU5HcfjZYWy8M8Jz1Rt7FXJLdq3VVGAXj9X3UjFPE9OPzq115uwHwl5el9NfJvNIUTU5/w0EmCKkbipUA4FVzJWwNJtBxx1NePrYDOJu+tNUvkUCeYnfkzRlkwoysSFJuIHZTB4xPq+JRBaL/B0n00Wr6HfVezFNHypPxk7RTItSiTNzS7hn9y7zv5qaGhDw+zFKV2J6dtayW3Zu3YJXDh3B9PQCtnV3W8RZbsgbXKdASHNDIzb0dGH7hk1oqW/D068dx8f33EGTdQEHR2ZxqgyQxNQi+sK1ODNKII7RkqBJO8nrtYXXOTlJX5iNxgR9v2k+ezXUE+Pch+eY5PGT0TRG51Job6AbQDM7xAbuRoDsEsbRO4sc3d37NiKVzGL/ff34+V96iD7ZXrS013Gb8uGo5ErlIYjWikyEwSknmhaQ2dDaQoBdCMTLC808lhuvCyDKypikyTLB08wQ+OajrTIdE5V+NAuGrDIdFQyR6ajwPpmpNM0yk7yGCghXiRqU7p5mtLc2IshDQ3VuNHS2IsIWWj5QqK6aQPNS2f0Ei5eMFaAPtcJ1BFDAy4UgkFniWSF71KC2JYCGjjqQeHi8iwAIW3Swmitk8vELARai31RLgKozWsyXJnBqzM+wRouLx8vr1/56jPxt+Y78LOazLNdtgNK5dIyel86lqNsiGU6+ibI31O64CLRZsqn8NvllrjB9KvpdZkrRTKgOu1HN47RoXbX63Fgnrgj3qVHOJi0H7uPm+pBrGSFeby0brztbm7CdDLx9Qw98Pi86+JxPnj6Lk2fOoiYSQh39sSwb27cOH8PGznaEeC/HTp0mw81jbj6Kialp+Kkf9bU1iC7GMUXWe3DrRvS3NOLpZ57DbDIBdXW20czsr69FmPcxTn84TRbyNPvh7g7CzefiVl+YFjKzu9EHd7RA64fXX8t1bNfZhtDnrj633Ogxc9cEMrUyfirPKy8cw9DZafzd3/qIhZGTSfkBfPhuF14/eQr/+dvfRjKbsYqyPDsu+j61sIA//punsJLJ4P1796CfrdfVZOGrCpb5kNM1QSySQaK1BBor+EKgsdUl0KZD1QQa/ZfVQCtyUTCEPprlOg4rM2QFdH/WBZmkWKTy0IzLpubpU0wQBwGyUA9Zp0hTcdBC85GGjYg0baafFifznLBttc1bCbp2JGPDWJofILAiqGneQUAGEZ89yfWjBGEjQg2KsOXIJieRT0URatxEQNOEzi9i5PBxET79p16yUz1BlKJPRRajMviC6uQt0HQaIbMlWb76v4heKo6ehcAlTJosF5FcoIlL81edwwqcKJo5cnjKwtmKklpgQftXjpFUflfWrf7kUp/P426azzvY4OwNB9FLsOzfzvsmY3U3N1k3zakzg5ijL9tMJhubmCSAZnDnnl24Y/dOTE7P4PTZQey/Yw9287hNG/qwEFs0y+YDD91vSenf/O6TBsA/+Oo3MDE5iepQCCPpDBqpTx/fuhkf27YFTR43ZnjPKU0xEFSDc/4abZGhxMbA/Iss9Y16fG7bTZSrAxmvTeH66ako/vi/PYUjh4bwu//ss+jsbrKH+a2/eAkDpyfo1HosF/Hf/smX8fn/9d/gyz/4gYXq48kUnn3rIH7zP/xfeP3NN9HT14d/8gufX5ftLiuqFB6TI2MkaW4tNhBoYrRVQFMw5Fx4PyhGow8joFUCIYo6KtexwmjDLDbKgi8BMoXVA14/7XWfKbMyNpQZvwJlK9DnoblW5VJWCJmGSqb+K2V4KE9RhSpX0WEdNVJkLJphlslRVJa9nHb6IsUMFYv+HI9V57O6AYaPTGF+PE1wVdHsCxoTCbw6t+qhwl7VbjZk9HMl2qZydY2rRdeiDmKF04O1PgtsKPdSibTbHupgnV7i5imXC5u78gUUyDR3b9qASDCAtqZGPPrwg7j7jr10HwLmi/dv2YiWxiYsxmk63rmP6/2Ik3XePnIMe3dtR22kxoIhkXCIAJxCLUH7mY8+bg1CvlBEC8vcwvJHR0bpn9HXisfxKw/ei3/26Y9hmb9zmSzev/9OPLqjH1VyOy4HHEVKaR5f6lnfaOHZ3lF0KeaTbd7cjz/8g+/jP/27vzbzZw/NxUKJD5z/QmE5yZNoaq5FI5dOVsr+bdvwwqHD+JMn/wZ/+L3v478+8QS+9vQPMTI2hjv27sV//Ad/H3dt2XLVWR+KLsXyy/jqYBpJOrhUd6zwKun90SdSBZfTfLmf1SN/yAJQMMSbp4+mB6ANlUV/ckWsbNuOlfvok63DqhZY4b/J+BzSbC2JGrKJhqpI8SMGMrGcWMZHv8rjpznIdZnElCm7L8wW3eN0BOfTUYLIQzOujvvVs6i0AdfLY5Sb6PXXGuDymSSU0xisbUDrxhoeQ/ZaJiCVga/OZ16TGE3DaTyBWoJIXQYFuwa3R0NseMW68VWifi9eAmJTNLViOf72oGt7o0UJ1dJn8iUcHVXf3YXHrf29WrTNQ0XP0/TzeH3YSVZRHfvJbDWRCH2xAHbv2I5umoRbN2+kPzbB7x30s7qRSmUwPjmN9rYW9HBdmCBrpg86y0Y5RuB2tLWaCafAWSKRwt4d2xAj8y0nk/CwoXXTHdi5tZ+mZw3GZ2axWFWN07Nz1Ifysy+LLCXdgt1Hgr54gPfLBgdKXBa7le9PWUgb2yJoZiN0o3yyqwLZpk2bMD8Xx+Of2I/3P7IbwZDPGEzMNnB6Ej0bWtG/vYu7OyZKf1cXPvnA/djPCu5qasKWzk7cTwf4S5/+NH6XDKbt15JWpbqhWY0/Hc8jVyCXUGuyRFmRJ7WWj62UZXabqVRZnNbNU6SJlSPQZBZx+7mlQPbZsxUrD961LsgkYtwYzd+FdALZxDSd8pixUrCm3ZQ7RZNQgPFoOAyBVsglkIlPsPgiTcY2A2N2aRK59IJdT7Cui5WrjI55giVGhQnZcdo/GR1h3abQsaWTvhXXlQhEAkospfKlQup4NoZhfQi0Eq0rlXIsK+go1Frh7gp4KPsj0hS0jIjKevUlXQpkl5Jl7hdgfQXySoBm2fS9lKFR5HNtbGww5RZYXn3zLRyk7/X6wUM4dvI0zgwO2/fRiQn6Xws0IacwNTODoydOc/9FNNQ5SeOLZKzDJ05i/97dpty63672NnS1taG+rhbz0Sja6OvpvKlUGm8MnKWVUqJvWI0Mn7HAppr55PZ+1HLdeCyJqiXqXBMbqQQ/VX8CWVluBsiupCa1z7lBm7TybYXAZV/4UaCCqkI8NNd0zatNCymmMjqcwXPOeq1T6P5q/LDVIqtmkeD6i7E8KzaHqlyeTFSAh2zkzRbgzxQQzBcR4ekiPKfGaQZ5vSEyUIggC/NY1wpR6uLi5rHV/FyhebWnDyv37rkkyNxU8JNTg3j+6PP2W0wmUFiwgtckEAg8ihA67ag6RmdsHzMbuU0mo4bEeAMNNBHVximVSWZjjvvVU7lZh2yNi7kl21esZqYp1ytMrzQrRRAF7mX13upMVCTVrbPdKdMezLpS2cZFH6vApABPNJHD118cvmLn38e6alI6WC6L+vp6LnW4/647zM96/e3DWKJJaBHmsr6oVPnmUgVds85ZuX7pkNMdUWWKrAtUqF+6097Sgt/89V9BC3285156GQNDo2S2BGrJYO+7724LjAhkAuALr7yKoakFHCbwVwisFp7j1x+4F08feB2HRhKoaiXLi8kmMkADGxmyu10QpUBgPra3Hdu7a9BS04wP73zI1q+WW25k9M0SXZSflOboAv/wv1otiUxHfdedX7RoGz8vuHWt1LFsLPhUyysvFnWEzidj+PaLX8EKTT8NW8mm5wgI+WgEcF237SfwpclYGj0drFGWQh6J+QFju3DDRq6vNUAmokM004II1/dZGF6mpdbre5hlCbyZ5KyByh9sNCYs0dfKJpU93uYAlyIQauiLlNPtpa9JMZ+MnwqCnGcljSVL2jkdMF4oDsiyBNnIO4JMZdcRYC1UZPmIAojMwp7uLszMzCFGBhI4LiiH351R3c4TkLKWdCx/V65R3+tqanD3vj146SevW/RR29Qgyy/ro4m5vX8z9dAZbZ+g2bi4lMAgfbVtmzfRtwvjb158FXOZHFIJNqbeFWzrbEYzWe/ZNwZQaA2hykf/YZIAC7L+6hW9tVOb3AyQXWXE4dYR3VWGzJQuallGWp2uNHW0ZGku5rJFy8ZQZkORS4nLMpcVJazaQhaoLFk2HHwolwOYRAnPDaE6NNZ18PxqeR1zQ8pu0xHYPxZDhRegxCyOcL0AUWYiZ5UaiGoz/fTd7oj/Nb7s/AQu+pRi8hrp5OieBQ5fsMm2mgnM7QKxAzBNf+A8b7GhmPI8wCi2ydmu45xjWSflgIxzHZLKPqtF53JEW90ES22a90kWk7LrPKl0BkNU9sUlMfqFABNDBdTdEQqitaWZPlmnRRdDoZAFO85dJ48TW6VYdmNDeXQ5Rcw2uxDF8Ng4lpIpZOgDvn3suAVD+rk0NTTQQqrC159+BoOpPHZt6MHv/NJj2NfXgu29HTizMI98V5huAq9eDKbo4xqA3Sy5bpDp5m/WcoGCXLOI0W5EOY7I1N3UsY1+VMyy8FWFwZo2KngAycURLM2dMROvrnWnBUUWZ04Yq4Ub+lDbss0AoXXFQgY1LVsJmEYy0yxS8XEDXF3rLgORyhdD+cPNDtO5fGZCrrBFd3n8BraifL7EpNWTM0aNUCC4NZTGAFZmunPC/Ty8NmmWrkOfzn4058vRUEfWq6+yqugkLKemkIeH17daR5WHKH+sYvZJNAWFrk/MIwb6rV//Ilrpn+/a1o9MVkN+XBbsWB1h1vctmzZaP5qkwnwCbZrgymSyaCKrffFzn4Hf7yfLLaOZ/p+kg2ZloCqP8ZlpLC0l0dvWit6uDuzq6sHyRApIsWFspj9W73RzvBtysc1wsajGL8r4UMXJuR0cHMTk5CRmZ+e4zN6wZYZOsBRALd+1i0LjOXhdSp6V+3v9YBNXed0enBw9jByV3OXywEMWIx2YubesSGKgxpQ5n4mZ/6Wn6Q83mRmYTcxanqFC/X6CSSwiv00RRy/NQRv5TKDkMgt2PvleMvnEjjqHwGmMRaYSw2k4jADm4Tpn2Eveugs0N4iZhFRQ/TvfYNH0yms8HwGmYIkpN31ArlNEs7Diu2zgQ3wWIXs1yIxzVpkICHt37UA0tkigicXF1GRKAi5IIGTps23s7UFneyueO/AKRiYmbD/5bMrqqPjs+mygXyeT8ciJk0iStSqAVXlyV5R0Lj+/kfvJD2tsqLMopvZ/3/470BII2L4KoNyxe5eZkj8cGEC23o/qEBse9ZNdAmA6/9964KPik+nGk7SHn3rqacTpdFYq4lpElVtprSoiMN973z3YR9tcLdW1SFVVEXWBQYIsgVS+FYlcN2/m+povPTxd6o+P/RhHhw/BZ34SmcPlZtmqKscMVGRRgzLlGym0zsMMQAKCRjALcFJ2bVM4XsxSXU0wEYDyq5zfbgvXCwAeX5jHqp40dot1rQJ5L8sEXbXmHNE1sBwdo+ii9tF1eeSj2b4S3bvzXdeBKs0TwutTUEXX4ap+x8BHiMBozvKcq56Xnk8HwbOV7PPSq69ZoMOppxUz91RSjnqjTB+Zy2qc9Xw1kY9AqP2kuJXvCv3ruDjNzvX0yhp6lt/S2GhJxg/csx9hNsbKFDl+esD8tGh00Tq+e2iWvnH4iIX1M8EQ0jxntc7DctfThFsu8KFKEYOl2ZpcUUnrCS9Pnddenzpoy+sk/BGpiSDIinmHe1hX2E7D744RZJocRy2kD9HUVn7Kxr/68laLiwo8s7SAH514FfHoKE27OVtf27Ld2EHDYZLRIWOvcMMGgimD+NxpC3j4w61wewI8JopEbMj6uJQponUyK1OLoxadjDRuZpXKrHOikQrJuwk0mXTK7qC2IljbZayWz8QN1ArEWKc4FSgTnyQbRs3UVBaIAg5KzxIj6rdFJwnGpYUBlq18yB7q7cq6IHO6P6j8rLb2dAoufl9dgxoGtIOmYI4mpMLzAs96YsfwWAFwrQhM0idJpcFdb7+KaF9llDz+wYcJSi/mozF89NFHcPzUGYxOTCJNn27Xjm3GiK+99bZZR0NLCYwm02iiHzrNa8xYw3ih3AyQXbO5KPF43BijI/rSiwesJ37kGpaBgUHU1tVg166djhNM2reFALOp0a4ZEPQ/aCb6PTLXpK7VyBbr+QBV5vWJVCwcCCGTy2A6ToBRCeUneX30IUwxVsz0ksloWRdSLCkRASIQSGltOgEqin6LpcSCMh1l4smn03oneEIFtGwOsl1RAQ6XMZUYygDFHVSWmEnncL6XqLQuftd8ItrHCYvrOszc5HGO6KzVBK8z96N2Wa+fzL6zjNp8DkE+/8oT0XoBIkjzbHZhAfML0QuOWyvacqntFWBJtM877aft6mM9fXaIdeHF3p3bMTU9Y6bk0eOnLLQvU1SA175vEXzHkhl0hwLYQv9tioDLr9MY3Axz8bpApk1qIYOk6jY6mNe00Mxob28jwGgisSxVYmW5PqH6VNE/8ixSjdRh7UOm0Grrb5Q0huuwmEkhs0w/jX6RIoMKsUt1xVi6B7FOiewRqGknQynPkH6T3R+vjYwlk1ImYj63xO+aRYq+G1lG+YslMx1D/O0xBluhCekc12jMpo7vDFlUU9QZUAksBUfEbDZNHU1Z7a/p5WRGao4RlWc+GVtzmaICq8xMC5jw2vOl6jLIqNACLsFVqTN1OvsVgS0DoAIEWTcX6sW1iZ64jw2rPtd7/loXZkOsYIeYT8qulC31ySldS35Za2uz+WoTXFcTCSNPdtWg0KmFGDbRfFS/6SjZaorLekC+GSC7dkeKIlA0tzRj//67rnm555670Um7uWIq3Cihy43isp8Pwc8fzvfllStpU65M9MCDXj/u33In6sP19nCKVFIBTQ/PmcqNjYZNiCPFVEid/hL3UbBCfV/yg6RamhpOAHG5/PzlMFo+F2c5TuBCoJXmaT8lH5uSVyv8TqaTLuq3LZrXIkfQ0ny3pkVKpEk6HV/IhOXp2kyRFb4vm4I6gfZzVFvHiaXIWtpelpTHy4aCTFzeq/LMdL/rKazEil4lqqfV4jQ45UZVn1b2moNWiTI7ZEEp//HDj7zfylM0UgnIbx0+iolJ1i19V3VKK9n58FFNg7GMbd2d+Owj77MhM6NkOKuvd0muC2QSVY5asetZrIJvijjKcrNEDn59sBZ39myn9uRp5tWRiVosD3Fx5pgpTE3zVoTo7yi9amn+rPlgwbpOfmq0ssBGE4wsJ39KPpLC8lJu+VJiLIEqtThuoPJHWq0TWp3fikaKrcSQUvA09ylkYsag6i4QOArZRbt9jQKwKcStmgkmMpeZkRXgUQQ8DdUxKQOrmqA3oEv4nLbWhPHJxx6hAjvzwyut6dLgcvRC1+Hz+ey72EcdymKf1cEPpy+sytYrPK8sj/VUohIEWaD/5Q/4rL9NvqPWC3wKfLx56AhSKVoALFf5jJs39lnQRfmSf/Ht7yHJgqs1/Omm6dzFcp3m4q0tev5+T5QtHZV3OYhcSelON7Zy9bDqw7WYX5rDEn0WF32iTGLaAhHycwLhZrakNNniowRUOa+RgCoWnCx5bdO4sEpjIBNtuUCfS6YevysYIvazJGCuE0icjP6CAUehev0WO2qdzE2BR8GXfEbdAkocdoI9zqiASv+jUxOac1HX4awH0jn6NCP0rfSvDCDtFybrBeJxNNTXY+uWTRgYGoLP60NWgbCywqoudEx7awtam5uxsbcbH3n0ER7PcxM4Ct/fT+vlzj27bYjLNpbz4D37cd9dd2Dn9n7s2rbVopTypTJZ3aNT3mpRP5lEo6oHhobtt3x3sZsCITIT9V0BD/XZpTNp21d9cXt2bMOzR49jgQC3GlhTtuRmmIsXn+Vi0T63XFrVlYhMssbwIJUhiWS2HrEk2UGzHZW33yiRuTIyP4G/eespmm+09Qk0hd01D6KYQL5PIbNooKmkPSnY4GRbFLjO8Z3OKT/3UxTQ/C75ePTJzC/jOgFIgLD9eC4xoXyyYolAVJ+aTEEpPbepz06MqeAGD7KyVI75WWVgaGiNmZO6TkuryuHrLwzZd9uH+2rPhlwWdem05SeKGSoh+UrakxYxkVKbHn7wXvTSBVAfp4a0xBaXLNFXzOIja2ld5fr1aUpY/qNoajyRxJnBIfz193+A6CJ9at6zFHt1A6971KJtFbDILKx8F3h3bOvH2aGRcwCMRqN48o230N3RgWpex2vTs1afq+WWTKuqVPC1LjdeqhD2TaIheJqm3Fm4XVmuc8HnTqIxdIbrTiHgVkfvjTu3dLEuWINl+lGJmAamafR0r92fwugKKMjMU8jdAEPF1z5iJwU+9MNSm0zxeV1UbHVk57jIhFPkUiJAyO+ydVyU56jRAJrdSuwosKgLQMeqTIchq6m4BTJn0o6x/jMymsxQh20dk1AKL2ArkOUEO6S0js+mkH1QrT8VXTmJYg8pdAVgUvSO1lZ88H0P4Oc++iH0dXcjHAkbMJTpoZzGrs52C1qIdcQw6oiWWSizUVHCyjqZ4ApY3Et20yBObZfILFzdNVA5r65DnxUWlQiM6oAe5iL21CBRdWofpd+2wgaqxHtIJR3f+d2Q6wKZKkB9ZOqTuKaFx1Yq8UaJOlQ9BJbXtcTWK8MHoBYPXLeMYCBt691utd43soJXCGYPlaiRSqvwuCYj5UOkKSeTUYM6xTiVISgKrRsbkWns4qxF56f5P2qdXfAE6lSM09JqExVfXQQChZhOyi9W9HI/+VhaZ4pHNltZ0aBPZ2Cos47AtiCLRI0bz8P1urbKOifsz314TkHd9uNvnVe/i7wO1ZjKqyinPrVN4fJdO7bS7LvTEnj1VpsCwbW6hp2OdGd5JxFwtOzZuR2RsMbgaTJUt4F1deBEIO2kf6iUKpmWlbIFuhn6Z4OjYzh07ARN1DsR5LEFmqBN3DbAazua0ItAVl/hzZMrOYv2uchcVCt18sQpvPba6/b9WkQtzr333o2ttMWv19czZSJwBgfn0Fo/ytZUD6u8cZUIdCfO+FDt24SGBppjNA+uV5TQG88m8J23fsjWOGdBCSmnWEomHB8/itwusPkjzVJfKgSvj7/13YDE/R0GUXVXFEmfNKFo9qoMzWylcKJMz3wuaUGPagKmqHQosprXV2N+mvZVBoiYsNIl4DCVmCtgv6Vg8scsm8R8PUU/gYV4Bl9/cZDf5aM5bbCuqIWNYrhI/83WOCKl1uQ4mzduwMc/9Igl9tp6KryeRQWM1yoahf+Xf/09/OiFAxaeL7EhyGlYE0Ug3N6/BXeT7f7qu39jPpySGsScFZFOCZQRMmhtbQTz81EEayI4UiihRJ1d7+puKXNRFSyToIctV3d31zUtOjZcbqmuVfQg9TBUoS+/fBpf+/OXEV3QCwEv8YDJdAMD0/jqV17CqVOTxnxarkd0DbPxBeil32IDy8Ins6juZR5KWfPZRTMbFTZXtcsXk4+UTc3a/YvZDAg04/QpcapF2wRAh320r8xFvRnGQMBtMhMFhRyPtX2pQOp0FlNZWVJ2LvIBZSKaOPhlvZFhCWJHBAxuEvjLz0R/fbQ2QmsAVhEFFGSSyRSUbypzU/V5vQCTiJ0+8NAD2NDXiwTNvQrAZFK2tTTjnjv34uXX3kAilbJULC0VsXri9ajfTcSwsBAzHZlI0dS9BMBullzJubTPJQMf11uZ1wownVaVKCYaHp7DSy+eIovN8vpK+J3f7MC+vSEq9cVlV3uq8L3vR/HX31ugY+7Fnj09uO/+zWhtrbWHquVqRPevFvYHR36MsyNvW6ul0LsFHAiwbGKGyrlsmfUChfwjZYPI7BOjGJsRYI7pJnZxfB8pq4BaMel0nKPyTlaHvitCyR1pNurtLA6oza/iP7GazieQaSS2k1kSMfbSdalsbTeg8hnoGlcIuHjWhb946fx4Mp2xLp9DE5lC3/W4tEnPTSaccgc/9IH3WfKvWvjV2fQSAUJlXaueKBH40PET+PNvfseG0Oi3zl3J7heD6bNSvj61XR3WulgBT4GP2Xk2gm4Ppsm8BTVEtvfFcksGPnRD17NcrcgMEXPx2WGE4PrWX72Gr3/tZbLSFCsY2LuvFx0dyqy4RNlcv6W/DT29TchmC3j11QH82ZdfwtNPHzEGrJR/pUohU/HU1DCmotNkoZiFzRUptDxDKTy/ywerpEapXPllMtPkKynjgirigIOKr/0UkhcwnGtwFvWh8QACtOJLVJuJmIpP8JyLLFNZEJrjI2/mqnNegalAtpyzfQxUvAbt43SIaxIfqoAWVmg+HeMDVXh79b3TDNez4jeBKhgQOzp1q+tTmZUhKXYfMtH0cMoi0F1pXa4nKm8TmUwBFXUN6NxqXCX6bKI/1tPVyc/6cwCXiaj5QzQeTSDUkBoBPcftlwPYzZIrcaZ0TX+r/WRSfFWoJu9ZWsqYmffcs8fw/PPHMT4epU+yjK6uBnzoQ7vxyAd3ojachLtK/SnrVCdb9kC4DZv7t7G1dyEWS3JJYWRkHsePT9jLMmTuhMM++HxOa3kpEcAGZ4bx4tHnqFhSajKS18kDVNaFxnNVs/W0YAUVW8BigfzvshC+FNRhILageY1YdvrL7FVJYjozA6XgNMH4m+pjDGfh/rLi636UeKzzS8lVps4vgMlX01AcMZ1Ar21iKwU0tE7gJ93begHNG4iA7c4FuYs6h5fnDJUDVJUAQ2V7MODH7u3bLLBQkWt5gYgDWGdZKwK3wv57d+4op0+F8cj7HrB+NQFPg0XnFhasYRVzqvO7rbnZwv9LiaQF11Su2G9xVYRyPbkZ/WS3PMhU54lE1kzCVw6cxosvnMQbrw9ietpRhJaWWnzgkR147EO70NfXTAWgueaOwl2t0P3FD4zGBHKaEs5Vj40bW7BpkzMbksCbSGQwOjqPUyenMHh2FlECUO/a8vudYSCrRQA7MzuCZ9/+AeLRIVN2zZ2oHEL5PZVkYOsMJqg0JYEmzJEvZcNWyBhiLwVE3H6NB9M6vRhQMwzn7bcuX1DSfqoHC1jwd7r8mluZfxrUqSCHZspS2pU/3GJgFZullbPIY2S+CrDKMBGrqUPcTdDKBE0vTdj9KGlYDVk6m8exUaV0qaZYl3zetVTciMcJx6+2PvRdvtje3TtQQ99aYFWDuBqElxJtl7IKkKpbm8ujzIAK84t5VkcSZfapj629tdnAomTgw8dPWvh/D0Gu8pTDKP3UPjIXYwSk/Dht09WUDGROlPVSV3czQHah5tyCogr6znfetEDFT35yFhMTUVP8rVvb8YlP3om/+xsfwAMP9JN5/MZoq57LZUWKIH+ura0OH/+EU45YsKurkQ9Gg1Fn8ePnTuAP//tzePPNoYtAJnGLqegfSbkcP8rJ4LBPMpT5X1wU5JAPpJC72EPAcTqNdb1iCIeBbKRzUoEQliHW4jVafiHLMJ+MSqj9BC4zQeWbcV+u5DkUtlcIXurDSuCnAOaw4Xmx7gOWIamUpfM5wuugSWrl8dwK3mvsWDiXdULyVrYjFSBpajcBJKnhTtxf6U3vFPiQOS4zbmx80kLsP3j2BXzlL7+NP/7aX+JPvv5NfOdvnsbpQXWIX1iOfKt0JovFxBKyBI9lf/A6NPV3gucXwHTM7HwUeqPM0lLi3PFar5zGYKFgic6XvrobL7c8kymUfPr0FJkrjrq6oAHqscd24557Nxtz6YGqBWRdl4XM44ldlsnypQgd3Ij9NkXmEgr5jNm2be/EBn4KyDIlBcR9+/rMz1sdFBFQGsJ1dIKDmKcCykTLLE3S94lb35U6hxXpU1qUzUSleRfJMArHy+fSwxfj6LgcWShNH0lZ+oFQi4FFUxIIXMox1H4CmVhIAPbXtJIlfdahLFbTdn+IdUG/LJect33Elr5Qo50nGRu0dYFIK1mszkxG5T8qK78yZMYAz/XZwgqZTHPzV1Ehi6jLq/vgYqkAIE5FPnjkKN44eBg/eettm4Jb7FaZDmCt6Fk9/9Kr+Pq3nsCB197ET948aIm9CkxoUh1l0Asgbyv9KRrF5g19Zi5KdD7NRvzMiwdsxmFJhKaj5m0cGRs3U7HyPCsmovrWLKzP7/ItQ4Ucwrwn9fvlWO5aDfmZYzLNux6NJoy9VHF79/bgIx/bh+6eRiq321pQrb8RIgAJUPLFtm/vwKc+dRc6OzVv4DJOnpiEpr2TKbRapJjbOwn2lo2miBqyosghN5hvpol3BCzrMCZryK+yYS3ZRQs6WLidTGNza8jP4j+lYOm7/LdCzsm4N6bUwgZHndwVMaYkaBWur7BYIZ8ws1TXZoEQlqWEZa2X2apGy9K5+M8+VX88TrmOMid1I5W7dLGMiqytZ2MGKvJCLGZTDkzOzGBweBSvvHEQf/iVr+OvvveUzbeo/aS4Ape+y0d6+vkXDRhiova2Vnz0sUfwpV/9Zfzj3/p7+Du//Av4R7/5G/j0Rz+M4bEJvMryBBg17roGgWrLxg2WHaLJdvSpFK/W5iZrcNWlUBHtL39NYNP5e9rZgHFdiGanT7ez5p5ultySTMY6MdNAAYnvffctjI8tsHID+NCHd9MB1oSq5x/+xXJ1TLZWVO8CnOaQFLDO0jebn0/Q9i+ht7fZrms1o8lkDHh9GJ4Zpubx4ZHBpKkasyVTzSYilQlGhbUpAggGG8PFT02WI/ApoqiOa70mSaymqxQ7adDnciFvANBYM5cCFtxP2faKXPoCDWbuie30hhdNsuMN1ln0UucUkOV7WVIyGUwNgNP57Jit2kcKyDs2RvWyLFrKODq8wG00Fnltms/j4lp0on71dTW4b/+d+NwnP4a+7i5jDTVECk6cGDhrqUxKyhW4tCSSSZqHJy1YotzCz/K4Dzx4H+7cvQud7W08v+aSZMNEhlHUUAMxm5sazR/TdWoRq2ky1BGamppVWH6X2FSvG96/b4+VpZHRemtQ5RgtKlfpXiqroa4WE/E4svTR1srPBJPpYci3evnAKXztzw9YaF439f73b0N7+Y0x74boPHfc0Yudu7qMMV9RR7d1FWh2KDUEjuqpj6yttgmdjR00z5os0KFwucLk2lFMJRYSmzgzUC1bpE+/NX+iTEAptz+oGYdpntKU1Lg0TXQqsCiUn88tkolScBMsArBM0LSGyfAcCqQoMKLAh/Z1wFmDQlazHM+aSSmwKqKYjlP5ZL6SAZ3JUfNIxcd4vRrP5nFYVGegoil6qXC3huhL6deT3du341c///PYsqkP77v/HvzK5z6NL/3aL+N/+JXPW7/ZwNCIAULPVGVKwQUcZeD3b95oE+woWKFXJGnaAkUIxUwCqp65Uqrqa9Tf5wBFonLq687rgX7nCCjNPixGUyKyE2k9L5Xv41NT6CCYp2ZnEfY4c4+8G3JLMZkqN5nM4jt//aZlbywuZuhIu/HwB3aYL3YlInf9nZmMSshFe19O9KD7+pqwFM/SJ4wZo8l0pOVPVlPnsrOflEhvgRyYGjBACUjyc5Qdr330W0m7bjKWAKCVYjKxh1jETEayjAU3WLYApvZPiqVObZl2mteRBfG/ugrU50Z/qjz0RYykcwisKts6nMWeFPldZopWzkngyl/TfhrwqfJ0Dm1je490voRjYwKd0/4quuin4q+uKSm2In0qQ0p94Cdv4KlnnsPL9LHkW3m8ig5WW/AiGAja/PcS1efM7LxNGfDK62/iyR8+a37Z6YFBYz+NBRMwg8GgzYcvc1vnWitKsRIolaxcAaCW8clJDI6MnUtcrkilBPWjaY79RoI0SIYcJ9Nq22otuRlMdkuBTK9h/e4Tb+Ho0VEqpAu7dnfjox/Ziz17nYz2der7AhGAAp45+N0K71+a8aqrFb0juyzTrCqvWy0Cu8Ci1lIg37ylzboK9GqoxcUURkcWqAhe+oZN55TAwxZ/ZGEcabKVBm/KhFOEUD6UwvmaVMfl0RQFKQs6aJ2mH1CwQsxXCa0HQs3mR6Vjo9bHJjYzYHKddUizHhQgEVAyyRmbTk6+VyDcYsBILgzZORXal2kpEKVizvQDmqBH8+2XdE1kQd2jyhZorV+P95ErVqYfUG1SQcgKlT6yimib6kZJ3podSsm4ii7OLUQRJ1gEGI31kq7003/a1r/Z6knh+u/+4Bk8//Ir9mokRQj1lk35dQm9a4z+k8aDvfn2EdO6ro42U+i1onXy6ZQAvDbDRKb8aoBVROtkXmqR9XE2mUaG9792z59qc1GgOnpkDMeOjfMmqvHww9vxuc/di02b21hBTsTo8sLq4n4+d4wV77z8YH1RhCoJrytOxb2wih1wVWF2dsn64fTAtCjIcuddffjCFx+yrgMFQ1544SSZTVOWsQxeWpDM1V7XgmwmbqxkaVFFzYs4bcDS9atsAUzAEPPYNVOk8NVVblu4kzGRcgr1zjMnu94xNxXed47QX+5HZVHQxEL5plhkPoJb/palTZX3dPIpU/ymOuR1kLUq+1fqQNsrUc/VkqFCrZclod0URJEv9MH3P4DPfOxxy8Df0NuNxz7wEPbt2mnh/I193efKlALv27MD/Zs2mjkp3+gzH3/cWEu5iaojzSr8wD13GUMqoCIrYbVYBJGfCoCs5zqsufwLRNeh/rf5bB5x2++ddOrGyC3BZLr5LG/8mWePYm4mYdG9j37sDqvg9SpyfRFAaPcTZO5q5Vdeurb1IIqlEFttveDBqWhdQzqdw5Pff9v6xX7yE5l+Vei1Dm4HbOqUbu+ox5nT04jF0jSFvNYI6BrVoqZzGUwlCTIqvvwjMZKFzeknCTAKy4u9xCikHZtkR+zkvPGl1u5X+4h1NNWA/C11YmuktbLp9aolXW16cdTYSuwlP1DrNAWdlEZz78sv1HEqS+XqtzI8bGS0Wm+CUufQov3UraCAjYt+SjpXxLERh8lUg3qjqd4rECCbrVZ3laMwvYaj3HvXPrQ0NeFO+loP3Lsf3R3tNtGo5th47OGHrPPYapn1KFMvuhgzc1Mv+JMfdd/+O2hSbsLjjz5s48j27NxmJqbeUaZ6r0ilodUbXNUJferMWTte17patJ/qUoxTOaYi2nOBJmyO29bTkJ9aJtO7jOPxNMbHolRIF+64Y4OZaWsr6GaKGEngGhqaw6c/sx+PPrbL/K7VrZ0YTInE/f0OsIaG5+h0O520ejh14XoECCjNqZgXyBTdo3KTOywQYWbicsHAoz4pxwdTaF4RxyCd/rQTapeC0F/TIifeTEyyjPwwMWChkLJACH+YOSnTszJLlaNGNI0UfFHmPPeX2SlQCHTKRhF8BDCJBpXmaKoK9NqHasbrPd+wqbQlHj/j8xmrSfRc+no6LbL4qY88ZmO6NHeH5txQcEPmovqxHiTgNHW36kbiAJd1UShampRyDgVSDejUAE297lb1rZC908CuAQiPVyOvDmm/1wdNaFopuyK6ttoaZwS2yllPfOuh6ybKLQEya10WaA5l8qivD6G5peaiCr7ZooczNrrAVkqpWjW4777N1h+39jr0W6lYAmUykbHGQQ9fwYmwj6YaSmQPvRS9zdKZFM0TgwRrO+FMeuOyKdrkn4mtlAYlVhIw5S+F6zcYmGyOjqyT+Cum06d8sGr+C9d224Q9YkqtU5AlVNdjE/Kom0B9cZpQR76bzKNSIVfujO6w7gMBzzFhl62cANlPZilX2PVpWS0sAimCZzIYQpyfth//KQPfLJuyolesjucPvErLJGdm4WoQ6LtMyIcfuA+7CS6F/A3w+qvr5PH6FDgu1cCq/rUtnVWGh5PhXzmv1quLRcnCetdaRdb6bZ5VY87eDbklQKb6VO6gKkkBBS3vJsh0rslJOuI0WdPpvKVUnT07g1TqYlNEUlsXNJNBWfzaX8/Qrp1stEzAKFqoGarkFylsnk5MWIBBIFM/mIIcmlMxGHFmfRLDiHkU3FAgRP1bCq3rWKViCYwqX4DVsQKvIpDKEhFgtb9mpFIAQ9MPaFF0UQDWI9Zx6eQ0/TU/TUUvT1M0UKvi1Z2gc4pBHT+xIqr/yjNwGEhmY4wMkqL5J39pdHzSGKcianiy2SzOkMVsfg//+Yz9iui3suM3dHfZsfK/lVhd2U/1XcnwWCsCk5KnnbStajbItTYblRKFJQZUAk8RSs16de7ZrXmGHjYMFz/Vmye3BMgkFVDpncYWTHiXRA9CD29wcMZyFmXKKAH58OExAt9JzF0resgejzOWzV5kXn5kuu5QoNZ0UyxUUWKL6BEI6kAWaDTCWUplHcgEorbr7ZoKlljwgSAVKylsr/0sO4QXoo5nBTaU4SE/Si+ocHwpriMzSfFknlpnN8vQcXZd5Y5msZk4VwBU5r4T+nd8bBt/xt/nRfd04c3rV4nXseDza1CVzWEok60CEAVCpvRK2aUEPv6hD9oQmArLrBatqxxzNSJQqs9OQTJNjNPbpQ7woAVelPFRYcK1/Xpr4wjLvJGrP/u1yy0DMqVQ6THqNbR6COsp980QPWw9tA98YAe2be+wVvRTP3cXPv3p/ZavuFbRJCVeYyGvOQNdBMiFznUw1GCdx0vzA9wvh0jDBgtQpKJDSCwMcv8AIo2bCJA6x0dSuD3SQubr5f4ZC3JovkSv2IplZZYmyGgTBixn7vswktFhJOOjBEatHSfAKfChTmqZljL/FHhRFr6AZsGQQJ2VnVpyMvhVjgCm/jsBmwiz6xcQucG+nxeZaA5YVBt6hW2OiquXOijsbuu5TmH8F155zRReb3hZD2DXI6pnLWIpWRI+rwd37dkNzcWvdC2BSds1/KUy9kzXtVaS62R63Ey5JUCmeqitcTpuZX7JTFtPuW+m5PNFTE4sood+mFKqJLFo0saZrX1QGgLjjFvywO/X8JPzotZWCimGcjLjuZ3rFMBQqF6+m40vU1vKcj3eCD8UCncevPw3dcJq7g4xk7I6NDhTovQr6yQmYxob8p8zFwcbJ/qCPDHL5HYuBpPydWu7zbvh8tBUVKvu7KfzesiiDoM5wDJ/bM39cgVXnVcVRRwLPFc2q1mrnPsQu584dQaHjh23Vx/JV1rd+FyPqBz5czarFRfNfS9TsbOjDX1kUzGX0rKUwiVgT0xN29yNAqKu45ywjBTXxVkPuu71FmXq36DLPie3BMh0U3X1IQQCXiwuprGwoAp690AmFn39tbMYn1jA7Gwcf/rHL1gI/+mnD/Nayn1hZdEzGyXw9ODDET9qagP2cEz44eKiV8+KwZTitDR3iow1Z+wVadpsgYn47EkzFZU5LwUXwyjCp85jsZWOF8uJofSK3JrmftaH18aaCSShmk4LpAi06SX5WgqY9CJQ224RzKLGlQUbzOcTCPXaXIXqNQWCWE5RTf1WY2BT1HER41nw4yKAXSzmm5G1TiiEnstZOXPzUfzwxy8imUzboMq1Azcd/+vCdZcDYYWVKqKrUmMh0GgKjASZSxPkyFxUfuNvfPEX8aVf+xX8/Cc+avuLVVWGAKl9BD75c6Wgn2asH40RHxrWWZpqfPDRFbiRQLslQCYlraWyKjdRjGKpSxXFfRdEmSZqKT/xiTvx8Y/fQTPMbXOGhMJ+7NzZZQ9IYhHFZM6ShvXYO2lOBvye88ogJSCnyKdS1E6Kq4GUUmixl3wqgUvz3AsIlt5EBdV25TVKtI9EoXaZcirLhsjQtJMy63i9+shSsWjmOaxZ4HFKE3OO03Vou70yiZcmX9CZW58+WznDROxoHdbGYmKqSlRxdb2zVZf5uEpkYopBV2gqy/eanp2zl/hpAOUkGUSKrDkPZUaqf0x1pvrR3IcK64uJJImkujPKJiivd60IkJX1+rRJdHhpRfrA6gBXF4D5fLx/v1/hfDbS9NM0NEb7VxY1AgrGBPzUr74m7OqI4PMP9OCzl1h+4aE+9LXQhy5f242QW4TJFFX0o39ru7HK8ePjNhXAu8VmOv8992wyQMkv+8Vfuh9f+tIj+OhH99G/F4icBy3gH3jplOUwBgIeS/u6oDHgjvnyw9F0bAomKHihRcNW5Cf5CD6xld7OmVNEkaJIZLC2wxjFTEoqtpmZBIV+Z5WtT3NSgFC/WMUUFbAEJgVMBBodp8CHooU6Tv1mYsAAWS9I9tM69a9ZOhdBb8ERA2rlfGvrW2C9UEUERIXcczynBl5K+fWpe5diKlyu3MSvfesJYzr1ab1+8JANb/ne08/gKMGofaT0atjEOAo2qX7XEz0b5SIKTFo0il3heb2uSePEFHhSedpPof/nXnrZmK4iArIAe+/d+9DW1Yi6JrEsGxuWsd7i4XKpa7lWuSVAJlGkzgZHttebX/bEE2/ixIkJA927IZUWVyMAFNAIhjS8wnnIqnQp8jM/OooDB07bPnv3OhP2XNDicf9ssWDmod7lrNch1TRvMfNPwYtUbJQF0tyj0vPxI7FwlkpQMsZRIEJmnOU6EkCh+m7LPyxklqyjWYBQN4CbwNJ+TjqVB4FIiwEnGRsxs9PjczLuFW2UCbq8QpZTJJGA1Xz8yeggb7Yc3ue9qcNcw3L03ZHVTCZZR+G4b4mrFYofHhvDqQGCiUC7a99u6wSW0r928G38P//vH+Hln7xp/WV/74u/hN/89S9gx9Z+Gyajd0WL6bQIRALI6jOp3gUQmXwCkwJS2q5j9TxkNtbWRHDyzABODjgDOEfGx3Hs1GnW1XmdUb+ZyphNzCJc50Njq9MHq7u81HKj5ZYBmSo1Qh/nE5+6E61ttUgsZfDEd97CwJkZa3lutpzTMYrzgM87wALgSy+dJsBOURlK2LWrCx98dKetrzwVKUCukEM650yWI39Ka6XsFshQBkd56L9AJCaRoosp9IIJRSIFPO2nfQRqicaHGWMZ4rWGf/hfQDPwl4oWOZR/p4glDzRGEzOpU1xMxxPaNamTW2B2WmoWwk/5jdWegHMDWstj15qIFwmPyxGo49MzFsVToEPTdKuTube70363t7TYmDHNi6/fGsIic06mnc5vV8AKlqWgbgCtE7OtNiFlcmqd5vwQYymz3zFBnfFpGhozMTVjHdwC6uJiAqkUG59VIGvtacDuBzeirkOjD3jsu9Ror5ZbBmQSsVl3dyM+//l7LetiaSmL73//oJlnqyvu3RSZGkePjuPFF5WLt0KAdVuIX3OKrDYVdX3zyUXEFkbgJ3MoWKHEXbGL5l5UoCLSvNmy3fWaI71YQSaczC+xnEYly6MTOKT4Amkprz4zzWwVJiR0LgFMwQrnbZyV7H2prI1lowmq/rkcmVTBEE0/oECJskcESoXyZZqq9ZApKV9OIBRLajyaxp+xcDvn5UQAWea9xbM5e/+XRkQr0qoIX09XFx59/0P4pc98Cp98/DGL/FWAI1BpWU9Uf2IzgUrM4yx6t5tjIqpBczqincl39JYYZe/3b3JGSQ8MjiCZTjmpVuXzSfSMGltqzb+2c69/+psqtxTIJAKahv1/8lNSZJ/N7fHDHx619cYc75KwITVTVdHFH/3oiJmwSrP6JJlWk6Lqei6UKkzMj9EH0Sy+bmMMTaKjwIeAJRZTp7GUXcEKTZpTCYtruzIwiuWR08rCX+H5NYhS+wgEGpgpv0vMaNN1Uyy5icopFqz4TjIjrfOa37WoC0Bmq9ZXxK5hWW/tpMbpRiX87nSgE8R2pFbpHldrpZTU+a2/aR4rk00ZFzLpnqc/tJ8m475dO8hebGjC6hR3gKEJQa1fUQt/a11lm9aJufRbZqABTo1QOSqobXolldZXgOqw3goOnzhprHnnnp323jL1l2k/u0ZuD1KHNJWgsSeXvw25fJPliK7sXZ1+wFofc1BdlomhkH6kxm8zSwlolYdyoQKoEq80C5++Vyl4QRa+RGUKWOrz0TVo+oEfPn0YAwMzqKsL4Oc+fTdaadMrGrladFwqn8FrA2+gKHRQOcVOyrxQpoWxDhVYzGP5hNVeMwvlt0nhFYhQVFGXkhWjldlMAJPC6zhFIg2UZBnlKwoA5/aRSWjRR6VlBchiArMzXswmVeU6SyTmuQRYWzzOZKhORzQbFDEfGdjmXRyJ2T05dby6Hvnd1vF0UmQCq5cg0xyIUvbv//A5O0ZZH08987wFNZQwrFchTUxNmfmnqQI0rKXyZhjNKKXXGykVqqOtjfXvvO1Tfp2YTaai/eYzF8Cda6JpnsvjmRdetsihRjyrY/yFV35yQVa+2oMNW9sQINCuVmQ5RALhn75BmxcIK0gh/RkymY3vmlzE2FjUwufTM3HzjWSyybEV8FSh1wIyvYDCyYWrslHZGsby9qERHDo0ioMHh3Gav3UxDz+8A3v39fC8axlMCuHCoZGjGI1pKoEQUvFxC6VrSIn6ufTMlZEhNtFcGxrAqfC8TD31m8k38wYauC5q5qJF/ghC3YKTyEsfq8pNsCijX9NuRwmYLP2wJvOzlBAsYFeAp4iiZrHS1ANiRoFcfpaG1uheFMZ3opKaG99hR4FYI6SXEjEcH1Og5ULVUNlWo2UFlmiKgmaPC3ft3mVm2vFTZ3D0xCmcGRpGIpHCidMDeOWNN20yHC3PHXgFP375VRz4yZtmZh48chzPvfQKjp48bRkiMjcrzCURq6mh1afWVZYizUhdh4Cgcxw+5pQlwInlKvu1dNWje3OrmZlXKz8bIKOIsRoaQjh5csqy3WcILs1cpeEoJ09O4vixCTq6OT5gH8IRzWCrQZua2PTKQFZcoc9C5RkdXcCLL5ygWXoEhw+PWrBlciKG+bmEgXnDhhZ89GP7qHgXPywpwcjCBF499YqlPolBKgqqEL4GXzpml0jImblXwJJfJWCIYbS+RNCY/6VII9cpYVfblfmhB657U6RQLCQgCTimClJ+MpZMRssI4Vr1qQmoVDUDjsAkpVOdOGwXsk+tkTmpkL/5YVyXL9EHJZMpyMCDuIcjdvzq31zUKe0imEJeD3bt2GZAm5mfR0Zvv1QWRkebDa6sjUTQ1dFhb9bcvX0rdnFRwEMjqTWW7HOf+ui5GagqJqOittYlwHrSuStmouZX1FAahfHVJ6Zopk0pUF9v9bS5rw/dne1o21qHPnUJlbN3rlZ+ZkCmStVciz6/1wIhGt8l0MmUy2h062LaMubFPhom09oSRk0oAVeVInXnFWKtCGSl5SBGxqvxox8exrPPHiVw9bIKmScutHfUoX9LO7Zua0dPdyPuuXcTmpvXH34zFp3GqwOHLKqYjg2baaeBmpHGHpQIlExijMflUNPYa4M1s0tTyGVk7lVxn40GBr1PWmabwOVMGeD0e4lhxHCaysCZm3HCIpE+ZYpQ8RQsMRbyRyw4onUCsLoQxEwyQ3mrSNMsVX3otU1K41JjIPbT/noPmlK6NK5Mb5QpwI8TExrcKcyxseKnmakUp7E4b7Iph9FHhiRksXXLZjPx9G5mRROVjaH60qxT77//XhvWIpDJJAyHgwYEjUe7/276uNwmBtNioGLZ8slkKl7wFHm+XD5H32vRBoyqD87pLjhMvzOPmkiI/nwb/E0uhJv8tk06dC3yMwMyieqos7Mem0n7mza1WWfxnXduILs0szV00+7P0h5PEiTzNCfn+SDdYONpx11K9GaXgbMp/H9/ehzDw7P2cHWOe+/djA8/vscm7dm+o9POqfk9amsdhVktaunlhz1//AAWU2r5YZkbqq1qVw3mxwuIz8YQm16imbaC1KIcf2UgpDF+YhF1bZquWy9Ll5kn5vGaX2YF8FT6bWxEhtH2UiFNgGUt3G6vTaICiTUrIFOUUowlsBhDVnw4Fqf58C2KqOkNKDIdVa7DdnY6Y0gvj8naHB/KDtGeBBXLqIBKn85X57dE+RvZ6Rm0NTdZKF0Tk2pqAb118/6796OrvRWhAJm5WLDZpzRDld4nrUGeAqP8rgoQxGJ6FvoUq+l8FetB38Vs8r30kkHNWCU3QZkfQzznDE312uYQCq4cgvWsS+5zjfgy+ZkCmUSVVakwVaxusrExjK3bOrBxozOX/RxNuxRNid07/Ghq0kvvnP3Xkyoq+8CZJF56JYqW5gg+8MhOfPjDu7F9eyeCQZ+dw3R91XnXih6Cj0BIEzRnR95QWM8yOcQeYoTJ06M49EwSPTs3GJhmBsexOB1DU3cTEgshNPfWIbM0ZiBRZ7XmVRRIxDBy8i3Dw7oAJq0LQGPI5LspmKJ91NfmLgNOpqIzb0jRQvkCq0ZLi9HEjhYMoZ+mLBRNfKrtMlF1c/bONILS8QU90OQ49mJ2AYrA0+eF4vy2CCg/9a4vFwGRicZsolIFPdQgycwWQNRvpkig+tM0ctrnV3+hEz2smNGrz6HvAp6ikfoufatsF/AEtA6eR2KmJZfUcgrhdq91NNe36sWLAuba6746uZEgc5qJ95A4iq++FGUDLFtwRHPi/+Iv3Weh/ys1D/Rwdu/uxq//nffjfe/bakEURROlIFbElRWDnd3b0FDbZqF6RfWk1DRmaQrKV1rBhn1t6NxWj67t1QjV5QmWKmy9v5Pmn8L2OWSSGqJBZSp4CKgFAiqO0aOjBKCUi0pMBjBQkc0EKimmDQRdHLPK0DqBTOakTEyxlgBqczhqQh/uL9ZSZFGBlkI2yXVkTpdeoVS0/jHta1FK/tP0CNZ/Vr4/R1Qn5wM++m4d3rxAVdOSP4ChySk88+OXyNYeiygOj47j+MnTFgj5q+8+iR/9+EULerz+1iFo1HQ6nTHz/GIQy6d0Kl/bXOpn42+9/kgRRfl954X78b/P5Sej+dhYee33emX+bcp7gskuJwKVlubmWpp2LWisSyPgkxFzmYrm/gEyzuZtuy0x+WpeVLFajM08PqzQVJtOLlrSr6KKYhclfkwNZBGuz5PFEvSnXNh8dxtGjqTw1pNDqG8P4Y3vRdHYqemlc3jzyWHU0NwZOZzkMbX8PUSTUtHJkAFXIXelSZni8bsCH2IfKbyAZoM1fc57wgQu/bbgCBsTRRlVG7ouMzV5vUrfcsL79F1YjsxF9Z3llj04Pq7XPqn9rVRKxUyU6LtYTqaogEmTkd8ViMhpSrhEwkZFtzQ32itkNfuUWEzso2wNmYwNNPU0alo+03qAEFvZc9V3spqmjosvsQHhOZQUXHnmOlZ7uXg/MdZ/AXldnVPIdYrK/ZllskuJWE1pWeGQ3rBYXnkp4QOSWahBfxd3Kl+d6GFsbt+MunADUpoegKadzCy9RqmQWSHApjE3Ms0WuQb+SDtqW/JIReMI1uTQvrkNsck8YlOz9CfSGDs6i0RU03cXyGApLM1OGoCCtd0GYL24TxkkyvBXYEPhd5mAGvgpM1EZJjIbxVrqa5NZKHNUofuK6agULPXZKWiibgTtI9/MMlHIkE4WSFktWE+2mDisJRbUXQtg52UFSzTvUj4/FYrKGQ5hz47t9vI+vcKot7vL5gPZvmUzNm/ohWdV5/NqkYkp8Ah8Ev0Viwlg6v/STFfaLtGntknha8M0f4saCX5rEUBFLrzL97g4pl5FKS4v2u9K972cyFGvCYTQ1eiMWlbAQUqnl6dT57F5fy32PNaK9i16e0uCSh2Cl2aNl8f07PRh6kwcsyPV6Nhah2RsBXUt1QRfBPf8XAtaNjhv9RcoZN4pQVh5jMrosHeYWaCE+k6Ft4wOsprNEMz99F2JwwKQQKk+NTXyMi1t8lWWo30VTLEhLyzD8iYtlF+uFwFpFZgclliHKbi7sk+igQBivF694eWJH/zQrJ58Ic/ylSLlhORVX5eqdfV/6ZkIfOqsztEHkx82T4ZUH5p1TK9+ZuVnqJdMbOzoM0a7FeWnCmR/WyIg9LX02aBM5QYqV3BxZgj5XJHA6yVrtZFdJhCfO0OlULJriCyixF6ySS6NUj6I1r5+slwQE6cm6DfFaB52ECBN1qmsjmwFLyINm3hMLZbmzxijiTEFHoXak7Eh+lcaStNoQFGUMcH9FKBQh7gy/QVMZ4wa/cPaTjKbn+w7QZabtfJDdV0EW6Vf7kJRUMb8O23nZkU2K4nEZrZxW3GliBky1yIZZW52Domk3ll2ZZKgbyoRaGQeKjAyPeOYx+qoXgswAVEBDgFZMwJ3t3XCVXSmNL/V5DbIbpDUB8kypC4xQj63TBOwhJbeMMZOxJFPl8PUXBanU6jvCBA46qQGtj0QRt8esUw1Nt0lRffh8DNpLIxp0h2HVarKMwurbJXjhPyVEeL4R7QNyWTlt5iwTGMcFW77l81hsQl9NUvrcjkKq22WU0m2k1SUuAKoiigYItH5nU8qjnULnGeOyjk10c58KIS5VBpP/eg5jIyOk42K1uXhAMPJWVQEV2DXOfXa2fHJKetknp2bx9DIKJ758YHyi9idCOc6/KnTmdh2Lg2K7N6CJuN6175WtM+X/+yrX/3ixz7+8QsGxN1aooouodZ/Fj53gu3ZpW9N8+Rn8k2IZzbY9+sVpVXNxOfwzRe+woeszmL6R3zoipKnYrNmhgUijdbG6vW1yyVNYFpr7CK1zWviU5p7/nCjsYsm6SlkplDlDsIfUFaK3s/lvEJJ5qLMQSm8JRZzncadKaKoW9ZvmYrqsNZvgUV+YmUm4Yo5aCBiGZrBuALeKpSwlHXhL14a4ToVo/SlSp6orXBMSzJoBXBcaesUOHHEYTU/GaYhnUGD34f779qHbf1bbCqAVCqFQDCA0bEJe+OL5qbftLHPrsmZmyNpi3y3j3zwYWOwKxGZohrbdnTqCKq8Tl9bBYTXIhqe1FHfig/vfKi85ryoe+HJ738fv/qFL3yFP3+Ny2XPdFOYTA/Faa3UajnL+Yfy0yVqobM0w14beBPp1JwNsJRKagaqgr0GNmmd0tODOcycLWL4yBxmhxctaBEI1RNIXvO5ND2AwvUuj3w6TVuQtEx9Vp4BRD6XooQKdChyqDpVdofMNm1z3vBCkKU1KeqSKbqyOzTUpZBPWwBE/W4VEDgd3CkLhmjufF2PM++HmEDPSqDif5Zv3ykyD9X/ZuAri4Isug5n/Ft5P9ZHhkw1E4lgmJr+V6++jv/y5T/HH3/1L/CVb34bv//f/wTffOL7eP7AKzZq+scvvYpDR45bXXZ1tNt0co8TYJUAyJWIGLKztQ2bmjexoaEvyKVYuDVY7YZrvh5+kcqSSMSwMD+B+dlRxBdnkc2oL0Zsc7PB5kTB3g2REVOkch048RJGZ4ecuenJKmLH+Mww/ascRo94qcAN8PpoqvmXUN/WhORiDY48m8fAm8NU/rR1YKtDWgwhH4wcSF9LgzBrLdSuSUwFGK2TD6Y+MQFJJpt8NOUypumjCQSaEk7MJoRk03MErY++XB+vrdWAViwodK+Gz8koURBFycZKNFYgRKIkZBM+K3UTaI0WgVR5jxbuJ1DFbPquY1cHTDRERzmXSrtK+gJYCEUQdbstvK/p3GQqCkztra0IktU29fXgs5/6GD7+4Q/iQx94n81ApUb6XJTzSoTnVpZHrb8OTa5WZKaXkVukOazr+luWK7kCNU/v2E+mSlEUaWLsNM6c+AkGTr2BkcEjGB87hbHRk5idGaGpEGelUln8SlC9OVAorfiQL9ZYhv0llwKXksLBUqBrEwFMSvDW4Ft49cjTWKHpVtO0mSCowfTZERx8aoIAqMaex3ajtpkmYHaUSkp/rKUZnds2Egg5vPHds8gkcujdpbzGZgtAKEwv86umcYuBKBUdMRNQ+Yvhul47t6YQEOvYFNuRVmRTPE75j2SdUF0P9w1bZ7WSjFWGZhvWs0ktjhBURcwM5nH6tQWMHp0jAMm8KzRxeX5lpmg4itKqLPNdSs5PXY8GkQpIagikEXr9koAmEDrmpjqo6bvxuzWkPM5MUIfcsExgRehq+H1ePHjP3fiVz/4c7ty7y140cc+d+9DUUGdspN013EWDWg1olQKuQHS80qw8vMZDR09YWN8VYJPlLZfBD6ehX7Pw2taKAii3VD+ZIk7pdAIHX/8hDh98joAapbOb5wMom4rcJ0VmGz77Nl478ATGRk7Yzd14qbJX1WaLjVwaLrlkuL1YckLt1ypSgEGy9FsDb5hCyoRbWc5gbjSGt57KoHtnA7be32TrFDiwzmIuqXgJh350FoszOdz5kQYMvpWm+ShTMU0lD5/LGhGDadCnM/8HTTqalZbUS8V1Op9DpjTFnAZx+skwOs6ZQEdv0BSjBmu6nJC/+s24r8tVg4HXc2QeD7beW4+WvjAbAs0borqgv1WivyVHck296PlaARIxGE9crbxHrS8LVZV14uG68ypVecb6W6Qe5FlnbcpbbGkis3ttjhC9cVM5j5U+Msm5ROGr1BEdrw7vxkaWu2mDPaOJkcrrptgwFJbJ+DmkkxcuyWjWtp3b8QbLdYNMN5Kj/3DozR9halKvG9IkmhdXkFpFmRaZbApHDz2PcQJNx95okbHItvcdl+sCGBUpTvP3wOGnUaBi1jb1W7AjNj2Il79xgszUjB3v20F9rEJi/jTmR6ewMBGheeghwMa5bpw+G9CzeyvZyE9GGaIJeUZaSTbst/4vhenT8TEz/WqatlAJsliaO2OpUeHGjRaWVwbIEst3jttCNnLGqWl+RpmC6pMTu4nl5MsNvFmkudqApm4xzjivU9HMFoKs1t59pnMILJqIhx+8fvpexkbVVp7EefdawRhMAZ1zFome9yqArRWlhaVopmrMlzRDQ2GM6fhdjVRFtM7Wr9GfKxX5cdFY3Ob8aCWYXSUyubJy+MyzsRK66trRU9+Bnjpn6WvsQrAYpi/LBqZcxo2W69ZyVcjpk69hYU4v73Mc68uJgCXT5cSxVxCL6i2RNx5oN1tkSrx15jVMz53l3aoDWExSjfHjaSrzCrbcq9QfR4nOvJ7C4EEFFXgcH/juRyLYcrcPda2qC01JoNmUWAdUaPlUUmaZXmIfM9H4iJxXKNFko+9k48Y0spqL+r20n8QBwYpFHMUy+q7Ha6Ycchg5EmMZwMY7W1iO3uqSozmpaQs0C1SV+WaKYurZLK8o433FTEtF7ew7F/7n3Vbzu6J559dVvp9baOrJL1+9Tv1euptEKmMvq9Dv9YCkddejE8oCUZKypkNIplLY0N6LfT374JHZzIahPlIDL5lc49C0eLneTbPe7dU5bw7MrkvDZQpGF6YwNUEGuwoHUw9eQz6GBw+baXCzbu5miFrK6cU5nJ0fQ4T+j1p0sUk+vUQTMIT2zU2slwzXncL8eI7rgtj+UB/Gjs/QF8sh3NCESFMfWaaOzCefLIXGzhYE6W8JXPG5k8YgGmsm/0pzM8bnTtsA0HAjfT76YAn6ZAqQ6C0xmqlYZluS/pZSqeSnyX9TnSrjXuRSVdWJ+ZESNux1Ju3RhDuaqk6ZH3orjOYA0SQ7bi8V0OPChvoCNrcG0N/ThP7OWvR31HCJ2Oe27iZs7aI5ZuvWLO1hbOGiY5x92KDoNz+3dTWgg+U1tDQ6c9nfhMZVZWo829jkJHZu68fI2AQ/t6CDzLW7azf8bKxOnB3CwMwwzpSXU1Osy+oU68JpFG+GXFfgQ63O0NlDmCeLCXBXI2rEBLSW1l74AhpXdeU3qJYuHAxatnelRbpRi0Y6V2a5XU/U6r90/AVEFcSpbbc+qHw2ikIuj+HDJUuPCtUm+DuBhbEUzbMO+lxioAV0bCHrUZEVAVwuLOLEgVEqOXDXRzfQ3KS/qHzC9KKBTRFB1YjApIig/DIdp3FlzhTeOXujiz/SZJn0ApSm5pavpvpRKF9ZIcpnPPNaCu1bCNL6FNcrgbmWx9ZZ90I6rrd9FgjOZoKUZn4xie76FfQ1e7Gtr9PeOqmlsyaPze112NzZ4KxrDWEDl03tNdjYHkFfkw89jS5+erGlu4X71NAsA7prC/Z7c0cd2mt8qMpWo6Ol1fwy1ffl5GrNRu2vmYxT6bTNJbKhpxv7dm03dqsL8blQz84MD0F9+5rBQOMKg7U++srU3TXqd0sEPnTzeZobifjCVVVERcRm2UwKaSrr1R4vG14zyN6MRXMDXkqkvDNL85hYGKNdUrJIoJt+jzFAQK+j1X0VjSG0rnNrB6aH5jF8aAb99zXbrMFumoe51AwmTuUxccKFuz7Wzn0L9Jv0tsuQhfNDtW30keYtvB+o0VRvDSzbb1O9KfIWCGlsWZOxVCo6awDUiyNkKmoUdqmYZlluXkcY0ckVlhVH+6YwgdSGmsYemqgu+oZneP2wlC/5cjYAlI2eTE0tym0s0eQTANUHptA9N1hnu0xKKbQCJWZeqlFiI6vjNBWdo7H0zTXPo19vxqGLwIbDF/BgYmbSXqo+PjGF0YlJe/ZaVrOI5Tfq91XohYbPaIo45UhOsHyx2kP37ucWp2w1XO3NrXj0/oewf9tO3Lt7Fzoj7UjNaKLYm9ufdh2crQF1Rcu9uxaQVSSb1SQw5R9XIasfyo2Uy5bLTePRaax46CinZm3WXvlItS1bqawNBITSoZRdEURt6w4L4S9MLJh/kk3WIRltxNk3J/Hqt07QR5rGI7++j+ZlBwbeGMLBH5zE69/RvIddmB/L4bk/OUIgjtA0dOPtp1dw9uAEUmSdUz8ZwaFn8mSvGotS/uiPjuDkyzGebytN0ABiNH9OHDiBo88tYOSwD2ffIINuziCfmaZJWcXzRPHS189gcVrvG0iwJe8xZkvGx6wrQDcZJGOqn8vMUjYkUlBFNJUHWXnRPGnP+sPU+a5XNnEnM53Vl2bz+GeV1eKMvjawsO40GLWuOYIjx0/YvPgaUzY5PWsZ9o7b4EjlGVxOqyxAU/4nZkkkk4gtxlFfW2PHP3jv3WbpSBSokm+rRrKnvQst9e1YmFvCht527OnfgkxU/uHN0SfJdYCMosq4dny9p0QNSa6Yxyh9MQUplPOnaKkUSXmDUpK+PSH6WSUsLSiClsHI0RSW5lZwzyfraerJ9KPZR0Xr5X73/fxGtvorBMg0TUO9s8yNNpp0PAvBRAshBmO9QraI5AIZLeyhMgeRWMgQOFPWVdC7O4zaNi/Gj+stmVkCLIOht9Ooawlg+4OtNA0L9OM8aOgIE0AuAnsOG+6guXdHIzbfEyGYnIGbujeByPIRyYBaJ2A4CqzXNZWThrlO/qKF6QUc7VHtIetFbB8TA5szS7Czzyrl5bZIXcDGhGmm3yT9UTePS6do3sUTlqeozmOvR5P/UDn53c061rI2GFJSxkp5icUXkSvkbXJTTS+3aVMPMoUsUmzAUySBpezSuWUhEeWz4vEs7idvHbepJdoa6CemnG6OmyHX7JM5dVyFuRn6FWbyXQNeWZM9fTsRrlF+3vmW7J1EFS6z7noY9FIisNgLFNaIzrnI+3z1yA/ZSi9a2pSmBNAbV+QTFXMZNHV3G5ucODDJ3/NkoEXsfawXm+7ScPl5Ak37tKKurZ3gKeGVbx5H9856dO3owOJMNRlsjsyWIbMl0d7fim0PdGH0iPMy9Z0P99DUa8SxHy+gpa8aW++jPxpqwtSZPPrvDZF1pgjYRez+QD9a+1oQn4vi1CvjPH8H/ULNve/DW38zQtbNoWdXB0J1ykxxWwe1lN+mLeC9qH9O9yPQKLAiH0/dAvaWUAJRkwG5qPQanyZG0/g0p39OpqUTrVTjY5kifKYyJ88DTosz+ry9qwnVJJrMchqzS7NYysURTUcxHZ/CTHwGczSXx6PjmFyc4DKJiRgX/eanFm0bj01w/QRG5kb5OY54LoalfAKemiokl5esQdR+ozTvdexY+bvW5auySKRSiNDcV35kNBHnszsPh1vCJxMle5SyYwC5eqoVqPzBCEIh2uzXcPy7LWrV9fCzBFgpr9l4q81/UoBBGRmlYooK5seWe9ptnNir34qisSOAhs5azAwqdzBLn0mMt0LzrAanX9U8GnmymKbLrrY+rYb2akyfTZLJlgmODZgZyuPUq3PYvF/9jgWamkn6RuC2CE2/JRx/cQZb7+9FYzcB9NQCAeqyEdfFQjV/z6B1o15bW8T4CZqx40n+rsLhZ+Z4zWRijzrP9Z6yJUvRUoRSpp3m/BCoBCCHqZWIrIDJAq+9nAjMBtX8P8trrDCcpjeQH5l0sERxhsOoT85ZoccsC653G3UmXABhhYnkGOZys/ycwJmZMzg7M8jlLJcBjMyPcBm1ZUxAEdDKyzSfxUx81pZUIYllF9mXlkF9exgufxXi6bgxV4Jma5oNYIqNRKaQoTWSQ57XVaBVoiEL0l2HOG6eDl4zyBxZQVvHJnjZel8t0MQYjU2dCEX0XuGb63jeCJGaLKYT8IdbrYVfKaVpup0yxQzUNFvWe3xunCbZKKIT1Xjg8xtx/+c6yQTTCNcXuL2VCtdAgBasg3r85AKaNzQhVN/K/dmSz02ia3snhg+7aOq1YX50GC9/4zRN0GaafHTQF6vJkIPY82gLWaIOw29XoWurQJy14EYq6uHxHVian8Gr3z5J0xTYfPcGpGJemq1ncPT5CTJqD0ESQiaRtagiC6KZuonX30a2jFv+o4cNR7i+D8qRdN5jliADt9skQZrtSgwm8Gg8mib2MV+Kz97qgb6cslYMTWxE1VldyYd0ZMWYUf6c6Qv/q/GqfFaGw8hM1CLT8fJLtS2ORVMGMhsxlWdlcdH2Ym4ZiyNZFDIK0jgRy2yGz2TFb7NnTc3Nk6EVwrcibrhcF8hUwQ2Nbejsurq5P4zF/CFs2LT+hKG3oqj+FxNzpkgakjJyZAYHvjGON5+coo8Efi7gmT8apDKPkDEiXDrpQ6WolAlMDcwSVEX+pumVVyZ9lMpYxOxgFUGV5TKGlt6s1eH86ArZLIbBtybp2ylKSL+p2ICDT02hsatA5kvhxIs0daJuzI6QCU4MoZBfIgiXeQ3TZLdhjB1bsEllNA1dPqPE5Bx2fcBHMJbQ0a9Zh5eQiU+b2SuTV36XIqWpxVELbmjgp1RD3Qea61GugNi3QMbILE0a0wlAWvJkOAU+jOXcCskLNGIHzX2pWrtYc6/JtbhG0dmr3VWIBMOoQz3cOT9Wki6ESxFs29CLkYkZZKpoCtNXvllyzT7Zaqmta6ETG+Wil9VdvgIFMJkcO3Y9iNb2DU5LeJXybvtkamULVCJ1XMaTGq9VJIsVqaBV6NxONqoD/R4/Wjd46HMFaDJV0zybJ4vozZcrZKswGjsjaO7RtAArFvJu39JqIXJ/2Iu2jfKvPPAFalDT7GFZIfO7mrrDZKdGBGtWyDZutG9yhr34Qm4EIzTlaDuG6H+09LZyf73S1oe2TT6yWwAdW5vR3OslAynnsUDAeNlA+Gh6qrPaSzYqwefXrLt8nqxGYxKWp/KV+yjzURkoHjKRvVRQqVRkMj0/dUVYzfO79lOEVQx2LpeRz8X+XRJMUv0b/+wuJdWuKpqTBZsA1+/yIeSlb0k/bHxmDikkWb+akKi8c1lupE92Q0Dm8XjR1NyFXDaFBMHmjEm6UPRwtAQCEezc8z509WyzTsJrkXcdZDxPoVjC8bGjmJ48QgaIo7mvk6ygIRlxHjMJX3iZSr0RNU2aP4NMEomjqaeWYNpI5fcjkyTj5LJwU4n94TYqLkEankWQAA3Vd1kWvjqPvYEo17kRadqAuvYast4YmWIKtW31XNfLc2lOwxHukyOguhBp7jRmqXJPcbuLIN2A+s4Guk3TSMbGzFxr7ulDXZvGjU0TEGy1fTU8dwvBl0F89hQbBfXHdVh/WSY1xwbEeVGgzGIlHidiwwTphAHQS7NYCmgMBwLOpxdqsPFgHcn/Erjsf+XZ6BmvDo/zt/Rg9bNzIpZrniX3Mc2riB1Xclat2fVKxO2h6Rhgo1edR5KMnFpJoyok87Wap1J6mOOfVRb160UCIWxucUY+rJarBdmVXK72eceR0Wq15FtNT57FxNhJshrteTr6umDlNPp8QTS1dDvRxEidKfO1irIyNK3YzTA1NXHLwqLzmtmKSAGyhTxePP4i5qNjbNFdFvSQf6ExW1JSRdU0nkxiL5Kg2aVsepleNi9icpZ1oZf61dOHjRhQFXRQEEGRPZlsOk45hJo7UX6QMxp6nnVVpDKrw7vOzmXpUjpOph5BkE9HLXtDET1lbuiJ5ZI8jiab20sQEMliJQ3u1H7qLNdxeom7TFc7TuPZeF6VpaCHvd+M16qOaF2DrkuZ/bon+WRZ7pdY9vEYhev1HHhSA8Y1IGAts5miE4gE+o0WNQJs7hHw0B+9zDz5Al1zTQPu33RHec15udqR0VdSI9rnyqYfYAXL2RTYUslFS5sSyDThZTBIM8cftN+qwOsRgay+VhkWNwdk0Xi8/GuV8LoLqxoG3oWtc1pgpxrZ/tl3a81NnFZR9bJ23YXHVco6fz9WR1d83Kp15bo9X9bqa5CQcdY77qJ15eP0q1xWZR+9y/vITBIHRmm18J9TwntDFBfxuqrxoY1N6Kl13lt9KbEhTJb0fqH87YJslTgA4KHO8+KzKafK3CBxlOFC0di7q4GdKnw9uF/qOtc758+auFgHk4ksvntqBqmCM4vwe0WskaC8v6cBd3XUofRO+sjNlWNWyy0xx4dE5qDltdGH0+eNBJhE5a1e+AdnM1U4sOTGy1ewaL/pPBVkTTlW1iVk7X4/a4s4MJUv4scjC0jw0xlQrPp6byxirb2tEextq8G5WYovt9hx1y83DWTvttCCwbGMB08u+vBU/J2X73O/kbyrrCi35Z1EhEW9w8vjMWMy93us4mTqb6oP4sHuBudeyuvfDbmSmtI+X/76N77xxU988pNXbC6+2+LmVf51zIfXEl4D3DtJkbX8qYYs7gsXaDaUV96WS4rMwkPTS3hmaN5+v4esRGOw9rAfH+9vQZ3P885m4juIzMXvffe7+KVf+IUb6pN97e//zu/84r477rARrbeiKE70ZsqNwSzZyVl1WdFd3BkqYpOf5qyz6rZcQqQAueIyXiOLJeiHyS97r8kd7TVoI9CuF2ASBd7ePngQ/+X3f/8v+POXudwQkP12dXX1B7k4Y91vUdGdXg1gyqGZ23IFYnXLP+9J/4IP2V2taRNuXHO6vLzs4fIsv/5XLteP3NtyW27LtQrw/wMlw1OpFCVLFQAAAABJRU5ErkJggg=="/>
          <p:cNvSpPr>
            <a:spLocks noChangeAspect="1" noChangeArrowheads="1"/>
          </p:cNvSpPr>
          <p:nvPr/>
        </p:nvSpPr>
        <p:spPr bwMode="auto">
          <a:xfrm>
            <a:off x="1828800" y="304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9" descr="data:image/png;base64,%20iVBORw0KGgoAAAANSUhEUgAAAOQAAACBCAYAAADQbhZkAAAAAXNSR0IArs4c6QAAAARnQU1BAACxjwv8YQUAAAAJcEhZcwAADsMAAA7DAcdvqGQAAIgqSURBVHhe7b0HnF3Xfd/5n17f9N6AGfTeCIKdFMUiqlCy3GPZXsWxU+x446xjx4otZbNxNsna3o+9XltZO7bkri5ZhRIpsROF6L0Npvf2pveyv+//zgUeBgNgBgRJScB/cPDeO/fcc0/59/M/59pduAt34S7chbtwF+7CXbgLd+Eu3IW7cBfuwl34wYO4+c+F8JtKe5Rm/NdduAt34e2CRKXvKH2aH4sRZJzFxX3zk5/85DPbd+ywycnJ+ew7COI0LFMzFv+fv2txTX0asvj5C7cA07M2t6HYZv/XR8xSNPZzc/MXfrAhPj7emhq67PypVg3X9fj6Dw/Mzc5Zbn6mbb+3xhIS4jWNb30eExMTbe8bb9gf/P7vf0Y/P07e9Qjyq1//xjeeffKpp2xsbGw++w6DhDhLeP/nLO5gu1lSwnzmLcDkjM19ZI3N/Mn7gno0sT/oEB8fZyPDE/bCN45ZtGfY4vT7TgD6/djTW2zFqkKbEaN9q5CckmJf/uIX7Wd/5mf+XD9/kbzrEuSXvvzlZx9/73ttfHx8PvvOgrikeBv+jVdt/AvnLS751glybnzG0v/NTkv/tV02N/XWJ/H7BQ68dsHOn251aXGnwOzMrBWW5tjj79tiKalJb1lKJicn21e/8hX7hY9//DJB3jmjuUwQV7Kx+4qtNhJnl7Li9XkLKVP3Fiba6JrsHxopAgE213fbpfMdLjHuJIhX37s7BqzuwtvX97sEGcI14ztnSZsKrbUozeqS4qw+dfmpLtmsszJiqVuLZEsuwk1/wPAZpjI4MGZHD9bbtGxsACnx/Zu8iQIGOhhsshYvu3i6AsH9/H/mZLP194++LUx2sRrfVpUVB8DVHV0CqJVIrGXfdx0AmZKSEp3LzUqLnJyc8rrhgMnKx0cxq99jI5P2j//5dbvwRosl3oLaOi37cdvTq+yDn3jAbUccIQDdmJqaFnKI6GXYL+S2M1KNYlXBADkCG+bdgtBvc+JQo1040ypkjL+c9/0G4BhpfGzcJiYmbXxizAc9KTnFUlNTlVJ8LmaZ/OsA16enp21S909MTGhOpr3Pqalplirbb93mCtu8o8rn5mbAPC8Gi6msiw3pbSdIEB2PEp2kg/EJCfqd4B2emZ5ZvFNqWWJCoiVQDuRVmeSU5BvfswTgvtHeKUtPT7Wx0UlLS0u2kdEJGx4es9zcTBFIgohlRgOfZP0DI3b8zRb7zKcPOZHEa5KX8lQGFYJOTk603/o/nrTSqohlZIAIEpnKpw29vUNiBNNWUJjlzCGsmPvGx9UulZ2FiBP0TH3OKNG26wFlZ+dmNWZvwQF1EwCxpt0OvrWxXxqEKHlrzwDHxscn7OL5WhscGraE+AQrKMqzRH1Go/02MjJqGZkZVlOz0nJyszWv167sJWgMuzp7rKlJkjA6oHmasOzsbEtNS3UiT09Ps3Ub1lgkK1Nzw3jcmDNNx03blP4WwrtCkElCyp7OXvvut16yvS/tt76eqCUKAVevq7FnfuQp23bPVi8XS2BwNwbl9PGz9rXPfcPqL9Y7klasKLMf/ScfsV3373DudqtEmTqXZo31XdbdM2A5OUxOyfxETlptbZs44rSVlORaRUWBE+Jv/+Hr9u29jZKeS0f2yelZ+9ADlfY7v/KgOGqSTYj4xsYmnHBS9BtGANAHusFzkDgJageqUH//iCeImrZwjakZHR1XPVOWlZXmBMoIcA0VCuSAqXie0rTqpF7qWAg8l2swxhBCZLjRqIbteDuAtjCvzD9tWy6gQQyJCI8fO2llZaVWs6pa9cyIwU5pDJI07inO0NtaO+zihVrbuGmDGGK+PzOAOeFdojU1Nltzc4tlpKc7/pdVlLlQ6OjotLXr1tioiLqpscl27NzuRHozPJyBIOOWRpCLYRgE+VM/+ZM/ua66psY7cKsAUZ08ctp+7Rf+vX32r/7Gzp4/bw3NTVbXWG/HDp+w5770vCXExdtOERiTAPAJcXzhr79sv/Or/9FWrV9lT7z/Pc7lvvnl79jfffZzGqgM27lne8xALh28/pl4ccoJfQ9+Q5RIKQimp2dQpaS6ComzszNETIlWWJRu3+kYsaakJBvLSrFhEcNIJMVGMpX027/HpL60JKuszrFfef9qqyzO5iGOYJ2d/TY4KNtDvzMzmUgIUVJHxDsxgdosBoa0nCeJUUluxiISSfO2MjVhu0FekCwcN+pP0u/g/kBScA1k4ftC8HFYkA+zCMuH9S4Hgufx7cYIuhhwb+3FBjt14qyriNk5WUtrA2WChzqcP1drFZVllpWdZadPnbXurh7r7emz1tY26+nu1VxnW15+rtd//OhJKy4pcu0t7DdlIdbVa1ZbV1e3bd+xzfLz8/w+6jwhYl+zfrXuSbK6Sw1WLmK9GUHOxc3arNJCgD7OnTtn//i1rx3Rz697Hv8tgNtCkHB5uMp//+Qf2IF9h+yjP/qsffyXfs4+9OwzVlFSbh2NHTYwNGCH9h616lUrbcPWde5Whmu8+O1X7Dd++T/Yz/7iT9tv/e6/s7Wb1tjuB3ba1h2b7bmvPG9vvLzPduzebitWVfk9y4WpsVmpHSmMlAY74sgcSqN0ccWJ8VGps4Ma8Ho7ffqi9bU2WOJkr52clNRJkupqYzaqCRrPUlmpomEaJ8k+WVudZ//1A2tt56pCm1LdEFaK1O3kpDhNarqkW4YTPyorEjEhEQYQEBOTy/wmKi9FeTCEWdkvCUIaIFm2bJq48qSQNhqNSgpO+33c3y+VrL6uQQh1yU4eP2WZkUxJzOzLCAPBaXKZ4UUhJETWnvmOir5UoHwg3XjW0u8DeObAwKB97/lXxLS67aXnX7WV1VVWVFzgbb4ehG3kMxi3OWtraZV5kG4XpLKuWFll5eWlTnTZIibU1QvnL1pxcZEYYqabT4ODQ5ZfkHf5/tOnz9m6dautsaFZRFmjuYp4v7gGbkAPqLPr1q+VpG13JpiRmX5DHvR9QZDxknyI+7/69N/ZP/n4T9infu8TtmnbBtuwZb098cH3WMXKCnv9u3ttZHzEhqPD9vSHn3TEQv//bUnGEdlv/+f/+39YugZ3anLKibtiZbk1XWqyvYf3W9xUvL33/Y/5ZC4Xmuv7LJKRZgUF2G8J1tnRr8Ht88Xeudkxa29rtrzcAktLzxHyZ+oz1TZX5lh8/QmbKi61sfFBmxKhTBaJO4qw50SIJJMku680wz79zGq7b0WeO1Yb6jutvb3PLpw7L6LvtXNnz4vb5sk+6fN+YatCeFin7oAYnxKCBVEcvT09mvxuSY46R6IZVYjTCWI7L4SjzKjs4CwRXl1tvUX7olZZUS4Vt1h1xNlrr7xuO3dsdWQCQnVwsREDOfp61U4R84VzF1Vfg1WtqPR6bgY4oNqlBh45fFwE0WZVVRXBM+afezOAKTU1tMiMaHECm8K2lka0YmXldRkuRNjU2GJf/IevOWFVVJY6Y21oaLLBgSHbuHGdjxltoyzqalFRgUvf9rZOjVGR24IN9Q0yTcp8XPo0fowh7e/t6b2cH8KcbHQIuVm2ZbGYBf6N1uY2qygv87G9HsyJSS2VIK/VZd4C+GRrAv1TCV0bD+ZTz77XCYqBIxRvTHbQkx94jz397BMm3mG15y+5sQyXP374pJ09dV6Eu0HSJOBOsXD/Y3vERRLt+KET1trU5p1aDoAjTHLQxqDNqIRMXLRPEvvNw3bPPTuspLTEenv77fDBQ5abl2MPPvqwPblnq/3b9bn2S+97jz2wa5Ntri6w1TXFtn1NsT29Ktc+VZ1if7A52zbkp9kk0kh1Q2QH9u11R8KOXdvt4Ufudy8f/Robm3QkCscLiYkdiz149swFGxkds1Wrq23XPdvFOLCBksQ8uuyg2rjnvnt0bbWtWVPtEg2ivefenbKLe+x7L7zkBLFp84arGDd9pM8LgfxWcfszkg7V1SvsgQf22O49O709N5JQAON/ScwAlXDnrm22eetGZwAhEwB4Jio2z1kMGIvKqnIxvxRpJxOSjPm2Zm2NO7NCYHxCCMZqyt547YANDY/YGY3VQP+QP2dGAgQNgvHGfgzbwjP4XVFZrjnBDh/3to9LUwlhUFK6qKhQ4z/gziC0tVigS2g6zCleciSmch2nbxfcNoKEW9DxgeigDQ0O+6BNT8/Ykx96rxWVFrlqFQLlktTZdRvXqAGB55U8vK8nD5+yvvGorVxd5V5V8mOhXPZBTlq2dXV0W39fv3twlwNMWmlpnn92dQ3Y0NCYI3ppWZ4mtVNMoMCi/UzSrFS/U7Z5y1qrqakSwvXZ4MiUrSzKtl9cX2yf3V1qX9iZYX+yYso+sz7J/u7eUvvZdaW2ojzPhmTntbb2OEK3tdbblq1rRVRb1M8ZEdycE+SqVSVSp/IdCQekDQwOjjljyM/PEiMbcHUoN69QYzinMmkuqUDo/v5BlYu4XZOUBBOJym664Jy+p6vXkWytVK6CwgLbLQK9EecGmCe0kgN737T1kirYSmmSHLm5OVL9WB64QggLAcnTJ7W5rq5R47TJ1busrKz5qwFQ/4SYzGuv7Jd2ULtofcwxY7Jt+2bZdoEJgScdCAgRO3t6/vs86Gtne7cTFM9NSRWuiICj0QHVleoScSHu8Jt8PKajo4EtH6oLXGPMS0qLnSngeKR/C4Fy3D8sRhCRZoITCOK+qm1vAW4LQdL45oZWqad/ay9/51Xb98oB2/fqAakd+favfv0XLVVIF8vtQoBjISGLy4qdG0GYbc3typmxfN1LvbGDSh2ZWZmWn5dngxNDGoiJRdWvGwEDl5qWZB0dURGkmIcIEnutqrLIhkeG9MwMTeqIPfetF008RipKij33zRfse999XQQ7rufnWV7BORHEX1pV5idsd8lvWGXGb1tq+p+LqBtlt6VZY2Of6h+wo0fPaeJH7PH3PuQctamp2x072KvZsiWxX1E5m5t7ra2tTzYOnHbODh86IukXSAjaB4ICjEV6RpaYW5ydPHnG9r6x3+3cLSKGXffslPpzwcdjy9ZNVibbKU5mQ+ioCYH+g2ihZsEndeGwQDpQNkBE7gnKBsh2ZaT5Hd6PNrN583qXShB/7LMAbmX5YVxS5OSJM04w3Bu040o9SPhDh45bi+afvHqpntQFszh88Ljt33vYCSV8dltLuxWVFLgaev+D97j6iVB4/wefcoYEbi0G1Ol9VD2zszNOoEG+NBUxvFAqXk+aA9jl2J6YDDBunkU/bwe8ZYJkcLrauuy//87vW4XUjh/9mY/Yh3/ygxaVunf+9AW3C6/SmwQMKoN76UK9SYm1R554UIie4aJ/QOoCANcLJysEJjwjkmERqbIz+hsTl7sVYDImJ3X/vGMFZIMDl7stMC0iGJQddVbq5QPz6smkHTywXxOdaeUlfyxO8qvW2/3n1tr2pqWkXRARH7DJ8U/bUP+vWW/X72uSBzVZyUKyi1YpFQk3OpOGBGRZAkSEWLCxu7q6rEf2iqur4rRHjhy3KbUFtQqizcvL9PEigUgFBdn22Hsetn2v77eLQmIcN03NLe6YKC4utNVrV4nIx1z9Yg2tu7vHNRXoBOLChuJ57e0dns8zz529IHV6mzOA0DGEJGa5YEiIR31tbe3OVEBC6sAbef78Rbevyxg3EBriXZBCTE2T1MLfk6JPzBfUzb/7qy+57TitsRmWeTOh8cD5UlldIdtsnjAlfU+cOGvHjpy011/d70y69mK97N2o37N2w2pJK6JmpGuJiCAwCNMZyYLEdeYTYoIBsfxRUJDvZRkfb6OXS3BnjY97zP2e1B00FMYg0M4oE8zn7YC3XAuN+txnvyhVI9s+8KPvsxGJ8m9+6Tm7KPUE1WEhxwSY1ObGVvvet1+ymuJq+9GPfcQHBTVlXPYlnQwHZCHgAAjV1OHBkYW0flOAqAcGR6W25opYChzB8YI2NXXJvqiyrEiSHT38pqRXto1PzEoaltkTTz8lFTDDalb836rgm3bq9Iw1NERs375sIXyyvfhSjn3+8yVS3cbtL//nd6y86A9VT6tz956eAfvTP/msexFRUVnuyMnJlJpZZwf2HxeiHZVqGGeFBZm2b+9+e/Wl123DhvXKyxDBBPYlhNPXNywJOu6SaHx8VGr1gP3UT/+44e1DTYRAXn3lDfcOHth30D73D1/ytbS/+LO/cpsIxoid2NLc5irmK3oOTIilAdbscnJyXYJR5uCbRyTlm902/LNPf9ZOHD5tn/nzv7VD+49Y3YUGO/LmCXv1xb227zWNU06B9XT0Wa80jl7/XJiivsxUe/aSXbrYYMPRITvwxmE7ffK8nTh+2r7y+W/YpTP1Njo8ZoViKDAYopdQm9ua2m1Oc4CnFBt6cnTKGi802YmDp6z+YpMz9dSMVBvTZ+OFZuto7LT2xg59dll3e+9V7ejrjFp/z6C1SJMb1fzz/dzpi5YUn+ztJ40NjXvZfs3ZQO/QfL+uTj3qD9f7uvr1OyomPOx1D/QNCbeQvkjba9NS4S0RJNxqQFz4O1/7rn3wx59xkQ9h9Xb32Y57t9uqdTXOVWMh5PR//em/s57eXvvV3/pXtkZcDq4ZC4sR8kLIzs2KUaSWBjy/U4PJJ7Yk0qpRxNirAZ2ZjZfqkyKkT7B777vPens12CKEuku1lpLcIETpstdfz7V1a6ckEeKkGo5bYdGMpEeS3X//iKTZnD3++JQ+D1pf9/9jRYXJqi/bHn70URE9oVeseWZKbe2x559/xZJSIrKT093NnhlJdY5dUVUlVb/MiktQ44MwvjHZYLSXsWXML56/QE/EjFC7Zl2q3PfAvbZ162YfN9bPtm7b4nbkAw/uUXtyxQAuilib3HNaVlpiz37kA14nhLdt+xZJrL0eeQJjzZVJsH3HVkmvZstMzbRptX1FWaV1tnTZy8+/asmzSTY9PmWRlEyLStWuP9fgBLFoOt9kl87WW5w0yG76/a2XbEz2cp8YyIrqKmvv6LSzZ8+L+U145Exne5fmYdZx4vCRE1anextqG61FDHxSmkprV4eNjI1KE+lzraCvO2qXTl6y80fO29lD5+zk/lN2fN8JazjbaE2X29Fktacv2YFXDtlemVPJ+nvte3ttYmjCou1RazjXqD40Wof6xz1tDW3WJsKm7df0R6m5rs06mzv9vo7mLmuubbGOpo4Awd4i3BJBMpG47JvrW+y733hJyDbu3OH8qYvu8fvpf/oTroYu5lDAUfPcV5+3v//MF+yf//IvuHSkrliAyCDQGxGllAffT7ZcoE44MJJ2ksV4qagRSa3kpHipSa1OFA8//KAvDmOXSBOzI4f+0Xbfc8yOn8gW0sxYS2uSHTqcZmvXTtjeven+mZExK1spwfbcN2pd3SlWUtJopSUamxFU4XLLkGoXiHMRQX2dvksLSEwSMUV82YM2oaZWVq70kL7A3c8NcR5GxxijUjI2SI9uqbrDg7LNxibV9mTr6uxyl3x3Z7c7ZliwZgnifhEq8OrLb6idq+2kpNLAwIDbSidPnPLlAdRUvKRZIsjnvvEdW1WzwppFjL1SCzeuW2dt7W1WvWKl1dU3WEF+gfrfamfOnbOSomInHm8mc7VIYrxRkQekJu7ZvcvXB7ujvc6s21s7bc36VRbJE2MVs0J91U1WJ0l6TrYpkn1YZklaRpqVVZZYXmm+pWdmWFJasu6JuDZF25NTkixRzItnzcoEbO3rsM6ebu+3LydJgp44dcq++fx3XAtDBR8aHrKK0vLA1qSdjLc3mf+C/gTfr5f4UJnL/Q/uuW5aItyyhKSTGNbf/PK3rWplhTesobZBCIgTYtrVoYWAJ+ygjPP/+G9/1z4iO/PXPvWv1Y/5jguYFCQAw4iev5hhDpGTnx6fHnjW5vOXCjCTcklGlhxefHGffeHz/2i1F85JTT1o0b4uS8+I2Flx/NzcXDGKUXHAl21LzXftyQcmLHE6zurOpdj+VzOsKFtqZEuSOGyiba6ZtP2vZdhIf7w4b6auZ1qhCHRmuM6SE6NWUpxjhYXZUisH3fuampou4kmyhLhx27plvavGR4+e9f5s37bOqlcWqp/YyBPuRUyU5lGk+1mzHJSaXrNqra1cWW3f+uZzQvALVi9Cwf5GtWtv77Sdu7bbm/sPztt/407Ewgp744399sbr+1xF/cqX/tEXuMsryh1hsDff3H/Y5wJTA4Z0z+4d1t7dab3RqNuTjF1LW6s1tTaLiUUuz1ssUCZMSHTSqCQaZkq3NCLWSY8dPWnVq1fatl2bXCpi5kAovd291tHe7ctMK2oqneHXtTQJS6UJ6Fn1ItRvfOU5jWOf6hwTkZbajnu22bqd62zltmrrEqFLeNtMnHCxudnbEx+P99+svlEq7uSE250dXZ1Wo/ED3wB6gd0ZfFse0D/6ervgaq9JAIzmTQMD8HYyyF/5+6/br/z7f26PPf2wBnGFr/8stnaFZDx97Iz9xj//hD3w2H322//tNz0vduGXzu17eb8k0QnnzA+/98GrOsugERf7+b/6skuUn/j4j8nWy11UEl8PHFlmVI/sAJZeiorL7L77pF6vWqnfqZqwaSsuLrWV1SssOyvFNud+y9ZHztlsb5JVRmZsVd6MbSmbsvVFU5YpwV6j35GpOStJnbUcNaNMn5WZM/oeZyUpI5IsRZZe+qSQblR2Z6c7knLz82zLlnVWUVGqtsdZc0uwdrh6dbVt2rTO0YJ1tqmpWRsRQbH2RQADgDeWWNvde3b4/VyDwHDFYzJUSw3kO8EBOWIqBFYky/4ibvPUyTO2YuUKPXuj5akNRZJweXnZrvISo0lkCssXhJXh/mdpZVxqXUZaujs8VkqdLpSEXCFbu6qiwh0oC4mSuYB4YSiNTc3u/Dh/sdYGRgZtQirnuIhiRU2V28IpqSlWLyZODeNiPsWlhVJDc+3E0dO+DpguzaWlqdWZhTuUxKxxnqD67rhni+6Lswtnax1H83Rf86VmD05A2m1et97tzr5hwhUHrbbukkt0tIDVNassPU3aT0zb+T44NGQ52TkuQREqWZFrmQ74M8Va+viYl+0f6Hd7H7zPK8q5Cl9D8MCA+GtxFKfVWw4MgGhYwB/sH7RP/8Gf25MfetweeHSPS8bhoeFFpRrrfHC3X/+lT9ieh++1//xHn3LvXLjWFAJqFAMLT2hpbPNlkFjg2QN6bnd3t3viCosKApVpmQBjpK65uQQNeobnMaArVlRImhU48sOlS7OmLL3hpE1cTLKpS/GW0BxnGV1Seds0mPo+1yiJLkY8XRdvOf1zVjAsey46ZzlK0/VSqdtk8106YNPD7c582PGBepUVYckjVwyNcLkkSc1mSVA9T7ZdwMuY1Dj3PubK5sTODR0GRUXZkjKFQqgU9wqvFIFRx6gInetIN8bo7BlJfTy2ImzWylg3I5YT6YmTKEOaQGFhvt/Ds3AMJUn1hVDIwxvKcktaSqrli7BTdM2dLcpnRwkpUNdUOCbtP3jIjpw+acdPn7Hz9Zfsa5LiUzILPAxOzy2vkird1mGnjp/1+S2vKnf78Mypc5r7PKtes9LjlA8fOOomxc57t9umrRtt3frVUu3F1I+fsV3K27J9k7320l47feKMq7pf/+K3PKqptKzEinILXfqdPn/OkjNT7FztBeFgqkyIYtu0foNlpqdLEASqapgYcfdj6DtLIJfxOKZMmAg+gJhoPwwoSd+xbRYp6mk5gndZBAkhjol7vCEp9j/+4C/s3gfvsX/2r/8XfygT//v/6Q+tqb7ZJWcIeEtrLzTYb/yL37b7Ht5tn/zvv6XrwS4FvKUkOueiPyHONm7bYFlJEas9d8mJPFQrALgPHHNgYtC237PVjfrlxrIygD19Q1IBc2zN6jJ37DQ1d1tDY5c48bB7QldUFdmMBrjruIjpbK+IK15JfZTpN3lJnyR9n1YKPydr55OukfxafYJNn+mw6ElCBGdEPMVeN55WggFaWnp96SMlac527tzs0gxvb3NLt491ViQtGCsNVk9vsGaaKsImnpV1MpZHOrtQJ6fdRmU5ByK6WFtnVSuqrLio0Lk5XH6f1NVt27bKvszxMUD9pY5QApDH91C7CfODPI2xpoHvsSkWmBue3dnV7XbitM1425G+m7dvsAcfu9/VVNRNpPiO3dtcQrL0tV5awaq1NR7y9tr33rAO2fFPfuBxN4lwNBErelKESBDEj/70hz2gBAYDU8MxBIHgMU1JTLb4SbUrxSxSIo0hJV5q+CFJs3ErLCtwrY4dHN6fBUD7w+CVoC/XCpYQUJfTpB2My+anLjSQ5RDdjWBJBEkDIZjnvvqC/dJP/oqI6z8wO7ZSqgeqGPYLjoZCIQA2D+UBiLFLNsFv/fInLSsnYh//lZ/z6HukX3tLx3zqdCP+oghwRPYR6mxNTbU1tTXb4X2HxRXnHTfzdPnaC29YTmq2fejH3y/peP1Bux7QNpwmSAnfcaEBhTgG+kesT5IFJMLTyv7I6SPHbPacuOX5mVtMQvJTozaj/vEMCABCYDkD9fXs2QseeM8z2ftZWIjtOOtMhnaRz0wT6ZIp6ZrgeyODNUX+QzVDijjot487F5VypLbu2LlNCB1xuzEnN8cefPg+1R9IgfCeG6eg2FIAAqW9azR3rG1yKyrmjnu3enA3jiu23PEddRy1ddPWDSKwZ616lZhHSaGI9j77yE98SIwpw4Zl/z7xzHs8v7Ss2D7wI09beWW5rz9euljvIYT33LfD18DZm8jmg+buNjtx7qx1CcfQBsCZaj2HYPPVq2usRiYB4xviZwgyYvyTPqD+pqUG6uxi5hr3Dg4PCUcINJ9yTYH1SR+qy+O2IC0Drm5ZANiQV+2HpBEM4mf/9K/dSfDe9z3q60WooR3tXVI1cjQZ4hKCh977gNs1SLaO1k777X/9v9srr7xuhbn5TqAL7UsagF1RI+75h5/5PTfmP//ZL9tv/K+fsI1SL/7oL3/P1mxc7QT03W++aL/+i5+wn/8XP2O/+ol/6Rx5Iae+GVC+r2XECnKDbVFM0ODQqC9vsGifm0MM5KwHhif+u1+1lAtnwKz5u5cPcdOT1r/7EZv+N//OCiSV8ZTSYmzY11/bq/ZM2fbtW9xmnZ0JrhE5hLSjrYwjAefMAYTKJmccHAnKp+uUiQ1HoxyeR4IF0mT7DQt58vLyfLkDYPM19d8UVCUnHtSeqHUH3kIkXgzYkcIWuxdfec3VaCK0kIoQxzMfesolEGoye2JZl0UzQgs68uZRR2psV8webLhp38OYYhu3rJcNOOxmD1ILKbrngXusVdKTWGdU7IP7jri3trOjW/ePOBFHo31eP9FiEanjfR19VlZYrHFDe5tzGxIhA/T2R2XfTtiI7s3KjMj+LrHzUnNXVlS5GRWLY4zD2Qvnbc2q1dbQ1GhFBQXu4MrIyrCaTdWLjtNsgph64rXETd1vaYMyHI9OgMQgVnj3hKQi3CRw6AREwsbN3/k3/8n+5i/+wTJS072hsR0LgbxJDcba9WvtT//+Dz1WFafA3//FF+yP/tufSLUssN1SjeG6xw6e8OCDX/q1f+oTzrNuBWaH42xoYMy6pQZiixEgAMHTvGGphT0izuy0RCv+1H8zEzcWBs/feQugcYnbsdmm/su/tyFROa564lfZg8mYwKD6+4c1BtOWlxtRvwLnDRJ6eHhcyIFNfQVoY1SqdUpKYiDh9dvHcHLauTVbuRwp9M+XSfSdPZfzuLd00P3LIUjfpSGCOXDokJ08dcYlYU5etm3bucVts5HRUWusa/J1xqikXCxjDgM9QpwKnkUKVGN2DsGY8BnwyaaFEY0PDpqnPvi4bdUziE199bt7NWbDHmnVcKnJNm1bb9t3bVPeiGsTI2K8TfUtHqdbVlDs0Tru90jStfEx62josPy8HFu3Zq1dqq+TyZBlBflXNjDTjuGRYQ/gL5I209jcbOvXrvU2og7XbL4+Qc6+HQR5PQgbEUtwEC6hc3A0vHGorDGXHbgP4iO4gODi1eJy2BUA6k99baMG+XXr7xvQ/Vn28OP326p1q3yAbpUYeSYEWX+pUzZAsOCOLQlyE8PKsR1Meobqz/rN/8cSGzts7q0QpJA0ft0KG/ov/9LqugfdkeWnFFSX+OUuScpB1FmNF0EDJMaxT3Yupy1kZoSbk4PxHR4Zd8IjsDzWVocgcXAhQcNJ5b5JScTOzj4rKsp1tTGco+BjXs2dB8YUL6ZnKcUSJBBbNhaY69a2djt++pR1dHa5CQPDLCzOt6LiQmc2OGPQPFDbQ8m0EMK2LfYcrhWXFjkuhPs1aS9rxe//yNNWWl7ixMXGd2Jc8Wa3trTZjMaFNm3cvF5aXYa9+cYhJ7TVK1e61xebd3RizLKzcmzPjp02MDjgKivx0ucunrd1q9delpK06mLdJfeu9vT1WklxkeVm57rkzswWQd5AQs4mvYMEeT1AZQC50cPCwb4GdNk7oct0LLYc97PUEVxHp5ddpjJvFeZG4l1CIoWA4uJgUHG1D8iOTZUNmaSJTP/l/2lzFzvEHRZbHVoiCAnjNlXY9B993Npkb0+MTWoic93jSr/QLDhfB2Rlpwf7HZEY7qxSt0MkBiiP1OT4DwjYx075DNkkKh7OBTJigPHE6UPonKvBnidiUx7SFMRmeH2O/I55UN60xiAgyMDb7fOwAII2DdtzL3zXogNBHDJAfs2aag9UwO6LZR4h0E9vhz7Zi5qNGaFW4CWOJVrGokR25EPvud9ef2mvr596Y9UcJC39YO9keVWpe1pRS2EEEGydNByCEFCNezt7LZKeaQUFeX4voZeJ0jRYklldUeMRTCzTQHTFhUXeBtYsiwoKHQ97+/r00MDJlS5zoLw0OC2AdLsIcnFWdZsAJGfAQTq+L5pEZGGZhUTLdVzLcGiCgvn9VoFndHZGNaDJVl6W78RY39Dpntbu3gErLMi27IiMetksU2MRixvNtbixnFtPIzk2npBnw0LuyvJCW72qzNVSJKA7bsR0ioukQpXm6Tu79YMDt7AmmVrOzeE3a5U4hth9gnOHYG4IBemDtxVCBll8DGMSdSAZYWaE4Hm+yiWqDRAoyEUs73iMc+hKCrKAWETjnhDIP33unCQGyHoFKMM+VzSkWGIMmQuABxbHIB7WDVvW2e77dvgGBbznOKNCgHCTWDq71OjXIFzy6Cv2MziEM5GdJEWyH/ujUYtICykqLbDsvCyPwGKL2oTMHso3dbS6J/Zi4yXrGeizbklJBAf1EfW0amW16opaT2+Pr8ESDHH+4gUR9YhLf6QpUT5X42vsuC1IsQN5E3hbCfJmAAdyKfg2p4Vcy9culceaIN9RXTnVjfNuQHTY57SE4pDUkTGL2Ojcraex2Yj1yOjvkf3CBNIUvKxD4thRERgn3nmm0qCk34zKROdtSqiJqYQ7Q5Qs1/j8CnDsTKvNY+NTYlYipvmyPINrIRqECZV2VNKZ75dBzySfOF7uAWLvuR6E48nYEo987iL7HK9GJQLFPZJqvl7KAkg08mDCm7dvtJ//pZ9xxwxLGxyxgY0Z3HNFnYa4kfBbVB6CG9PY+e6S+et8IoU59oNF+qc+8IQfcMX65EOP3u+eaLakTc1IdRbzmJ2ctYvn6qxyRaXXt23HVjeZgrGbdRNrVU2NGCVLVBnSaIptdXWNVVVWWc2KaklPSV/Hk6shduwWpqXCYroYKuttOeTqRkDn2XoEd+rv73fP4NuSVDd2KTZNCImzqG/xvusDjo3XkbNa2epEQLefgSMJ2tcxaB1nu6w/PcH6U+JvKUWTJYWeqrHCB1YYwRoTIqA09xjOOjGwxMJ3pCXSkDA5JAon1SHBALg63yOZad4+1DtUVsrTbg9CVxmQnXLBXVeA3/QTz6xf16cmwBP1+DEiep7nxQCOkL6uqEugWKbGdwiMsX1t336XJiFBMq9837pzk1TPIV+3pjx9clUvI92/4zvIycux3Pwc95Ky9MU2KtRrto6FBzED1JkuWxpiO3b4pF9f2B7qY8sfZUrLOcIkwYmtckW5CD2wOXfu2eGeWby47MSBIaChtNW3i+ACddNrna+boAg2h2eqTlRU1h7xJAcM42og8CO3UBrR/O9YmItX+YRr72EMF0bqLHb/bbMhrwfhAL7wwvf8fJKQey6E2EG/FWDgqPvp9z1lFRXzgcSCONmQnV0DsjcGLFWEV1Nd7BODpGnr6PMY0pz8iCW3jNqbn/gODWFUlg1zM1IN05Pt3v/0hOVsZXtWu5ABGzLHY1ND5B2S9BwaGvczfiAuAPWU4zyYxvy8iEfJ0Ib2jqhLsyKVDdYp6adZY3OXjxdxumE+QLQPaOZErURZ6m1tj1pOdroVyG5VDZ5/FehZMzh1TnG8yoS3w+1WAW2Oihhffv0NtafjqvmD6DhacfuuLfaq7D0CRnweqUAfRGihalMOxsC9SMtwLCgKY/EhF9OkHNdYMuOAYmKcKbcYUBbmwX7Z6lUrrKyixB545D6pug3OkN94Zb8zPtYpOTIE5oDH9vzpWtuyaaOHayIpsceJCloq0D7281ZvXBn0dQHMJqoPyddK1HfcqXMjYPBaWlqFiMOXJUEsoBLQ0cWbuFQIJMaKlSv9uAVHAv2eG44T9x6ztvbASMeuw6bEg9kh+xLVjuWQYk3s13/neeuqY01r+do9yFG2qcQ++l/fZ5P6XidbFVWUcLiVlYWOo7QJBMSGSxExhgTZ0dkvZO9zCbqissilGJJ0cEj2pcqTz9IH4wPRXarr8CgepDwRPtRJ36gX7zGnE2BLAqjEzbKZ80ToFeUF8+O8ADTsEOQlEWR4MgMEzfixVeqFl1+25tY2Z2SxALFs27nZbf/jR0+5NIwFnhWLtAt/x4LPVUzbblQ2Fijz0GP3O1P47rdf9tBObNMzJ85aW2un+yTWb1rjYXYH9h7y7YJsjN+ybqMHwLN97aH79rhkXHRsFgBlWIes3ri4U2cuaekEuZhoYtTfdpWVhrOjgiDoouKiqxJ7Abu7u5xgWV/Ci3crCWKHofCM2M3SI/0T7pEEwTLFsVHlovPHQKLK6qfl5WZadn6mtQ5O2L5THRZNkJ2iC8tJXXre7o9utjXbCCIPTh7PzkpXvzNciiGpaAPAs1Gd2YXCFEA85BHiR1mCBtzjrL9xSR2IlxhVnF1c5yR2DnJm+QbCpdrQUYEUYguXcwAB6mmm1N+s7AxdWxzB/V4xC/YdEvcZtpO6IMRjJ086s4tFQL5jC3Z39VpvD2uNV+y8EG72+0Zws7IhwfLZUNfk3tr1m9a6xCZAvaezx+ouNV5ePtFU+3gSuJCelGaVpWXW1t3hkTiS1VYiGzLEmZtBoLJyoPUibURdXaLK+q4RJEBnF0sAW4ra29qd00JUt5TGxl01rqysdNsirLu9sd/ShaBIKlRBvKw4dCCQ8rI8zwcZIY5IYYY9d6LDGiZmZA8mWG9S/JJSh+Ylf22hffhHNqiecScSiBxJzKShkqKqemwqwQDKQ2UmkmZK0jQ1KdGyRDQQGzvikeZ4YSEsDp+ijsEBqbqyj6ROSCqmut3Jc1C7OV0gCLeTjahnEHw+OjLhz4cwIXikGf3EZgaPqD8kWsYDCT/UN3SVDck93T29dqm+PrhfYwoych0CDI48mXK8WRQ5bwFcRaWqa3H6MoDcqLWYJTyXxBIIfgR2vbQ0tvgp+exC6erosUSVZUcLa5OXzl2y0pISq29q9Hjq9avWWGVZmXGUx1LBCbJgcRsyIMj57zGwGEEudj+9edtV1ncTms/1Wl5OlmyoDEfci5faAsTSJBEkwLJEaMNBEN98s9n+7xfqRSjB+z1uBnhs00S8/+dPbbXtVREbFjFUVhRctsFQI9vbex1p2CfJmiTIhsqMN5UT6IgeYr0RHhKNDtnQ8LgVym5k4R9pxdpcd8+gp5KSHCvIy/I+8Ozu7gF9n1V+nj+PFvMqAxwmIAHqbwjUgxoN4QZLJwK1izooPySpMqlxIA+AOIaGhuy5737P1+Wo760Abb4Z4YZq7/WEA3XgvGGtkWgxHEUnj5521Z5wPXayfPSnPuRSEvuSjQt8cqZqj9RVvLyPPP6A9fb2WXdrt6uu2KtL3UnE811l3bC4DYnKainXcpPvK5X13QIGz6aQDCaEGlRn4y1D9hgqGmuQSEVC2ZAuwZk2ZptrCqxDk/vG6IyNSyUcj6TYWObiaUTSayorzf7ZIyvsYw9UazTjPT4WVZh9jEwYdhdSixPMIX5sVqRioFbO+WFYEB4eWdpLyCJbfNJSU4Rgsx7eh/rKDg88r3xSjgTBwERAMjy2IaAO+4Fj6g9tCcHbo/IwC5xFqMaMBW1BikZ7+q/xsk5MTlqWxop9hjhFaEsoLRcD8rnfQ+MEEHFYFqnGd6Qrn7HfgYW/FwOeDTOFuHbt2WFPf+C9fv6Pbz1T23yxX0RYLJsx2F426x5evK1r1td4286cOOevGCAKJy0p8KYuB65IyEWYCxJykeoWk5B3HEEiXThTpa211+1GiK68PM/jSJnzLkkGtjnhhGHBPiM9zYakvpXFT9tMerKdsiSb0qTOiGCvSdhx2Wn2i5vy7Re2FvnUpEHsmnCQConL4jzLHdh6EEJfdFi2co8k4JirrtnZLL0EC/mojUQOBUQXMI1o/5Bvz4IwXeUWkVE/Lw6iPzh0qCckRhA5lphc/ZuHhddQd3kuQPQLUtuXPWLUQLYy7XvzTUtOS/E4VSJxQCwkDjv/Y+sLiYidESyoc5Ig+10Zi/Cg4s1bN4jwg7eacZ4PXk48pASaA9ikMAmIivpi2x8Cz6QuvMFsxWKczp264MyHfHZ7wGx6unqcIAuLC7werhHeiaSMZGdZZ1unrV+9xjLTM2j8jTTkawBp58seMf2/DHcJ8vrAgM2MzlpfL5upZx2BURmREKhoBG4T/4njA5WW8qi17GjflZ1k91YX2HAk07rFRafS0oQxQcqUFHy0Ktt+d2ex/Vh1ls2K0KfFiZGETC714KQBqVAPsV2ZOpZBUCfZtMz10BMK0Xo5ERdtcVVZ/1BnCRZPVbmI7MY41RcENYy45PWQPK8hILBBCF31xqIJXll2kHAdyRlew7ONHUt+sLti1qLd8+uQ+qNkS1ubHT5x3Ab6Bjwkjf2pqIrgCcsXAH3UPyfqqupKu//hez3W9H3PPmEPP/6gb1RGGm3btcWjdJ6SRKPMPffttJ27t9r9D91rO/TJfttde7b7jg+IGoJDIi8GbHAgeodAcqQh7WHMYVjsVHJ7eGjYJRl5nM0DIZZXBg63nbu3ub9ieowg/URnPJe3/t0M1NdAQmZfNc6XASpbIkEudj8E+UNrQ4IoQx3q00zwajcCvcfHRYiSPKHEwc2P/YYjhEV4VEtGHRUyMy3JOocnrXkuxbolaQem5yw3Mc7y4yasYnbcynPTLV7EguqLBxNph0RgWJHOIbISxB6ohYmO+ASS8wxsRX5ni0CRgs4ohFxIbYgNAvXyaiefAMQa8nMm2SWJ5wV2F2UdlME1Zh3NAAk9T+f6L2gbyBm2E0RuPNfoNmTI+Y+cOGGHjx3z55CHA4ftdkggkB4gQoe2Va6osAcf2eP7IFnzC9TaQFNAfaVcAKCcf/AtaOM88Izw2XhNv/vcS75BHimIbeltZhyCIg7kBffx6+r6+M6SCHsog72VdVZSVqors7I7z1hmSrqVVpdaDjs9MvO8nzcD6uS84JUbVlxu61WQrOenXmlDCO94LOv3K3R19juiE8sKknR0ck7NlHs9M6SWoqqOy97z082lwiI12XVB8Hd0aMbiVfa+7Cb7J+Uv27+qft5+qvwVuzfSZqW5koxxnNIuNU0qHdKO6XG7jAdrTlzSaQJHhsadyCAMiNapZ07XdK/LLJVB9URKElCOatvbG2ygRuqCBG3tvW7vUg8Sl2UVnoOkx3MK0rujRnXzAhvUZVRb2kPdlOXwYmxbPLD8pn38DQyM2vBgcECWJ+Wz/tjc2urPhslA7IwfdYfESDmWrp5432PuSKlZW60yvASXc3aCNVf6y15Jr9ghsB1pL2X8+3ziNyozCXV3267NHnnFNc69IfwR4owF2sB9EGy4XBMC+WelptZeqPNjRDk1nzeJDQwM2ezUrIfXHT143Pp7gxPWlwU+h9dJS4Q7kiB9PU89R3VjsIgIgaMLHxxhmLS01CQRVapKB5w2eI/jnGzNU7ay+r9YVt6/teSM/92S0n7XPwuK/zdJ209JWpzWParP6wFpQKgAEQMEC+ygzKw0l6JCP+VfQUIW+yNZ6TTK2wMgSXDyRCQ1g8nVf/4ZEA5vWSZDt3sdvmPEpZGeN18vieeRDyHwG2BNM4jtDfru9+g3gQecFUv7PLn6nWIF+YHnFrgsDeY/IKiS0iLbff8OVz/ZccE9FAsldwj+/crPJQFOGo63ZDM7z2LekDKxYZEAxEuIHDtEFkos2sHpdhyO9d3nXnabEg8tB3dHB6I2PTttTz72mK1aoWcs9099WjTpb6lwxxEk81NclOsSpLk5cKZUVRS4VGSdkAgZ1vyYcM7XqVSKSB3pEceMi/+sFRV+0iKZbwgRiPIJpIJIW/V2Ke8F2YK/rs8vSiLMaBrwXIJ3wZSECSLBZmTzMcRDGdRTEmtfLhWU2Rcd8sBv3hGZn5fpREIwOtISImKHSLHqQJUlPwwS5xlJyeLu6uvU5Izn4alFPc/z5ZFgnySEhjqLvUgK7+XZqMZOvGTMA1chgusB598UlxXZWqmDl99cBjG6anw1YdwKgNyovk++/zGXkgRGMKGxR7nwTOzTD//YB/xYGdZFeXbs4/nNi3Ua65vtq5//hr320j7rIqhd1zhpLjcn5xoiXwpw/2JpOXAHEiS2nLnqhgezq7vfkSaILTXr62Ntb8BD6HCSgMDYPOnpn7X83D9TDSMqh8qIOsMsh4nfLJAPSL39QxHR52UnBmojXkS36YSfbu/oOdyB2uh2oH7jxBkfm3JVmjaiAoKAHANJHeEhVr4jRdKaNlE24kseatVIYOtPyB4GgmWWKSdSnhtiB8/FRiacDvs4zCeh0vJGsFHVhdrq+fpwJVbP5k1XF2tr/ftCII8tUoSoQQi0nTwk0rJVvxsA0q9CtulDj90njWXKTz8M1WUkPEfLPP2hJ/zspvNnLjpT4YQATtSjTSGQj/qPWtvc2OKEzNyw95FrzkyWCzFjeTmFY79EuOMIMkQUlwyyZXCsgF6BV1MIpEkCBZEYlBWDFVHulzT6ku6jhpsNGZJFKlPkL1T+VUmdK6oa3BqJDJDnxDj/neelpQUOIAiOh2ErEvwNglCW5yPFeZMURAUgKUFEEmqtG4X8U51IX2xQiJjfQQocQnhXQUDyAOqG4Fn2oJ5QffW69Ecbevui/uyFBOnP0lhyChwEyR30w4k6BsjDvn0rwLNoy2NPPmxr1tW4/RoCzSLyiDcwv/Ctl+ZzCazo1/xeaTef1IEUZH8lRE7bKsvLbXW1VNX5MVkucN9iaTnwfUuQDFjIXd9qWohAODFKCnOsmF0XUlWRiLWX2mxkeNwqygqU8v3Aq+aWXmtpPW05mZ+xpPgpm5vRcEFDN0lzM+K88SNWVfYFm57q1mQHkwXSsqbIdxA+XPMDaCIRMzCGCdlKrCMS5gZREdlD4hpcvTA/WypslrFdibbjXIFwCZ2jPEdGIvnBBQiY5ZEQsIVx/rCkQ120A6cR9iUMitMMIOLFEIn4YCplPGODxvkNoeUV5HsfQ0KkXbGShjmNve9WgbYhhR994iFbvb7GCSpsL0sbHB9Jm5h7NjrH9oXvbMtiYzTLJOG9aEPbNm/SPW+9fW8FFtMl0E/e1XVIBpPAcuJZibzv7Oy65cTr2IhjxfgPoa0+ammSPjnZma7WoZ6i/uFZJVoHomG9r6d31MrSv20Fcftsbkg2xbCGa1hEuaSUZImjnTYzV26TcRvFuSWB9QxUSd7Hwfog0jhJCBCyC46nZM0wlJIQBsiNJ5W9myzD4O0FeSjTP8ARnDMu2ZBqlIVwOY2AEDyijTyIXteRsJzhOia12IMM9Oega9QNcwicWFcAVbl/PlIHYurr77eW9gDZsUljiQ3irlhRZqvX1gREia2pcpQlhRDz9S0BRJSeme4SGTWVV6oTTMApd9iwvMMRBxA7OxI1BgQWhPfheGLNNNrXL9U/OMALwiwvLZVZkuf9XhaoOPiVncc65IIO6locpu4V9LsMMIwfiMAAJv/IkSP+4lJeAsNr1W4lNTU1iyg7raqqyqNEmAzSQA/LG+EWJQ6+lTqjZyIhcJC4CjMnG2yky6rGvmzJslPm+qTCRiU5lpEsqsrHx6xlcpcjBcTGDPFUiBHC8qMo1A7yUFshQl/GmFc3gTGpusS5cj3CSXPKY4x8mUS/IICgbiBYd2M3B0sLXo7cecLgxDskJHgT9F6g7yzTeFvmswDGxwlS40FbOSD4Yl2doxx5sRC2lfNWieuk/Sw5hM9fLtBWEJY2wVAWAteRthxyRWQPzh6idLZs2zRPdMViSiN+gBpbq2Ae5CNZYRqcy8PeSuoBYDC8HiEvN9fLLRewn7Pzc2jYfM4ViBMvXypBXns3ee9yYACD1NfX5wO6cB1pWaBxZY2qoKBAyHzlPRTj3dOakEFJk0nLEfIExylKFdO1tk7sjSnZFvmWP3Hasg99wtuz/CliIGdtJiHD+rd9yuJLdsk+CCJk8IAiLZ0M9Y+1SOxXX0+bfxC2Jp5gPKsQEUSLGktIH9IP4swgX3+0rzc6ZBznUSQJT7BB0FWOAxlxOzNfqivEQVm0AtRidxTpmd4/3QDSxhIQkrHhfIMvNxw/dcqJkRfWYAvHIi1t4CyarTs22TMffso367I5GybH7orwuTcCLwMBS7LSDvCO83iQ3AQeEP7G5maYRKxkph3MF6cIcA7wmdPn7ezJc2JcmfbsT3xA45xgX//ycx5RRBuQppwowAthCfUL+8vn+4TvKysrfTlsIcO5EdCG9Ei6Va2uurafGqb4dPUreGPFVbBYYMD3pYQECJXi2HteHPNWEpH+gU0U1MuATQ3PenAAFEg+CI8ah6Rk9wSQIvUtp/4NSzxx0GYHkHhCu2WmWSRkz5jFF2+08fx11sMBwYPEz6IeBmFZNIvfvdFhBt5VTNrERmSWQZhswuSQgixLkD8wNOqqZ67sQAiKXSg9vUNSg0dd+gVHRxKJNCkG0+sqMsssSAF8PhApBIzdxz7KEAJEZ1E9QFCcPkN9g35U4hsH9tvQyAhDdnksL4PKE3O6duMaPWvc1UEICqeJL9z7XYsD7STxigFOiDsjYnrzjcO27/U37ZXvvu4vhT117IydOnHWNxLnF+V5m8M28MnY4FF9c/6156wtYktW16ywwwePBS/0UUGeQ3gcnlmIzjWC+YroL2Pf1tGhe3npTrYTs0/QzUBlCJLPksrqSBULuhaXJIL8QVZZQ2CwbkdaCFNDnGbHoU8TgaTRBGN7MSksJyBR2CeX9Y0vWtyJFpvtSbC5LrXnFpK1TdlMRrlNb9wlghExChGyhLzYXNh1tM/tRREWbQnaG9iPJPJIlEWAQqRIOGJwsRu9vBAN4qHObEknPuezfWnDd4V4jGsg6ZGgqLSooSBzCKG0oE7URKTRUHTQpWNzW6sjEG3zJsYA98FUGusa7fjR03b00Ak7+uZxO7jvsA1JymHnoaFcD954eZ/93We+4C/YgSDZRMxmYgIiKqrK/GU7bFTn1DnKEBdbWMQBxkFDYFR5eTl28thpDyofGx33qB60CuJVYRBECgEQZWgj0ibWMPlNPifnNbW2erxuobSqPAmExfBnMXCVFRuSQV8APzQE+XYA49vW0Ge5WZmyFyKWnpqiiRjwxXaQqrRIUllIHa+JSvrcty2xbczmRtPMhoVQt5hGZjNscOt2KyzO8xMK8IQSjoeEgiiIzsHmgnv3S4KyyI9DBilKWby/re29TpRIRY6phEjxpjpyCQfYsgWhQ9htHVGPlYUI8aZCkPQN6UyIHapvUiJRLrI7dTvXUNF8DVRjFBIjgzUkScpm5K6e7ssEGwsgIPksK3gYoNpLoDeHGbOjg8V3XqiDdOaIf8peVjn92dP2j1/6lr+8Fa2IRf3N2zbYfQ/f6+/2uO+h3f5yHV7Iwzs+kKTEoBIFFIbQuQTWP1RciJY6sRUhOJ6LQwf1mQOr3IkDZxM4bqsNAGpxrp6NhCWrrKjYiXLJBCnGxpGTQc0xoNuxH+OTr7lylyABGFhH84B7FHkVXeBlxXERxEyynIAKO9zdb6nPH7KkYW7K1MAStrb8FDebbjMpWTb+8G5LFaEnS3phH6J6QnhIOd8RopmDMJCg2I4QSxi0jXqJ7TkhAnaiE5JxKhtqKqcJoKbikALZfXG/p1+INSlCBCkD1hwsnXCieKI7lAI0i3MHUtd83KZLXOWChLQFYhuQysoCfENTk9+xGEBgZRWltvu+nfaepx5xqcaZqzAYiJIjPThoyiVbYX5gK6qtOFWIG8Uxw66P9z37pD2u++99YJcfsozXFAZCe3Dg8J6Ozds22kqpouFJgtRDOyE8VFrUXsaGvY49ei5qBUzvQx99xqOHOtq6XFqGkox+M+8wAiKNWA6BmeREspd1hMdllXW+3liIEzEulSBvzQX2AwwMMNIHKcByAoAUgQCwszjDk9MCUjXZSZZnc5O50nFvPc0pJc3JnlXdqJUQG+uFfhSHJBffUZMhGPYC8h7GMJ/T70CugryIFeZnSaoHNiPExmee704JiJEFcZwv3FdamGv5SP+0ZJfChPFRhuUc91g61QVjQb+R2tyHtHX1TX8QLmUgtmJJi4I8jYX+FlPJIJb3fegJe/bH3u9bqp545jH76E8/ax//5x+zf/ovf9a3VHEc5NmT533nCnXwbHZIIP2279rqW6yIKeV5LU1t/lrDXhEUb4GGYLiHaxAe5gR24kKA+TgBzTeR8p2SvIwvzAFn1EKgPESN1OUZjNfQ4LCNjo+56bIsmB/XRdMS4Y6TkAx+0kyidbKTo2fAJ6msJNfVV6JXOCG8XxMSr7/cl5otvkuTIiln01JbbyVNSG0tK7WZpzbbBAjS1e/tYCEflZK9kC2tXR5NA3Gw7AJBRgeGZcv0iltPuCTH28rRGzieODMHSeqL/iIyPLSsJeJtZA+i24zKJ9AAVReJzHIJai6EjPQDEUF0CA9vLdzaz92R/UU5kBoGMiDpKcy27r5e4yUzCwmSepAsEAi4cuTgMTvwxiFJvpPGSd/sE0T6cAAyC/brN63xjcjch+rMPRxozCvmThw5bS9+5xU/rvHUiXPW3NgmdbfO+vqi/upzDi3mPtI1oCx2b+Dc4aiOsJ0wIIisrrbBWmRP4myK7UNYF59I0NqLdS6tV1RUWnbGtW9QXgwo4xJSz78GdHs8NmTK1eMG3JWQ84B9BCEAfAZ7A9nIOu0qIs6U1FxNfmK+zY7JsB+XpLvVNJprs3llNiakhjCQRHhNNYvOOGckvdwbKWIk5hRkYYKD/ZRSQSU5XX2k7Axe1lFXLT14nQrmiHudc2Lql/rJ+a4A11Bzkbyo4/SRPKQfAQUwnsH5sh5UrsTzCJhwu5S6HSQVxcQ4EnExoL28Am7va2/a3/7F5+y5r71g+18/aMePnHQP6UsisH2vvun2HcTOZmaYYghH3jxuLz3/mntSuQ/C9UV7SaymhmY7JwJ7Wdf/8tN/IyI941LPB2MRwEZkh8dVRKT2cQ+nomMfxhLjQsDehQnxWjrmhX6/03BHqqzEP4Y79HGSgLC8rxFbg2Ma01NTLV2SqmdVvrVLenS8lYTTqFzGPmeoCtEJNEc1hSmA+EhE1kKxIzMlBUEI2sehVeQXSZJiR7EDA26PwylV7UZdxYOKOgaOoXbn6RpSFzWXhOQrLcr1UDucLRAZz6Xv2Mo8DwINHDhSPYWAeGgdacHpINvxv6y4RO0O1msXA8pgL/Kq8a07NnubWMfklW/sAOEZefk5ll+Yp2EIVcFgcb9XxIdTiCUSdu7zGnNfPpH05A3Q8ZL6qK5f/9K37dih434aw0LCCoPx8egyhguB8jcixhBQU8dHxq24IHhZz7JgfsyuScuAO9LL2lzXY7mRTF9Ehyg7uqIeyoaKR4wr9t6ouGl776B1nu2yaFq8RaVyLDvJkI9mJtjY/cUWV5phhVJpkG6cjN3R3R+EzgnZsO/wqLokkxqJVESSonpyXCVOnQFxbRw2qJ54hsF4VFq8shx+5RuiRfT0r72zz8uyHsnz6CN9Q4qClKiKqKVIRAIEmGMW5MMggRCw9wb7+h0x8YCisrLjI1bCuWSFiJWHF/Q9Tz3sDplIdqbdc/9Oe+yJhz129Pjhk1a1ssJ237/L1/9AVO7lnhyNS5rqL68o9fNuVq9b5cTNksymbRvtfR980t779GN+8gB1oAbHQsgkEtXPfrWXE+duRnz0YTHmwlrkfffc47s+lkOQqKyR+XOArgI9AqdOQuq17bmrsgqYJ5dOIJIQgzmBEBguJBZSyGNOlRNfk2uthWlWpwGtT41fdqoT3rSXShKvzvf3egTPD95GPTw6JsLpFSPgjUyBp5AzVnv8JLwAYdwBo0ToHKeNuxRQPY5MaiuSBiLClR/WDUFzHAj34IEF6Ksnfed0uyt5hA1OSJUO3goVC9SFjek7T/SPZ967Y5dVlAWOlxBZKYfndO361b7tCU8qYWtPf+AJEd9Oy83Lce8nT3/wsftdPXeV2G8WUiIhe6JOSBs2r/P3beBN/amf+1H7+L/4mP3IT37IPZ84cqqqKzxEbjHw9qpvBYUFYggr/ftiQJ+uB6ju6bwbMifP32viA7acdBvgjlRZUe9A3PbO6Pwie4ZLKdTVftlonVJfOXaxZHWhjW8ssFrdV5cQt+x0UUgyu7HIcipz3DZDauGsgfMXF+RIXc4UR07wPOxLVEy8r6HjpVdEyD14WXm/R15OxNvdp/LMf2VZgafsrEwvh5THSRMR0uYojwAAZz4qS/9QURPUJpA3IKo597DiMGJcrkBA7MESSSBJICKiV9770MP2wO57pQYXOHITzkaEzgd/5H1+Sjinz5HngQ+uUo+7dOT08OrVK7zuy6CvlOMab1yGEAuLCl3N5XxVPiEslil4VqiWxoL3RcQDU0LS++vQQ2KMfZTuQzIjfVmjXIwwYYCcWk5SxfO5SwMeFYz09dLS4I4jSDg9iN/FIcOEhXUP+AnhIDaSkUV4vJZ4PQmn2/zkOmvISrGzmsxzQs6lpjOqqzk71TY9uVaqasRVUKQRThmIAfuQpQkQBelHO0AuiBT1s7N3wKVlu9Rp2lxSmCsCSfAQu9aOPvcQu80nxgEitrT3Brs2ZDuy3IGNOSoi5dQBPMmhYyg8VKtNzAhVGILIQAUWeIyrkuP8AhyinbQbO3Lrxo326P33u6MHQsAOhPBYLuA+J2AlNJBjh07aiaOn/A3GqJrkxwJ1YjPukO0IAXI9lNahFEa1Q6VmfBaCl9dzUJm5rg8nNuxROhw+j2uEwrH8gl0a1hXcc4UMeCav2FvsWTcF7/u1aTlwR0pICA8CcZUwyHQk4JcHbAsPkB6cDLF+U4lVP1JtF0SUjbnpS0oNSpeyU0SMa6Ru5YtI2E4161KMZ4cxkkgdvmPT+WlsIgZvBZOoNkBwfCf+NCgfbKTme6B2z5flt+on6ABvapiHB3ZohNjSWSfcAEP1T/2lHtpDGxxp9Q/EdEQM74cedI22BY6Y4DsMID831+7ftdsdYF0dXb7ORzxrLAEAHJXBd15vHuRcCzAFggmCIIZgrfMagrjOzTzP51RMFMKEYXC0I3brfQ/dK5U5WGIBaDfbtC5L0HmIfRZl+/oJQg4HYYmJZyzIuiotEe44ggSIkMEbWZiXJcmTrd/jvraHDQFhEn7GDhCkGSfR/fgTq610R7k1FUWsszTrpqlZ5Wr2rLCfemqNsYmYOpiTIj2veP7sTq9b0tiljhCxuDDHl0NQX2kP5bKkQqOu4vlDinJieHGB6sjPdqkLYmEnQkhlxbnuvAmPBYHYeA8l+eH7KCnLMg97FXkezwgcScGSCAyAqB/HLf13BZeE7LonyA8S99SsXOkvMHWCmw+LC4FoHN75z3sft+3a6rYhz1oMeFYoDZcLPJvnYpvCgHhnR3mliFuEuWb9Ktv9wD0uMcOyqWlXe4r5vlB9TU9jE/mVvr7lNF/vUuCOJEheIYCkYmkBtQr1j9hPYkOJ4mFZgHNlevsGXK2LxM/Ypz6wwarWFdlgYZYNFWXbcPG1aUhpUAS+UVL1k8+ss8wktkUR9UGUyJQ/C+TBs9nZHXVvKMsWtANbDq8mKibtIOg5XzYj6itHURIO1618li848ArG0d3b75uO+0XEeGQJq4PZ85vXtkOUEBjEgWQjXhdvK4crp6cm+bXQywra+J+uUZZ1zpthE2XzcnKdMYyI8YDYobRBqhNoziL9Aw/vlvRbaKfeZlDdLJ3wSRtWVFf6RmRe4goj8H7pr7CwwD25/A7bGgsQdlVZxS22lXuul5YGdyRBwvFJSERpbG6jBJNDnjQ1Hz+QWEOpNCGVb2t+un36PTX21IZim5N0mZVNN1sUk3gVmfKfWJVjf/jICluVk2ozcGwhPbajq4eX6xdBiFNzDQIN2oHaleAEd6UtAYFAfB6EjhRgv6DqwGYiUIATA/geths1lpMPQpvK87w7wVuwfBuXfobleSbHVoS/g/LSEpCU3Ce4Fm2vAMshxLqODOMFDiStM7nObtv7yn63L4k7fbuA58FQWErCCcUaL1KworI8IDxJ3rLyErdfCS3khTo4hxh3xj+W8Pi+piZ4lfmtEGTsGMamZdDjnbcO6TAe5wcDs8sDZCNGlMlh0R1JidqImse+O1/f00R3SIqmCvHeVx6xnTkplpSVZvGSMpG0ZCuNJNtjxRn2a5Vp9vOVmZYhCYNTBvsQDybEhPfU7baxca+PgADWD3kuG45ZjqA8dhDOJDQ4P9ZRREe7uJ/3hEDYA/0jjvSsSVIPbUTNZTkFuxinDpIe2zQ8DIv8cGM09qeH2c0Tekhw5PMj/A0yD0YlredVzYUShd84c+obG33xnyUP2kU88De/+rydPXXOd2XwmoCFa4eLwYLqr4GQSHhu+J3/vd18qp3+hqtIpntsYSp4ax998iHfG0mweV9Pn8+Bl1f/2LAMoTqTlJr70L33ecTPcgmSpSY8zNd0QdUkpMZbQvq1su/uOqSAyQxe0CpVUrZkv5AbIiiQXQbioe5BIGwCRg1kcZ01PTb/RgdHbFYE8YyI7/cqM+wPI3P2e6kT9t9SJ+2TBYn2ZFGGZYk42NWPtxMEC5ZTMm1akz8wqLqlCkdF9BALBOmqslRoiA9JypIF+XhMIb5eCEL3whwgJuxR7E9UWCbU34ilZ/GuSDzDqKBICggdSYkKjFpLfuDYCdYicSBhT4J44B4J1TNw8gS/Pan89ZJLdUlAiPvowRMeoM1Wp7raeg9zQwoRccMzGOMQXCPRHDAXlAEgDrzBC4k+FrgWXucTQpxBBVcWjIC84K1VgYrOjnwOwWLnyfZ7tthT739cV67U7+V1H6p2JCNT85SlcZlfu72VpP+ul7zAEuCOVFmZFLxyIIpPsv5ARqQIk4utwfIAgJQgdI31u4BrSgWdEjLE9Vhe1jkryz9m+dnnzRIHbHyaYOkgPpbgbtRPbgHZXN0U+MK9EFL44sjvThRdB4H4Tlnu4fkwDiQs7QrDwWgvyM26JpMccnKeBXLjfAnykYoWROuoLMQc5uONRRqQRxtCgJCpfyGQs1g+QCgg0S14WCfHJ1w69vVEbZrDt1Q/byd+8flXbFQMLVQRa89fsi/93dfsr/7s7+3iuVqVC3aw4GzCW7sUcMahscL7y9gQbkgbC2Q6sLE52BCNp5z1VhH7+JSdOnnGiS/sC23hoCu8smvX1FjNipUyT5b2/LcL7sDQuTnraR2ySDqveEtz1Q7JgsQEgXCMZAiJkWxIRQAcTxMCZ2ZEhHjtlpX1N5Zf+PdWUvZNKy173UpKDlhW9lEhR7MNDORZSmKhCD5w57MpGEkHJyZcjfoJZ2NHCVIC9RVVlHVJSAPnD4iEtxSkQl1lt0Jf/5Dfx3IN+zV9N4fKYjvRbogOImatEqmIJxkJTxsIqaNy1FqIXvPr4xCor1de2BoLSB+cP4NSAXml+WIAWquItXe2W7zq5Z2LBHCHOztCVZftVJwCwMty2HLFeTauUur5qJSFRQW+rYo2oD6OjLCROtjruBhAUH6KnD7pH+8O4V7aQn+4b2xkzG1XflN3c0OLfftr33X7MZa5wIgJFigtLLH0lDQryM2/6vqSQA+GmWVKZb0G1KaEFLUz41pSu6uyChjsIREa3NjPpNHvkGhQV7HHsCndVpMaiGdyanLWsjMzrbR0r1Wu+B0rLP6SJpsTvFFvcMawZems7KV/sOpVn7TcvDc1uRlCzkBlDIMB0kRggUSUDSc1k/NQQXykVbIQEHuR9vFsFb8sBTlHFq8na4wgH7GslKUcedQBYkKUEAFrj9jB7KdEcnIAFZFAJKR3cGRIMPW6VUig7/oME4jNZ3imTyzwK7TZ+IUaHMkMXhvQ0dbpO/pRZR96zwN+zAb9QUrxirjTx89Kck7bA4/ssXvv3+mhdpu2bvDr4XNSMRNk1/Gb54SfIfAcpBx5fKIRIFUhLPqEEwlpzWnk7DLB+0uHCErnXFmYIEC92IqV5WUW7YxaTnrE11YZr1sCmni9tAy44wiSeUcFBdie5M4O/WaakIogB+ftBHkQDoHXmuSsb0kq/p6M9w7VQcRJYKuQ8GzOzXEeDo6gNiss+e+WmvGS7ksW0Ud8SSNwvaOnBpEkqFgwBkd6IRmIpqa4NERKgjeuyipxE9LV7VJ1AG8mT/YlDN0Uqp48A4LPy860wrxsl6au2uke3+PoIHuOmxkIpUT9IMA9/E3iGaiRV9RZbrgCaAwAxWEESfGJ/vZiAr9zcrKssqrM32S8ddcWX5/krFR2gfz4xz7qZeg/dmdAWOqLnnVZKqlO9/yqXq4B4SWAMDqibQjP8zGYlPYhrQAJFTRzzprqWnzvI6ooTqfheYa4EIoKCmzPznvsPiWeCTGHPb4liBnDq9P89SXAHUeQTC7haYNDI9bY2uVOFRbJiwqCs3QIVSMfR0ppcZ6VFBZZXv4Zy83/H0LSMQ3uYlr+FYBQExIGLa/wj0WU5ywrkuVhbEheCAanDtyc2NSifE4pMw/hI8EE8LDSPiQPm5FpRybqte4H6fqlXuPo4Vp+bpZLS5hKr1RapLFvu1IdrKUiqchnLRVm47tbVMeUCAFpOQUzoM2LJRGjO18YMJBqHsB5bO7LoEt5uXkupQ7uP2ytrVLp1S5eUMSLT3k/5ONPP2If/OjTTiAQIQDjuxHwXIgdkymUlKzNslfSVVIRJYTMy4n8MGjlkdB8INqKyjIrLi22pvoWa6jn+BH8Bpq7K10xjurg3uxIRGMPQ425eAvg43adtFS4AwkSdIoL1EUhBTssQC+34YT8vlAupEHNTEzAXuMEs89ICg3oemCL3SxRLimxxwoK/0ZIwst54l2qEQTAwyAUonLwkCIRISh3yugTFcwlnupBSrFRGULGeUIm0TbYhwNDHD/CAz1bfQmkDfsmgz4GGgBBELyMluewrMIV2kJ9tMelINWIPlBlEeLz1QafC7/PJ+6DsVAvql6i6mbZY+36Nf626ddf2ucq6657t/uOD85V9XaRkMrqf0BE83lKwOUyShAIRBSW4bkcOI0nlXVWJBpEG4L3X+PAAdHnzlzwDc6PPvGg7xbhRAInuOAxXjY7ki1mF+yHdYjp321Ny4A7UGUFYaWezqtwSA4m28+0kQ2G1EJSQTDTs/GWZt+z1JELNtedatYrglximutJtfTRI5ZqB4W4QgBhOgiUME9wcH2QAsnJ0Rx4VGnb5aRrHrcqACFBNN4D6VE9GakuRZls6qA8bQcRPS52XqLg4OHtz9mSVgGRB/lIX+pkrRXwfP0hWXD7h+WCxGPUNsrFJAYRouA+4kchdhC7epWQv7benv/Wi/5S1NMnztmrL+71l99wjAYnBgyKQXDwFcsk0eiAB6Uj8egjiZC7+tpGf7Gq77VkwgT0YZ6eAuY136fQxuQ3yyyH9h916UxQ+8F9R/yYSV43x3WA0t5/tTvo321Kl8fs6qT/dHVpEPYvFmBHP8SvNJ+zS0c6LTMlzSeF3z1SAbHHsL1Q9dyBIs2qP9phG5P+yHITz6mcCG2ZEB83bT3T2+zi3K/7+TdBEDk2UrxLYZ7ji/PzXD5EPIByIDjn/LA+iYeUtrmdKwSkDqQlKnAkM8iPixNRSfpRHvsRezKsE9WX+vj0I0Q0zXq0h/XhHOKcVwgV6Q2y83ykbntTi01La1BFXs9iAKIfPHbUMgsz/XAriOkz/+NvfZc/oWhoIjCOwGGT4e3H28kbkGlfqHZyJg5l8cYSSPCRn/iQrV5b7XMECL39OlKTz6tsT4GPmbjfscMn7Y1X91t3R48zmcv3z39ymnp+br49vOc+MTjOd72x+nwzoF72aRZLTY5tD8AjU3MTLa0ocNDFwg/UyeVvFzBgnMuakhhEsyAZ8UiG8ZssS6A+jk1qkqJnrLLrWzYXjbPZfk3kclNUyDo4Zl1xa2zUpLalsh4Y58SPagnHV4PmOXecCOlKBAkJCQfyugdRBBjONYQDEqDOErSQkaZ6dR2YEAIS2ICziL4GDhvyp9VXXgFgluR1BVKP/rMEQ+VEA4XgRDMvrXgtAKzb8UkVXIt0c/7ci5dq/fVua9avdqLB0TM6MgpC+YtxyMPrSXm+E+YGIiNhCXfjcORBzQWL+JwQsGrNysvEAvNkHGgX40UK20E7UZ39LBx9r1ld7csqHe2d85I0KMfhWmzx2rJuo92zY6efu4qURwV+S0l9SU4J+rIQGO/EtARLWuKyx9UjG8APuYQ0qzvcYWnJQbAzyN0rjhy85yNTyJ3q0ispNc1Sz3zJSk7/T5vzY6cdHZcPIvTaVT9vY2s+aFmaGBCGN16hfoYIBZKR+HNbT21CmiKtIB6kGITDOiPOHZ82/cOWZK0UyY4KTm1E4XDmK69kZzuTq8LKRzpSN7GsIKhLQt3BJ8s+rG2yzMLvkN5mVVebJCTS7EZAP/oHB23v4QO2fss6e/IDj4vwRuzzf/MVDwyYEKNJz2DDcaafQLd15xZfvM8RgUCorBlyshxH/rNvsqq60utFGDBeqPoA84VkJDDiytgFBIuq2tnR7QyBfrNR+fN//WUxpxHj3Fc2JbP7I2kuydatWhdI7rcoGa8CpiQcuBhQky01L8nS70rIxQFmOT00a729Q9bvHJUX0XAkIxycnR/9rvKBrsV7v2kJpxtttleqZrfG8xaStU9ZQv4qm1mz03gtOtIRCezrkbrMFJKHSopNg/qKg4QzdAipQxJkpBGoEJxujtOJ+1g2CN5JEpxP6k4oIS7lCSCgHpdwIlrUWSSFq8b6hMA4twcGQNSQl9cnxMx4BBJb7Rc2jQwQTyvEvRbXrgK2LEX7o36gMscoIs2IyGHHxaZtG3zpAwnFGiEdYFmCw61GxAwyOEZS/WBphOMeIRSeDYKHCaBOl670Yx64hr3dL7MDJsAZPXMqDlPjlQKHDhyxKfwDSOGkNNu0bpN/h/EwFrctXWeAeEwSEjJzaRLyjiNIJnCke8IJkknBAYINhs2FLcXaIJMuLLTCb79kCY0jNjck438g+ZaSRcXd0wpsaPM2m9ME5GSm+dxBAMguPJ6TGmPUVyQXkjGQaeL68+FgHHQFkWD/8YYryjGZSD/SuIiT5Y0gyoc3LwceTA7qwj6mOvZKBmTGgj/vNglsx3SpWuAT4xAV8UG44eI4ediBqPM+JoKQOBYC+SnSOk6ePuv2X1l5sTXUNfkRkeyF5MTxDZvW+gFYBYV5TqCr9J1jGwkGR1qwZOGNjYHY59EOnEc0GHuZvgLsOSXChzVPonMYSzQGt5nHZuzee3bbzu07LD8n1729biq8U6BmJqXfJcgbwnB3ECEDgoc7LlgigEjc9tLviFTK3DdOWkI/ak2mCFSc/RbTTHKWjd53j81KgoVxpRCWmqChvqJS8j2IjoGApHKKiPyEOUFoO4GzOG4gXKaK+9hYjLrJ/fQHCePROOoP3zWhLgUpz2+PbhFR0hbvs/JoU7CGN+MOFgAiHBZBBhJSyE+6DlCWrVioiCdPnXbnDVIcNRXnSnNja1BOf018V/lUSVV2Z6BOBtIvkM6xRBgCzplQA/BadD/J1X3dh4cZYruSL+YlCVleVG4rV6z0qJxIJOL36/I7BjwrURIyeYkE+Q6yiu8fIC40IhWpvCjPz9Pp6olaV1+/q4l+ikBBjiFPpsdEUNN5bynFzeTbzGiajchOyhTSEAUDgrP7n+AEpBWvLSCaBzvWNyKrLex8ICAdBOJQq76BQUfwlMSkwDkkpKWekZHxQN0VcYXLGwQOUJ4oHI6eZIkEhOd+AgKUbdkZsqt0D6ffoUqj8kKgeFuRPrQFLy7ILTp2AI/99yJAP9ifuWn9eneYcehxR2uHL3P4sZftnb7MQfjcay++7m+5eun5V+3omyc8wHtyYuJygPhigGQMn+xl9AObeGJ83FVW1NDYtrkGkRhvQyOB1AfwGiP1nUre6bREuCMJEtsKLyc2GZzUvXdCpuDQ4Th3pEzp+sxEttlYrnTHnFtPYzlCpnxX51xF1vNBHIgB6UQK5mzOVU40Ehw42HNhWRAKCY70cqTTbyQp6vW4CBtPq+crgZwRSSrW4Xx7FbUonzVNpClER72Buh4sIWRlcio5thjShYcGEhmEZzxAZ1Igk6/8DhM3wRzmpObnZefYjs1bXPK1iwg5sZztT6ipNVJTH3h0j/34z/yIn8+6buNq27pzk8eukrAjvR+LAO1l+YXrzBkMDYcjgew4aALJGYwXbaYMrwZITk/yMfJr71JaDtxxBMmE4UkF+diDyGeWVJ1kqUMsebBHEgmaGMHJU2A2KoJ8K2k41ybTiyxFEgmvZeixBJGzlMfzhyVFcCTRLlIeRzhix+lanLRFToXD+YLTiaB0dnlgafIbKZqt9ocS0BkKAQGqm21WxOVCjDh2kJ7YnNTrBCRsoQwOJjQGJwZdo02cjk5brsUw/Tf/3b+6v4fllUSvn/A2ztnZvH6D10Mb8ZpyRCQhdey8YEmCN1thR2JDehyqwIlfKRYgrCBd8bYCMFW2eWXnZnvUT0jIfHKNenjfSIoIsj8a9X69a2m+bUuBO44gkTYgmqt1/aQhD5srK85zovT86JANj43b0Moi60pOs96UdOtLzvDPnpQ0T3xfSupJSrOx6iKbkk0K4aEKIgGdo6stI3oOzwwPSCYonD2MOGr6ZY8Nso6nC0X5UqNFlJzzg0o7oGvEuEZUlrrYUN2taxAmNiUIiZSlf13KRzpCNJTF2YP0C4PTGRMkEOuRbMKekJTGngyIAxl75Y9G8ondRh3+wlP9eVGuCQH5umPzVltVtdIunr9k33vuJevtjjozgmAowydMAWK7HoDHPIOySEECyVHlIXJeK0c+Z7oG7QzA+8PYCvDGcpJBUvqV82nfjbQcuOMIEsxhogNECNQfviJxcPIw2b4GKOR5beWAfba4wf6+qNn+tPSc/W1Ro/1NcZN9sbDVLmaZ1WXF2aUbpYhSQaIImwOOpwNJSCyqiJDnMVsQA+tqHjgtzj6P8S4FWR8cko3nfnwAJFZi6YME90U6IRFYmPdYVZBT95MP8WO/keEncQviVBf3Yr9ejmUVIOlCxxL2s+fzj6TvV8W5KoHgtIVQwDAvKB+MKTtAdm/bYSsrqmQ/Bvsjh0XwN7ITY4E6eGuye57FSDhLFQbCCeccXFW1otxjVBcSNHWH9UPwvDErPSvVfOuV/mLb+k4lPpYKdxxBMoEgKQ6QYNNxujsvumXzMI14NXHBs74XnZm0gpRqS4srtqbkUUmeAsuzKuuVSngxdc7qUxKtjtcGpCRYfWpC8F2f4XdeQdBclGpDxZJiIoRs2UnYdqx5DktFhUAhovb2Zj17xtvDQv+IrrE5GdsuJzPT282JdCAnwQt5so2ydQ3kx5aC/HLVHzYtQ0AQPX1KVT/oZ3ZGhhO9E+j0lD+fxfJweQO7FQ9nblbEN24TkhYSVgg8O5aOUE9RdX3QYiAkCPd8qj/377rHT6arvVjv9p57h9XGsBzSLPyEGRJGB4MhogciDt/GPDI85oED505fdEZAZE8oCRcC9VFH4LlVWzU/s/HYuIFkfqeT/ptv2c3hjlv2YLKaa7stPTnFkRhA1UONRELly7bJTJPKKOSNl7rZ2ztjrX2jFk3s0WAV2URcuk3FpVp3wpDSmPWLoDoTB61T34fiU60rfth64idtQBKiPWHQ+vOkYpUnCxniLNrXKVtxxM5dOGeXGhosLT1iTc2N9tKrL7gzZGhkxM7X1rqTBsdMZ1erI358YrCmxrYpbEaYBhM9KOmJpKJP2IiopKwtsvaII4M81FqWMQal4iKZWW5hnTI1KQi3ox4IGORlrVJVOVCvO04kpWIRiq9hGZ57I6BumFtebq41NDbZ8aMn/T0fBAekql30idA6HEv9/QN+jTct43UN4omnRcSd1nip2Y68ecxPHuD9H2WVpQv5wDVA26iX9oLDnIKXkkjgBftcb3b37YXkjARLzgr3o14B2nd3HVLQ1TRgKQlJ7tAAEbEXQTmkFc4NJhOP56zsviFJhkMNvTZmXTYkSdkXn2z9cYkivF7rSWjW93LrSuhWfqcNxJWJSDtFkEn+O5oYb2UbCuz02TetUqrbiy+/IFux10qKSuyNA69bYX6RS6nauou2ZeNmtSDevvPidzzwubS42Pa/udeqdF9qSnBmK7GueGchpGmpuEhBHFIsgaA60m5sLkLt8KYiwVyKqXeiLyFnsL0sUwRN0DoEQ3m2oImXe90hQGtub0q1xRt7GXQPxBouJcQCdcQiO7+Rshlp6VZeXOL2X11do9uVSDuC0A/uP2JnTp23/a8d9F0aHJbFqQMELpw8dsbfpNwiSYmtuH33Vlu9dpXb0jeDWGaBxE9OTbK5SbVPXaHfizT/7QGNe3JG4l2CvB4wGeO9koYTskckNUAsjtZAJcuUGjQqRECVRLrgHMkvyrRzA2PW2VNvPZlV1peaZlFJmJGUiCXOdlhPWqnNxBHvO2Dd6SU2lhRvQ0kZIoBGK1tVaRuqc6wgP9+2bNgkwrtk5WUV9ugDj1hzS5MVFORbZVm5nb94wXbvus+qq1YIacdtcLDf9xhOC/FrVta4xxWbkzYxPTAQiNDbrU8IZ0TEiVSEqFBVfUOzpAEEAdF5pI6IlsgcvLCsP0I+KSoDYrAN7Boi01iNEFweQ5AgOqX4RHUEs8O7+AZjC74Hv0NIEVOhrzWVK6SZZNvZc+ftwvla95RyvH9UWgrSkvZCkAQWcK7qfQ/u9iUSj+opLfLnAbEEdyOgGP2j3s7uTmvTs1o6WmSqZIppvX3nxcbCcgjyjrMhQV68qSy2o97hxWQ7UtH8u/143yJ2HAnpU5qfbe97oMIyNKDdBSnWXpplHaURay0rsmg255DWW29ejg1kFUu1bLKe/FzrKMzw9a+nHrnX3vvwY/bs0x8QcSS7Cjg9w7sjOIGcBf5UJwwcMrQDr8muLduto7PdDh0/ZknJ6b7+iO2DJEUKdku1C9uHPcYE4r0c0G/C57A/6Q/EhfRH0iMxKUMAAtcIJODcneCsH5Y4VB5i0nfUSLe1woSUE+EhkWf0yR90ho1IyB+OsCA3+OM3qjX38EdZPmfnyMOuTLGKkjLbuHa9zwW2LQdd7dqz3c9vJbh8y/bN9syHn7RnP/qMrd2w2opEmKxTcpAWUVXXsx2vBzBhbM7M3Ewb19+lpno7W3fWgwZwmF3V39udGE8Y1xLhjiNIV1eEIDgHkQDgDKCxU34sTweTQNA5y0+Js4gY3GBWskWLsqy/KNsG9NlStckyJiUlSyusrXydJGa/CLbUkqqrXPVtqj1mHV1ddvL0KRHWmCSVJLMSiIkH0d8OrOcMCzGiUmUHB4essKDQiguLrUkStFiqrYUxm7RbRAZR0myP+0T9ChrrEoC1SpdaAsoiGekXjAU1D+Kj/5QgPjYIv6Pq4B4+sJ1ZLokdCWxrfkmJuApQ+X1dMwZccPkzgjpDoG4nUiX6n5PFcSIEwSf6S11/8mc/aj/xsY/aj33sR+zH/smH/R2TEKu3V8kD41XHrWhsjAVrnai9q9dVu11eV19v9Y0NQVtV79ua5tuxFLgjVdbuxgFLS0qRdJMKJ1UNpwaSEXsLhwmqIQg7IKnV3dtndY2XLEdcfEumbErZfV1CprmMVJvMithEWsSiFattVHbfTGq6Vdassk9uLLR7q8qttr5WhNVs2TkFklBTNjk57l5dyKCzp8eJZWVVlYgV4hy3stJyG5MqDXHlZLFvb4MTma8nDrJn03zdEQmPuuoHOEu9DttNHpIUaYt0pB/uuRRCOlJQgaY3SbYykCKC4DcExxXKQbh8uhNJzGN8bMzD/aA0EBuiBvhOCiEkau5F/eczFvgZW54taG2dnZaQnCDVtNADBPAss3WK4PTYsoDbrSKkhc9dDuBgAjiXh0nobu+1mioRqPr8toGGJTkz0VKy79qQiwKT2VTbbalSIXMy04V4vBh1SEgpBFRfiZLhWMZhqXUsvjOgFeWV/uq13atX27qkGX/5zqQk4DR23orVlh5Js3UZUlGlxv5s5qxtykm3osIiW7t6vRUVlVl6OrsZUn1dbpVswiR9LymptOLiUj9ecuvGzbaqepWHwnX3wQDqPC83O9uJCMLD6zg2EUTz4LDBA9k7MOSqKMTDcgW2IVE5UREvairEiTrqUklEDhrj1AGxIWIIxz2pqp88DygIhsnrxFadkk0b0JqIWpINb3RIHOQB1E970CaQPmE+Qevhc8M8gPo4VGpI49s30Od7GDdtWe/SElhIcCGxvxViBGgzSylsCystK7GOji632zk7aaFEv11A25Mzk5ZMkIHOcjvhLQ7aOwFMDKiH5GEI+M2E4GVFrSIf5PQDp4QkBCVfuHTRjp45ZcOt9ba99Zx9rPmo/duWI/Yf+mvtr3Nn7XczJu39CeOWLRY3LbuERWyA+titD6LC3FAjeR6ICgOgHNIMfJiaGrcDh/daRkam5SFxkVzK536Q2132GlpsE9rPKONuod0+7vpDMhGojlMH5w5lqZu+QBR+jwiL7wAnz/HqA9ZmeRYpKM917CsvNg+BAwlCjgWsSB6zUKWljoCIrkUzHoM9ydmxHIzsrxFQBYvhDnkLn7lcoI4paSlNDS3+rJbGVssvyrOMEqnzqQmBZTCfglG68tuTgPwrf4LY6zdLS4TbIiGDAaMqJlBIpNmJzVtWi94BmOydsqGhcYsiAdU2P01c0gSVj/U6VNVwDa+ltdFOnT0hiSOikmSrKCmXbVdhlcURiyT2WXfTAas9dcoqS6osN6fQVd1RSTIkD5IEwkgTYbD2h1eXJQbWEpF06Sksbse5pENtzpWaurp6tVVXrnA1sl8SE6IN1hKD0wJYS0RyQ+CsVSIteZNWe3e3DcgG9WAH/Wb7FtzZlzT0ierKVPjao9qFtMX5AtEiLWkTZ9wAzB0zho05MXblTFPyQ5U2QPCAkdAWNlVj8wFIV5//+XQ9iKRnaKzUR7Vj5+5tznBcot7gnlsFGAmn0DXWNdnD73nAjh06YTVrVtr6zWvEQKesp6tHcz+o8R12ex8JTr8YB8iPN3x193XJ1OiQ9jTkudjAjt43gEBCSlPJubKkFMLborJCdNg/nR311tJ0zlqbL1hHe5319bSJ+w1KPcMuSJ8v/e4Dkz3YMervYERNBfH99QFCZNQ8iBFvIt7Cg0f2WXt7q23dvMvy80uE/NmWmTlpq9cc0mR+w9ZuesXu3VNrk3O19uWvddqe3bwaoMg6RfCYJSAs9WLfIYUGh8fcM4nUzIlkuC0IcaEaEjROFA/RMiACXlOIlJhWl3hiFrQXW5J6SbmRTF/+OHXhrJ25cM7eOPCaS8sVFVWu+gxJ7Y6qHojCt3Lpkz+exzIJhOPLIDhMBEhq2oY0Dcqajap9SHGIhhwnMn0yPkhuJ1xnvAEgfUFCCOBGuOq169/ozJhlykxgJwie0LcDmHPadOCNw67iDw4IL8UgH3h4j2s/vdFey8hJc2aVV5BrOQXZ1tnZJTsXxxe7Zojk6tBcjGm8JFFl93IKAGf4pKdl3Fje6FpyJOntJ8iAi8VZR9slO3X8FWusP229Pa02PNTnqT/aKa7TbF3t9UKeScvO5n0Xiz3unQVaPdg+6ssBIBWeQjb1gpwASAZSvbb3RRsY6LePPPNhVyFnZ+Nk65y1jVv/wopLn5NE6rAXXkiw4ycT7KMfHbKTp8bFQY/b408es2hfmSRwpjg+a4XJeg7qsOw1cVkkAMTFc/nu73jUM5FGHHAMIYE8tI18iIXdHkhbWu9LDWor9eLw2Xtwr0utHVt22PqaNb7mmZbGIcnqj+phTySOK1Rwr0G6GYQHM4BoQkkKIK39mfPzxBzjaEkUU02SNOftUJmRiKVlZPgZOUkQs/JzORtnPi9Vz86QXZwx//u6SWVwshw/ddLik+J89wdHQeLUCW3JxYC2Bri3dCB+tq2lze1HNi0ztvc/tNvyC/OcOAcHBrxN9DXa1q8xnrLSqlLrausSM80Qc4yKAKUxJWd7MAd2QlzinBP19PiMB76HY7gQyE+RDblUgrxWuV8iMCgNdcft2OEXnPj8eAVxEyQmie+UGZV4v3D2TTt5/CWbngrecPRuAmQ3PDpqWVL3CiSNcjQRHF3R0Rf1hfXivFwxmSa7VHfR7r3nIRscZa9hgtVUXxIi/qWdONVk//C5XBFjrhUUzNq9u8csOXXO1q+btvMXki0z+5jtvPdPrbKi3SJp2e5g6egVk5JUyhUSFgl5UYfZgdHZ2++EWJSbbQXZWa5KdkcHXYVFlSzMjng+0qxDZVE/86hD5Wn362/uVZunbfP6LR6vWlpcarnZeR7YgCRFmmUpP1lzMS5C64kO+G4O6ibYgIgdon3QDKBWpBbX+OSdIRB+ktSyiOrIEzESMTSGc0lSm/wcEWe++sPhxYn6nSzCTeNwMJXj+/US5cHfzEiWlZeU+fmttefr3LYbGhr2oHDaEzChAEBs7lkuMXJfc2Oz5Wpe8/Pz3KGzZftGP9Wc8XZJL+acl5dneSV5Vrmu0ibHYHrSCBKCl/pgY4I4GZKGOK8IcpienLXMnEyNH15otYmmXi8tA26JOuCsLY3n7PyZAxq0GSfA6w1U4ATAu3XBzp5+w8svd1BvJ/BkEIqJikhFYryIzmHBHsTEBj5+8rCtX8vG2WzZWjM2OXPBXnr983apYdjGxjjRLMF+8if67bHHhm3jxnFNlmyrZNxCcUKmZEmIdtuw+c+V1yqCYdLnnKhQRUF4EI82jE9NeT7SiqgavtMW2oGThdPFIQ5XacW1sfvASrzAdU311t7ZYffv2uOqLVIPJMJ2HRLDmZkO1lADazBYX0T9HVJdOJYS44NX5bFsgjqK3YvEdgmt9hKsgP1KXkAMQeImmADXAMpCOETzUHZhoh7aFZtHu+g/dRXmF+rT7JKIsquj2xNECSEwoj5hAu4DbWKJ9Cqg3IIEnsFUUIVPHjvt27cqqspdPaZu/giyX7GyyomP/qVkJVt+Ra7KMh40UXnSMHzHDd3X84XRFi8mzRmweINix2fRpOYsFZZNkJxjidS7eOGQOhvsm1sKQLQtTeetu7PR63i3gAEC+ZksCIJJhiD4xPnS1d1lA0ODtnXDZrelUtOmraPnOdmVbfbQg5N25EiaPfPMoEUinP8iu2uGiTTr6kwUB56xBKkys7NJlpJeZ+XVX5C6KNUkjoOAgz15IDLfUUVRNbHtsGOxZViiQGKyiB2sP4L0c94u1BuPqNHn0PCwnTp32rZv3eXjny41j/7QNz8OJC04hoOTD3gmdiEqLtFBXOdoC7Z7AeSjznI0CBBG41DXYkC7cwg00D1hGbc3GcAFwPXQLo0FmAQqPNezMiMexlZYVCjpKcmdmqx8xrPHw/aQTJQDf9gCpsoCJiBCuypNXUkzkl6zSmPD49ZU12xzGsY5Maih/iFbU7PKxgcnbEJpvH/C4idlD84m21if7OruMRvuHLWhgWGfkwTe46JuBSrpfOMB5cEgaNci3V4Eru7/jWDZNiRI2tRwxp03y7MJWVRmS8yklZat9k69GwDiTHRPWZ/UQryeDCxrj9hpSKSzdbVWW3/RHr7vUalkOVZecMS6u75n61ZO2SuvZVqW1NNH75FUGRZCjsdZkhh9V2uS/f0Xc+yjTw1ZVYGkyijXEiw9sd2mxrcK+VaI6OOsZ3DId2jAEHIzM9wbiqOmZ97Lym+iamjLsH73qjxEyVYrrkGYOGpeP7TPSgsLbet6AtIDB0roAII/pqscHmPu5ZnYxRAtKip1U7Z/JAiby2L9UkQGUY2JQXn7NK9OqDHzC/KBVlxD0i9GgCF4WSei+fVOlQ3yAtQM8gM7ke9Z0kRqVlarLdkmkrTEGUlvlIEx2fSDUzbRL+ku4hnncyD4PhbV7/nE96tS35iSiE7lE2fEaCbEtBLTpdbnWmlBqU0OSTtRPRODSkNhkkYwMm393QNSQ0dsTASbnZGtMZyy9OxUGx0cEzMLTgx0Zj45bikZ0nZGiB9OV7+uQ3TKTsl6G21IbMWerqYlcoarAW4+0N9t4+PDN5zQtxPC54YeQmwrOgOy47lExcGzNi5bKTlBNuXMflubMmYnD6TbgdfT7T0rxm3moia5TlKsIdEGTqfYX/9lru0snbQ9eVKFa4NrcXVJFlc/YyVzL8v2SPZAcVRDEBDHDJIQyTwlro8E4ToJQoIQUCHxmLoU1x/e0Dj9bmpvsWi0zzas3ajWS51Su7HXG1oa7fylC1J1sZKDfuLZheiQhthKTkje52CDs6upUInAPcvqOyWGFzkcm/GijliAyBZKP5xClIW4YwEGQ72xgercj825Yc06K4gUWFq8mMOcxmpE0ntSSC8CmR6VejyfpmXbBUn9mQgkoUtDJKNs3jAF/qygXQgQxjMjXXZwTq6P5YImO5DP0sbQ+ICf45qRlOHOJZgJ/V4MXef9ZrcVlkWQPsniDOPiIHRhuUCnvNNDffr+7qitzqn1BwHSH9RAkBZk8VPa8gssiWv6S5xoEdGdsWoRzeGTqZYhdTSl12zoYoL1nUu0115Ltz/7XLZVSnX/XzYNWu+5BPvO9zLs05/PsS8/l2lTIszG4xfs2y9+1e2Xadklh48dsJaWeiFynHX2dNvRE2/67o5of4+9tu8Ve+7Fb1t0oN+yfY1RnFWq5IW6C/Yt5R8/fdQuXjxja1atlRqV4vbi4eOH7ZW9L1utykxNBduuZoQpIBHqcF4k021liBGGAAFFpNKiuiIF6Sd5IF4gEefHJhguhwC5gzJhPp/OSET0sUDMKVKUXSRAWB4JHZgGV+oIwW1MsDsEFWCOYFpe+GZpCeDz7v24FmgTwe+dfR0a03GLpGa7p5rymFd+9IhHDlwBghgc3k2CpPfYjUjJWwU6ibf13QLGb2BkzJGyNC/XVbbewUFXG1HX1lStsFWVK+zcpXM2137WEmqH7Y1DqdYzlGAfyh2244eS7FuvpNkLr6XaUO2cPRsZsmezh+3EsSQ7fjjJqqQyFY9MWXn/lDWeSrQzR8bs4LHD1i2pNjoUlarfYMNSFy81N9nxc2fszSMHrK213lIT4qyspMxe3f+anb54ziKyq6bE+C7Wnpa0mbacvBKrbWxwItq5aYur/weOHvLgAZwsq1dU2+4t231uOqODSv3eWxgO0hUC7R0ctm710z27OVne98HRUc8fEUOiLOo7nzh/+mSrogZDiEhuiHpYUtXXasXEsCMD23jWVWCkI7Yh63kQN3PtUlqflOVtW2gIS8Fh7ud57wQgtVnwH58Yt8KcEknTiOcjXdV4ScxJD3oI7W5sWA2J79lEi7mdNLnMHhN1zynaASddLsCg4EbJKWm6+3Z2Y+kAX8Mu5vlE5zC4qKogD8serMU99sCj1tLeZG3791vP6QT78tmIfSBuyB6JDttD/SP2gZFBe3Z80B4eGraqlgnbezzFjpxKtt09I1bSOmWHm1Isu3PaKhonrKvDbHtVteXn5llmRoav5SHhEiXh3HGgsdyyfpNtViLmtay00kqKK0R8l+zI8UP+HoqKsirL1f0DQwO+3sh7SejD2YtnLV2Ee8/OPbZ141ZJR9ZTg7N54JkQAwRAnyAsYmLxemK34hxiClBfw7A0CAfNhc8BESpxq6jXYB/jQ0LVJYwvdv4gTtrj+THTSj2oxajCZMdeWwyo/50GntnZ2yHG1m8R2bDg58josJjmsPX19/pYjQ/Lvs/KsBHlYfdhV07PTtpQP6/A5/Xrty6gFsKyCJLGs46USnTCLUKiVLDMzNybz87bBDyWyBkwZHBszPP8mEWpWkTEgIAp6t8zD7/XLrTF239uzbd4mVRrBmbsYn2GTdSm2ozStNLsxTSrv5Rp32rPskd7ZiyxXvmXUqxQGn1yQ7Idb4hYT1+q/YhU0llx3xf3vmKbN263glzZMprE8xdO2fufeMaKisqtrbPDzun3M48/7ef5vPT6i7Z61XrLz8sXASbZm4f2WnlRiRUVlFh7d5drKoTYHTy81+KlbqG+slyC/YtERN1lrREmg02HZKWfoROH8swAqjHkyO4LgP4jEfGkorriCGLeA2INXjMQbLsKJB2EiUTk/SM8IxYogybiW6e+H0Ed6BvoscKKfNu8fZOVrCywjIIUixSlWW5ZxBIjMCeNx2yiDUmzmIqbkGnRZ9HBXhscGpI5kX7b+3YLOkGcFRVXz39fHsBJcvNLLSU10M/fDUAYgJhRqWOupkpVY/G9ROori+ti9q66jo2O2Gxcim2eSLdfGJVNNZlvM0qJUwU2N5/ilQ5arqXOpljJpJjMZIF1Tudb2VSaZen3t+Ny7KmJVMvtnbGXXvmOJavfOXlFvq546swRW0vc6sq1dvZSrb1+aL9t37zTVkn1PHHisIgm2XLzil3FPHfhtHV1tdr999xv9a2t9j0R9lee+6rKb7MZqf/NbU3Wx06RgQEnwHwOwlJCQqKO0k+Qr1BqKoTG87v6B/1EO4gWOxMijQ6NSPUc8fXQzNQ0y8/O9EAKvNHkYYNmicAIqoBA8eCiMkPA6WIaEDYEjerKdR9vDTj5/L7GKaQUmwfBv5MAM8EGHukfs/7OARvoHrqc+jr7fXkkIZ7zerM114kytWasp7/b7cy8zEIxcKTj7cXjZRMknSgpq7GsrAK3Y5YKNDxB0nHFyk2BuvRugSadMQzULrOunm5fZO/t5bPBDp04asdPkU7YPX3J9vMjObZpPMe2Kq0UkbXOZdmR+AwhpwhwWmqkEX+ZqAnLs665bDsdn2mPjubYSX1OzyVb2UyOPd87YLUN9VZcUCSJ2W1nLpy1RtmSj9z/iMdRvnlkr62oqrHcnHzfwNza3ir1ckxcuN9Onj1h3/ret2xl5UqV7bOO7g6rKF9hVRXVkkip0jYyLSWZc4ACBEddhUBIIDtMkE/snxDhfbFeg+CeZn2SH97L0ZBcd5VU/7APKcdSCeqwZ+oe7kMV9WcEuU54qP84yAhwCCHMX0iQ1AOR89x3A+h3cb5sxuSIGErm1SkRplYolTQIQ2Rppii3xGoqV1tl6UqLZAZ25u2G5ROkBjVVnH7dxj2WlCS1beEgLwpM4KytrN5i+YWVxiL4uwWOSGozG45bW+rtxZefs5f3vmqvHTpgR08etQsXTlpjU52raz0Jqfa6OOT++CR7VUzkm4nx1jybYStHCi15PNfmlLYM5xnn0f1F2owdkkTdM1RoWWN5ljCZZaMi1MOWbIUTOZaXnesvoynIzbcm1b9V0jApOc2ifV02LXW2oeGCvX7gVZfOK1bU2LDsxaPHD0qq5Toh02Zc9zicBmXbZEUitu/IAduwbrM7dFKkcqKOIv2xFSEIVN1UmRh4WVFJsed4yU626omoHPmQC3YkgPTkiEj2VjJOECIeU07n8x0kSUkudSEi1NE85fPMECBK1FZOUs+IUV/JRxLjZY0FCMKD3t8h582iIG4R2NkLktTw0LYGQsYVAr/fDrjyhCsgHePmL2zFsdPceMbOntprExMcaLtY+JxsDyES1ypXbLANmx/0NbO3qzNLheMv1VtWUpov4RDXOi3CQWKkJSdaUU6OS5Oe/qgV/F8vW1LroM2KENNmhYAzssvmgj6GbAhU6kqclH0xZ8VTyaopbv7anI3Fz1r6VJz1bC6wC/9su5WUFPnu++jQsA2N8SIbcV7ZiziXcBSQN62bQfYM2YB+Jqu+N7a1BzGgUivzsyIestXZ02UjkzNWUlCo8sEBXUhFznvtk31DG1BdI6kiOjUZ1RI1HQIjnjY4AEtqp8oSz8quFMozh8wZjAFPK5u4UVORmEi5vvlgCuKAfXFf/SEMjvsYGWzMWEBVZboXHvVxpwBOw0i5TJWVmssFaE9k0sIXtt4ya0JdrRCR7drzjBCt2p01vp5E0rVgbx1R/IW2edujtnHLw98XxAjQBpAqO5LlG4GDnRGzQQiW8nG5p2ZkWnJOieVPF1iBUvpcro1KDY0mZHgamE98T9G1zNl8G0oIrgfXMkWkWTYYl2F9xbkWn5bi2gWIG0Q4uVKoxG6MdLUl24OWGR6QGDUU1R40ZucEx/u7baY68KaWFJX6LhRUSSSZA8REP1SH16P+AGGdeHRDphmSBwjDeLhndj6Pi6j0SGWe54XnL4blg7zgk98shUDAi8/vYnl3YTEI5yUWliQhQ0D6cV5MNNppA/1dNj7G2S+zov40i2TlW25+mau4PrHfJxNTu6/NpkYJGp/2BXIkIhE7qHGBTSOkT0+x6RfrbearFy0u6Rb5Ft0VAs9+dI2lPLrCZidYXgmkCIQEoOJhsyHdUOmQNkgT1EMcNCywz+maf0e947vKo1Kz1IAKykZndiFAdPSHsjyaMkg1HDZIXdRY1DG8pJShHSxzICFDDylOGa9b80UQOt5abEVnEqqbZQ+AfMYKucgaI0zBgwKUroZAQoaM4AcNnAHNf78V4P4sJGT10iTkWyZIBw22L6IKIMYAVI0QC6mwONd8d4AOt5/qs67uAUc6EAj1C0TF9uIUAdqbkZFmCe1jdvaP9vmgLj5UNwHVnxhJsY2/vMfiSiQp8XZqVkB4YlkZNzydLL+A2LyzEdURFGDbFuFnnDKHmgoRQQC9UjHZGsXivauY+mONkUV82k1geWjXjYyPOYGzwwRCDSJxzPsIQ/C+Z6vvvvY4v/lZz2CpghMNIP5JtaFPKjYESZtpO6MBkQ6OcRRlgmWiFitzeJjQOJZIAhwIccKHTtfpF+2NBeoFeFYsIJ0DD+21475wNkKSWazsrQJ1spyTnqFxAI9vFYd1W3pxqhPlfDMvw9tHkD9gMC3bC4QKOi9mwsQLIbCpQoYSp8kgjvIbn3zFmk90WkLS8j3DxFlW31tqz/7uexxRCWkLn8lkA2gOICX5tAHGAAQezWAOkW5cAylAVK9D/5HPF+6nnoV1hHUDEEfopKAO6uIXZWPrBiCOsI7r5VMvfaJOIn8aLnXZoX21uhI8452FgCRvJ0FSJ+PywGMbrLQ89/IYLBvUMLZ2xSde27a7BDkPGmf+9+8BLD6hCcnx9uLnz9o//PHBy8i8ZFCFRLD84m8/ZHueqrHp+aDvKxAQyrVTsFh+2D5gsfyl1BGUXqyOK7BY3cANyusfO/Jf+Ppx6+4cWP44fR8D+zZXry+xh9+78TLTvBXwEYsdtnm4rU6dH2TQ2Drnv5LIXJgnySAJd88T1Za4rdjOJidabUbyktOZlETLfqDCNuwpl40dSKSr02LtuF5+2L7r5cfmBflBujr/enVcSVfnL6U8zODi2Xbr7R50qY9U+WFJCZJsLY291tkuRqPfV/d96YlxXCrckQS5VADhcrJT7Wd+YbsNr8q3pqKItZVm3TQ1qtzUukL72Me3WVYk2VXhH0ZAGg4OjNr5Uy3LQrofFIAoJ8an7MKZNp9Dfr/dcJcgbwIshD+4udD+1U9vslHZEj2FWRYtzr5u6inIsumqPPv1n9tsO9fk2RQLiz+0EOfEONg/dmU70g8ZYDM3N3RLHR98R/q42BOQ11/9+je+8ewTTz75Q2lDLhcYJCbjb0722X892GMtw+yPC67FAtytOpJon7q/yD6yLtu56g+nbAykY3tr1F567qRw5MqOkR9GwOSoWVdijz616bZqAtiQX/riF+3nPvaxmzh1zL75G7/5m89s3rrVXwhzFzQoGpVk2UjHeifsr2tHrXP82vC/qoxE+/nV6bYuO8kmZ354idFBA3LpbJs1y8b6YSZGADswNTXJtu1eaWnpwe6X2wGcSHDgwAH7kz/+48/o58fJux5B/rpE9R6ldy/o9PsUIEqmY2wRVTSdl6Aar2Obz/ghB5ZmwmWQH3Zg1YOu3m47cnZ2NlHpO/r6/wU5d+Eu3IW7cBfuwl24C3fhLnwfg9n/D3o9XO6FcXw9AAAAAElFTkSuQmCC"/>
          <p:cNvSpPr>
            <a:spLocks noChangeAspect="1" noChangeArrowheads="1"/>
          </p:cNvSpPr>
          <p:nvPr/>
        </p:nvSpPr>
        <p:spPr bwMode="auto">
          <a:xfrm>
            <a:off x="204152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Rounded Rectangular Callout 25"/>
          <p:cNvSpPr/>
          <p:nvPr/>
        </p:nvSpPr>
        <p:spPr>
          <a:xfrm>
            <a:off x="3510676" y="4261519"/>
            <a:ext cx="3992248" cy="1211818"/>
          </a:xfrm>
          <a:prstGeom prst="wedgeRoundRectCallout">
            <a:avLst>
              <a:gd name="adj1" fmla="val -52702"/>
              <a:gd name="adj2" fmla="val 70237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have pictures of notes and coins, you can cross them out as you count them.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6654" y="5137089"/>
            <a:ext cx="1424023" cy="94453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98427C9-0617-9F43-BCE5-501B0A536CF5}"/>
              </a:ext>
            </a:extLst>
          </p:cNvPr>
          <p:cNvSpPr txBox="1"/>
          <p:nvPr/>
        </p:nvSpPr>
        <p:spPr>
          <a:xfrm>
            <a:off x="3497167" y="3435453"/>
            <a:ext cx="1271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GB" sz="3200" dirty="0">
                <a:solidFill>
                  <a:prstClr val="black"/>
                </a:solidFill>
              </a:rPr>
              <a:t>£10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528" y="1761059"/>
            <a:ext cx="1031391" cy="11695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654" y="1799619"/>
            <a:ext cx="2204155" cy="113099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25" y="1744995"/>
            <a:ext cx="2242712" cy="124024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7" y="1744995"/>
            <a:ext cx="2242712" cy="1240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4271829" y="3435452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£10</a:t>
                </a: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829" y="3435452"/>
                <a:ext cx="1888378" cy="584775"/>
              </a:xfrm>
              <a:prstGeom prst="rect">
                <a:avLst/>
              </a:prstGeom>
              <a:blipFill>
                <a:blip r:embed="rId7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5461736" y="3435453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£5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1736" y="3435453"/>
                <a:ext cx="1888378" cy="584775"/>
              </a:xfrm>
              <a:prstGeom prst="rect">
                <a:avLst/>
              </a:prstGeom>
              <a:blipFill>
                <a:blip r:embed="rId8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6414143" y="3435451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£2</a:t>
                </a: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43" y="3435451"/>
                <a:ext cx="1888378" cy="584775"/>
              </a:xfrm>
              <a:prstGeom prst="rect">
                <a:avLst/>
              </a:prstGeom>
              <a:blipFill>
                <a:blip r:embed="rId9"/>
                <a:stretch>
                  <a:fillRect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/>
          <p:cNvCxnSpPr/>
          <p:nvPr/>
        </p:nvCxnSpPr>
        <p:spPr>
          <a:xfrm flipH="1">
            <a:off x="7674314" y="1637260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310410" y="1657494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204313" y="1689929"/>
            <a:ext cx="1895303" cy="145472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207211" y="1942179"/>
            <a:ext cx="961606" cy="8146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77342" y="360390"/>
            <a:ext cx="4175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How much money is there?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/>
              <p:nvPr/>
            </p:nvSpPr>
            <p:spPr>
              <a:xfrm>
                <a:off x="7350114" y="3415217"/>
                <a:ext cx="188837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>
                  <a:defRPr/>
                </a:pP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</a:rPr>
                  <a:t> £27</a:t>
                </a: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98427C9-0617-9F43-BCE5-501B0A536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0114" y="3415217"/>
                <a:ext cx="1888378" cy="584775"/>
              </a:xfrm>
              <a:prstGeom prst="rect">
                <a:avLst/>
              </a:prstGeom>
              <a:blipFill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4419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5BA71-5328-4A5F-A49E-F9D66204E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Y3 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3AFB-8EA6-4C3D-AA07-84EC0282C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8402" y="1708665"/>
            <a:ext cx="352425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Complete the worksheet. Choose the level you are most comfortable with.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3C94E-21B4-4112-A089-142E98BC7C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250" t="15261" r="37969" b="16650"/>
          <a:stretch/>
        </p:blipFill>
        <p:spPr>
          <a:xfrm>
            <a:off x="1600200" y="1013268"/>
            <a:ext cx="3867150" cy="57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9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0AA0AD-E647-4013-9150-0F633FB30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7575D8D1-4B77-40C5-8CC6-5C67F18568DE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D7ED244-88F2-445A-A615-E0DADB74E797}"/>
              </a:ext>
            </a:extLst>
          </p:cNvPr>
          <p:cNvSpPr txBox="1">
            <a:spLocks/>
          </p:cNvSpPr>
          <p:nvPr/>
        </p:nvSpPr>
        <p:spPr>
          <a:xfrm>
            <a:off x="7324537" y="2351147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</a:t>
            </a:r>
          </a:p>
        </p:txBody>
      </p:sp>
    </p:spTree>
    <p:extLst>
      <p:ext uri="{BB962C8B-B14F-4D97-AF65-F5344CB8AC3E}">
        <p14:creationId xmlns:p14="http://schemas.microsoft.com/office/powerpoint/2010/main" val="331509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E0358F-52AC-41F4-906B-B2A704F0E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ardrop 11">
            <a:extLst>
              <a:ext uri="{FF2B5EF4-FFF2-40B4-BE49-F238E27FC236}">
                <a16:creationId xmlns:a16="http://schemas.microsoft.com/office/drawing/2014/main" id="{C8213107-33C9-4DE4-8D0E-B9A6BBD7366A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99875EF-E50B-4B77-890C-177DD726A3C1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359435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EE65C64-555B-4AA8-8481-202DF81F6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A3DD020C-3FEA-42CB-971F-335CC618601B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619C3CE-3D51-49EA-A0DD-A8B2B825E2D5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£10</a:t>
            </a:r>
          </a:p>
        </p:txBody>
      </p:sp>
    </p:spTree>
    <p:extLst>
      <p:ext uri="{BB962C8B-B14F-4D97-AF65-F5344CB8AC3E}">
        <p14:creationId xmlns:p14="http://schemas.microsoft.com/office/powerpoint/2010/main" val="294988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5AFD3-6A01-4170-98A4-1B9CF5F4D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ardrop 7">
            <a:extLst>
              <a:ext uri="{FF2B5EF4-FFF2-40B4-BE49-F238E27FC236}">
                <a16:creationId xmlns:a16="http://schemas.microsoft.com/office/drawing/2014/main" id="{6B68F2A1-1AE4-490A-AD5D-4095E3813E03}"/>
              </a:ext>
            </a:extLst>
          </p:cNvPr>
          <p:cNvSpPr/>
          <p:nvPr/>
        </p:nvSpPr>
        <p:spPr>
          <a:xfrm>
            <a:off x="10827548" y="-20453"/>
            <a:ext cx="1364451" cy="711954"/>
          </a:xfrm>
          <a:prstGeom prst="teardrop">
            <a:avLst/>
          </a:prstGeom>
          <a:solidFill>
            <a:srgbClr val="55768F"/>
          </a:solidFill>
          <a:ln>
            <a:solidFill>
              <a:srgbClr val="5576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Fluency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74C656-7A16-4FAB-8E9A-C48AF33FDDB4}"/>
              </a:ext>
            </a:extLst>
          </p:cNvPr>
          <p:cNvSpPr txBox="1">
            <a:spLocks/>
          </p:cNvSpPr>
          <p:nvPr/>
        </p:nvSpPr>
        <p:spPr>
          <a:xfrm>
            <a:off x="7324537" y="2262914"/>
            <a:ext cx="4301401" cy="2155706"/>
          </a:xfrm>
          <a:prstGeom prst="rect">
            <a:avLst/>
          </a:prstGeom>
          <a:noFill/>
          <a:ln w="19050"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80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£20</a:t>
            </a:r>
          </a:p>
        </p:txBody>
      </p:sp>
    </p:spTree>
    <p:extLst>
      <p:ext uri="{BB962C8B-B14F-4D97-AF65-F5344CB8AC3E}">
        <p14:creationId xmlns:p14="http://schemas.microsoft.com/office/powerpoint/2010/main" val="118470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D9D6C-6589-4DBB-BB17-1888C3039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555F99-429D-42E9-ADA7-2B435E93370C}"/>
              </a:ext>
            </a:extLst>
          </p:cNvPr>
          <p:cNvSpPr txBox="1"/>
          <p:nvPr/>
        </p:nvSpPr>
        <p:spPr>
          <a:xfrm>
            <a:off x="356689" y="287198"/>
            <a:ext cx="117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Look at the coins and notes below.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F9BBA5-6674-4B16-B3BC-5AAC437FFE2E}"/>
              </a:ext>
            </a:extLst>
          </p:cNvPr>
          <p:cNvSpPr txBox="1"/>
          <p:nvPr/>
        </p:nvSpPr>
        <p:spPr>
          <a:xfrm>
            <a:off x="221223" y="5795862"/>
            <a:ext cx="117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Can you describe them?     What is the same?    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9268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63A26A9-31C8-4943-958E-C628BEEF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754AAE9-9B94-4D94-B8B8-E028FF2484EE}"/>
              </a:ext>
            </a:extLst>
          </p:cNvPr>
          <p:cNvSpPr/>
          <p:nvPr/>
        </p:nvSpPr>
        <p:spPr>
          <a:xfrm>
            <a:off x="10056224" y="1647009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FCF25-844A-4B2A-84C7-BB864107DDBB}"/>
              </a:ext>
            </a:extLst>
          </p:cNvPr>
          <p:cNvSpPr/>
          <p:nvPr/>
        </p:nvSpPr>
        <p:spPr>
          <a:xfrm>
            <a:off x="10056224" y="3299016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4C029F4-BE9C-4CFF-9419-E62EFDF1475D}"/>
              </a:ext>
            </a:extLst>
          </p:cNvPr>
          <p:cNvSpPr txBox="1"/>
          <p:nvPr/>
        </p:nvSpPr>
        <p:spPr>
          <a:xfrm>
            <a:off x="10056224" y="1881859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50p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9DF2D7-7296-46D7-AA1A-608A5228BE88}"/>
              </a:ext>
            </a:extLst>
          </p:cNvPr>
          <p:cNvSpPr txBox="1"/>
          <p:nvPr/>
        </p:nvSpPr>
        <p:spPr>
          <a:xfrm>
            <a:off x="10056223" y="3528343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£8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3F28991-F5D2-4C26-99CF-10F6C686E866}"/>
              </a:ext>
            </a:extLst>
          </p:cNvPr>
          <p:cNvSpPr/>
          <p:nvPr/>
        </p:nvSpPr>
        <p:spPr>
          <a:xfrm>
            <a:off x="10056224" y="4951023"/>
            <a:ext cx="1614620" cy="10544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b="1" dirty="0">
              <a:solidFill>
                <a:srgbClr val="FF0000"/>
              </a:solidFill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0ABE1E8-36EB-4061-A3EA-59BB70460499}"/>
              </a:ext>
            </a:extLst>
          </p:cNvPr>
          <p:cNvSpPr txBox="1"/>
          <p:nvPr/>
        </p:nvSpPr>
        <p:spPr>
          <a:xfrm>
            <a:off x="10056223" y="5180350"/>
            <a:ext cx="1614620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  <a:latin typeface="Yu Gothic UI" panose="020B0500000000000000" pitchFamily="34" charset="-128"/>
                <a:ea typeface="Yu Gothic UI" panose="020B0500000000000000" pitchFamily="34" charset="-128"/>
              </a:rPr>
              <a:t>£14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CF170978-C043-4808-8BB2-AE40E78E789F}"/>
              </a:ext>
            </a:extLst>
          </p:cNvPr>
          <p:cNvSpPr txBox="1"/>
          <p:nvPr/>
        </p:nvSpPr>
        <p:spPr>
          <a:xfrm>
            <a:off x="337192" y="335524"/>
            <a:ext cx="4509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Yu Gothic UI" panose="020B0500000000000000" pitchFamily="34" charset="-128"/>
                <a:ea typeface="Yu Gothic UI" panose="020B0500000000000000" pitchFamily="34" charset="-128"/>
              </a:rPr>
              <a:t>What amounts are shown?</a:t>
            </a:r>
          </a:p>
        </p:txBody>
      </p:sp>
    </p:spTree>
    <p:extLst>
      <p:ext uri="{BB962C8B-B14F-4D97-AF65-F5344CB8AC3E}">
        <p14:creationId xmlns:p14="http://schemas.microsoft.com/office/powerpoint/2010/main" val="14587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3" grpId="0"/>
      <p:bldP spid="45" grpId="0"/>
      <p:bldP spid="60" grpId="0" animBg="1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3.8|6.8|1|3.5|5.6|3.9|4.6|8.5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6.2|3.9|8.9|1.1|0.7|0.7|0.8|1.1|1.4|6.6|5.4|1|0.6|0.8|14.3|2.3|3.7|3.5|1.7|11.5|2.1|3.5|1.9|3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6.8|5|5.4|3|4.3|7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|2.7|7.1|6.5|0.9|3.8|4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8.1|3.5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9.1|0.8|0.7|0.8|1.6|1.5|1|0.9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</TotalTime>
  <Words>798</Words>
  <Application>Microsoft Office PowerPoint</Application>
  <PresentationFormat>Widescreen</PresentationFormat>
  <Paragraphs>206</Paragraphs>
  <Slides>33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Yu Gothic UI</vt:lpstr>
      <vt:lpstr>Arial</vt:lpstr>
      <vt:lpstr>Bradley Hand ITC</vt:lpstr>
      <vt:lpstr>Calibri</vt:lpstr>
      <vt:lpstr>Calibri Light</vt:lpstr>
      <vt:lpstr>Cambria Math</vt:lpstr>
      <vt:lpstr>Comic Sans MS</vt:lpstr>
      <vt:lpstr>Times New Roman</vt:lpstr>
      <vt:lpstr>Office Theme</vt:lpstr>
      <vt:lpstr>Money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Y2 Activity one: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Y3 Activity: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</dc:title>
  <dc:creator>M Smith</dc:creator>
  <cp:lastModifiedBy>M Smith</cp:lastModifiedBy>
  <cp:revision>2</cp:revision>
  <dcterms:created xsi:type="dcterms:W3CDTF">2021-11-14T08:27:55Z</dcterms:created>
  <dcterms:modified xsi:type="dcterms:W3CDTF">2021-11-14T16:31:19Z</dcterms:modified>
</cp:coreProperties>
</file>