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545" r:id="rId4"/>
    <p:sldId id="448" r:id="rId5"/>
    <p:sldId id="469" r:id="rId6"/>
    <p:sldId id="470" r:id="rId7"/>
    <p:sldId id="537" r:id="rId8"/>
    <p:sldId id="450" r:id="rId9"/>
    <p:sldId id="472" r:id="rId10"/>
    <p:sldId id="452" r:id="rId11"/>
    <p:sldId id="453" r:id="rId12"/>
    <p:sldId id="440" r:id="rId13"/>
    <p:sldId id="442" r:id="rId14"/>
    <p:sldId id="460" r:id="rId15"/>
    <p:sldId id="461" r:id="rId16"/>
    <p:sldId id="462" r:id="rId17"/>
    <p:sldId id="463" r:id="rId18"/>
    <p:sldId id="418" r:id="rId19"/>
    <p:sldId id="455" r:id="rId20"/>
    <p:sldId id="546" r:id="rId21"/>
    <p:sldId id="456" r:id="rId22"/>
    <p:sldId id="464" r:id="rId23"/>
    <p:sldId id="465" r:id="rId24"/>
    <p:sldId id="547" r:id="rId25"/>
    <p:sldId id="471" r:id="rId26"/>
    <p:sldId id="548" r:id="rId27"/>
    <p:sldId id="544" r:id="rId28"/>
    <p:sldId id="5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781" autoAdjust="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games.com/payForIt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Select coins to pay for a given amount. Have children to write the addition sum on their whiteboards.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http://www.ictgames.com/payForIt/index.html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3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different methods on whiteboards and ask chd to show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7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23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6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81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17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55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W.B 6</a:t>
            </a:r>
            <a:r>
              <a:rPr lang="en-GB" sz="3600" baseline="30000" dirty="0">
                <a:latin typeface="Comic Sans MS" panose="030F0702030302020204" pitchFamily="66" charset="0"/>
              </a:rPr>
              <a:t>th</a:t>
            </a:r>
            <a:r>
              <a:rPr lang="en-GB" sz="3600" dirty="0">
                <a:latin typeface="Comic Sans MS" panose="030F0702030302020204" pitchFamily="66" charset="0"/>
              </a:rPr>
              <a:t> December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549432-A372-486D-9D11-C67CDB8868A0}"/>
              </a:ext>
            </a:extLst>
          </p:cNvPr>
          <p:cNvSpPr txBox="1"/>
          <p:nvPr/>
        </p:nvSpPr>
        <p:spPr>
          <a:xfrm>
            <a:off x="337123" y="325606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the total of: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6097B-D42B-4178-80AA-456396C6F0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14" y="1354709"/>
            <a:ext cx="1352780" cy="1367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C8CD1-31CD-4893-93D0-30179EC38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74" y="1354708"/>
            <a:ext cx="1522353" cy="1367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38E719-5CE5-475F-9EB8-18C82A5D10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53" y="1350088"/>
            <a:ext cx="1919634" cy="13677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A8FC76-C76B-41D9-B3F9-A8801795C9D1}"/>
              </a:ext>
            </a:extLst>
          </p:cNvPr>
          <p:cNvSpPr txBox="1"/>
          <p:nvPr/>
        </p:nvSpPr>
        <p:spPr>
          <a:xfrm>
            <a:off x="337122" y="3825303"/>
            <a:ext cx="7439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 Hat and the socks? £________ and ________p.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0FE425-F296-40B7-8AFD-580CDF0FFCB2}"/>
              </a:ext>
            </a:extLst>
          </p:cNvPr>
          <p:cNvSpPr txBox="1"/>
          <p:nvPr/>
        </p:nvSpPr>
        <p:spPr>
          <a:xfrm>
            <a:off x="4921777" y="2786153"/>
            <a:ext cx="19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 and 25p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7177C8-8A97-484D-8DAB-5069ECC02B61}"/>
              </a:ext>
            </a:extLst>
          </p:cNvPr>
          <p:cNvSpPr txBox="1"/>
          <p:nvPr/>
        </p:nvSpPr>
        <p:spPr>
          <a:xfrm>
            <a:off x="1177092" y="2786153"/>
            <a:ext cx="216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 and 50p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CE95BC-D803-4A60-953C-BB095251EC1F}"/>
              </a:ext>
            </a:extLst>
          </p:cNvPr>
          <p:cNvSpPr txBox="1"/>
          <p:nvPr/>
        </p:nvSpPr>
        <p:spPr>
          <a:xfrm>
            <a:off x="8610830" y="2792163"/>
            <a:ext cx="218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51BC69-62F1-4D63-BC1F-84375A917489}"/>
              </a:ext>
            </a:extLst>
          </p:cNvPr>
          <p:cNvSpPr txBox="1"/>
          <p:nvPr/>
        </p:nvSpPr>
        <p:spPr>
          <a:xfrm>
            <a:off x="337122" y="4531743"/>
            <a:ext cx="765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 Gloves and the socks? £_______ and _______p.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FD1D6B-3BBC-470C-B0C2-9F2CABBBCA59}"/>
              </a:ext>
            </a:extLst>
          </p:cNvPr>
          <p:cNvSpPr txBox="1"/>
          <p:nvPr/>
        </p:nvSpPr>
        <p:spPr>
          <a:xfrm>
            <a:off x="337121" y="5236943"/>
            <a:ext cx="1158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c) The total of all the items is £5 and 75p. True or false?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FC76B-D119-42C6-BAC6-9B5ABB17798E}"/>
              </a:ext>
            </a:extLst>
          </p:cNvPr>
          <p:cNvSpPr txBox="1"/>
          <p:nvPr/>
        </p:nvSpPr>
        <p:spPr>
          <a:xfrm>
            <a:off x="4184288" y="3825303"/>
            <a:ext cx="117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93772-61E7-4AC7-8513-4E4C56FCBBFC}"/>
              </a:ext>
            </a:extLst>
          </p:cNvPr>
          <p:cNvSpPr txBox="1"/>
          <p:nvPr/>
        </p:nvSpPr>
        <p:spPr>
          <a:xfrm>
            <a:off x="6167744" y="3825303"/>
            <a:ext cx="117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4C1CF3-5D54-49E3-9DC9-AD1DE0DC7A14}"/>
              </a:ext>
            </a:extLst>
          </p:cNvPr>
          <p:cNvSpPr txBox="1"/>
          <p:nvPr/>
        </p:nvSpPr>
        <p:spPr>
          <a:xfrm>
            <a:off x="4734147" y="4531743"/>
            <a:ext cx="103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6C7AF1-EFE8-4C91-AB81-2BC95CA14C41}"/>
              </a:ext>
            </a:extLst>
          </p:cNvPr>
          <p:cNvSpPr txBox="1"/>
          <p:nvPr/>
        </p:nvSpPr>
        <p:spPr>
          <a:xfrm>
            <a:off x="6576082" y="4531743"/>
            <a:ext cx="103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4F2AC-9773-4A2A-81CA-88B515362CCF}"/>
              </a:ext>
            </a:extLst>
          </p:cNvPr>
          <p:cNvSpPr txBox="1"/>
          <p:nvPr/>
        </p:nvSpPr>
        <p:spPr>
          <a:xfrm>
            <a:off x="736982" y="5867963"/>
            <a:ext cx="114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False, the total of all the items is £4 and 75p.</a:t>
            </a:r>
          </a:p>
        </p:txBody>
      </p:sp>
    </p:spTree>
    <p:extLst>
      <p:ext uri="{BB962C8B-B14F-4D97-AF65-F5344CB8AC3E}">
        <p14:creationId xmlns:p14="http://schemas.microsoft.com/office/powerpoint/2010/main" val="3462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3BB67-CE8B-4D6E-AE8B-58AF31D5F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76296E0-7CCA-47DC-804E-21B095EFB11E}"/>
              </a:ext>
            </a:extLst>
          </p:cNvPr>
          <p:cNvSpPr txBox="1"/>
          <p:nvPr/>
        </p:nvSpPr>
        <p:spPr>
          <a:xfrm>
            <a:off x="362526" y="4721128"/>
            <a:ext cx="11755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Any combinations of the above coins and note that amount to </a:t>
            </a:r>
            <a:r>
              <a:rPr lang="en-GB" sz="2800" b="1" u="sng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more</a:t>
            </a: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than £5 but </a:t>
            </a:r>
            <a:r>
              <a:rPr lang="en-GB" sz="2800" b="1" u="sng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</a:t>
            </a: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than £10, for example:</a:t>
            </a:r>
          </a:p>
          <a:p>
            <a:endParaRPr lang="en-GB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£5, £2 = £7   OR   £2, £2, £2 = £6   OR   £1, £1, £1, £5 = £8</a:t>
            </a:r>
          </a:p>
        </p:txBody>
      </p:sp>
    </p:spTree>
    <p:extLst>
      <p:ext uri="{BB962C8B-B14F-4D97-AF65-F5344CB8AC3E}">
        <p14:creationId xmlns:p14="http://schemas.microsoft.com/office/powerpoint/2010/main" val="4755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addition represented on this number line.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3AD16F-4E0B-4976-8697-16D0C357A34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61C2E8-348F-45E3-948F-3318B638444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9C500A-EF59-4E2B-9FD8-566C9D21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BFC683F-CCA9-4AAC-B54C-E150BF982226}"/>
              </a:ext>
            </a:extLst>
          </p:cNvPr>
          <p:cNvGraphicFramePr>
            <a:graphicFrameLocks noGrp="1"/>
          </p:cNvGraphicFramePr>
          <p:nvPr/>
        </p:nvGraphicFramePr>
        <p:xfrm>
          <a:off x="2776615" y="1607230"/>
          <a:ext cx="6630873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797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£5 and 35p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  <p:sp>
        <p:nvSpPr>
          <p:cNvPr id="33" name="Arc 32">
            <a:extLst>
              <a:ext uri="{FF2B5EF4-FFF2-40B4-BE49-F238E27FC236}">
                <a16:creationId xmlns:a16="http://schemas.microsoft.com/office/drawing/2014/main" id="{3FD677B6-702C-4C5B-B596-F0CA6F942664}"/>
              </a:ext>
            </a:extLst>
          </p:cNvPr>
          <p:cNvSpPr/>
          <p:nvPr/>
        </p:nvSpPr>
        <p:spPr>
          <a:xfrm>
            <a:off x="2786139" y="3276620"/>
            <a:ext cx="1998000" cy="1798762"/>
          </a:xfrm>
          <a:prstGeom prst="arc">
            <a:avLst>
              <a:gd name="adj1" fmla="val 10736959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E5CFC9-A6CA-4384-A2D2-3E23AE1FF460}"/>
              </a:ext>
            </a:extLst>
          </p:cNvPr>
          <p:cNvSpPr txBox="1"/>
          <p:nvPr/>
        </p:nvSpPr>
        <p:spPr>
          <a:xfrm>
            <a:off x="3463578" y="3262556"/>
            <a:ext cx="643125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65p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0793AF-3500-4DE7-B3FF-BAAD8155DCEA}"/>
              </a:ext>
            </a:extLst>
          </p:cNvPr>
          <p:cNvSpPr txBox="1"/>
          <p:nvPr/>
        </p:nvSpPr>
        <p:spPr>
          <a:xfrm>
            <a:off x="6237615" y="3306644"/>
            <a:ext cx="1569660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£2 and 85p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0F9740-8B68-424F-B54E-D6AA193573F4}"/>
              </a:ext>
            </a:extLst>
          </p:cNvPr>
          <p:cNvSpPr/>
          <p:nvPr/>
        </p:nvSpPr>
        <p:spPr>
          <a:xfrm>
            <a:off x="1906127" y="4707677"/>
            <a:ext cx="1890445" cy="4199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£5 and 35p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17818B-D1BE-464E-801F-A15627D666B4}"/>
              </a:ext>
            </a:extLst>
          </p:cNvPr>
          <p:cNvSpPr/>
          <p:nvPr/>
        </p:nvSpPr>
        <p:spPr>
          <a:xfrm>
            <a:off x="8348898" y="4707677"/>
            <a:ext cx="1890445" cy="4199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B796E36-6FAD-4A84-A8C5-0B7D425D9D89}"/>
              </a:ext>
            </a:extLst>
          </p:cNvPr>
          <p:cNvSpPr/>
          <p:nvPr/>
        </p:nvSpPr>
        <p:spPr>
          <a:xfrm>
            <a:off x="4373099" y="4707677"/>
            <a:ext cx="839324" cy="4199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F2D4D53-BEDA-462F-9AD1-72603596CBD1}"/>
              </a:ext>
            </a:extLst>
          </p:cNvPr>
          <p:cNvSpPr/>
          <p:nvPr/>
        </p:nvSpPr>
        <p:spPr>
          <a:xfrm>
            <a:off x="4781445" y="3279444"/>
            <a:ext cx="4499080" cy="1813257"/>
          </a:xfrm>
          <a:prstGeom prst="arc">
            <a:avLst>
              <a:gd name="adj1" fmla="val 10736959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6EB364A-9212-427A-B9CF-94AC098A6665}"/>
              </a:ext>
            </a:extLst>
          </p:cNvPr>
          <p:cNvGraphicFramePr>
            <a:graphicFrameLocks noGrp="1"/>
          </p:cNvGraphicFramePr>
          <p:nvPr/>
        </p:nvGraphicFramePr>
        <p:xfrm>
          <a:off x="2786139" y="4191035"/>
          <a:ext cx="6491144" cy="470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320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1497956">
                  <a:extLst>
                    <a:ext uri="{9D8B030D-6E8A-4147-A177-3AD203B41FA5}">
                      <a16:colId xmlns:a16="http://schemas.microsoft.com/office/drawing/2014/main" val="3868482623"/>
                    </a:ext>
                  </a:extLst>
                </a:gridCol>
                <a:gridCol w="1497956">
                  <a:extLst>
                    <a:ext uri="{9D8B030D-6E8A-4147-A177-3AD203B41FA5}">
                      <a16:colId xmlns:a16="http://schemas.microsoft.com/office/drawing/2014/main" val="3632883222"/>
                    </a:ext>
                  </a:extLst>
                </a:gridCol>
                <a:gridCol w="1497956">
                  <a:extLst>
                    <a:ext uri="{9D8B030D-6E8A-4147-A177-3AD203B41FA5}">
                      <a16:colId xmlns:a16="http://schemas.microsoft.com/office/drawing/2014/main" val="1816425132"/>
                    </a:ext>
                  </a:extLst>
                </a:gridCol>
                <a:gridCol w="1497956">
                  <a:extLst>
                    <a:ext uri="{9D8B030D-6E8A-4147-A177-3AD203B41FA5}">
                      <a16:colId xmlns:a16="http://schemas.microsoft.com/office/drawing/2014/main" val="1696379346"/>
                    </a:ext>
                  </a:extLst>
                </a:gridCol>
              </a:tblGrid>
              <a:tr h="47013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44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addition represented on this number line.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3AD16F-4E0B-4976-8697-16D0C357A34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61C2E8-348F-45E3-948F-3318B638444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9C500A-EF59-4E2B-9FD8-566C9D21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BFC683F-CCA9-4AAC-B54C-E150BF982226}"/>
              </a:ext>
            </a:extLst>
          </p:cNvPr>
          <p:cNvGraphicFramePr>
            <a:graphicFrameLocks noGrp="1"/>
          </p:cNvGraphicFramePr>
          <p:nvPr/>
        </p:nvGraphicFramePr>
        <p:xfrm>
          <a:off x="2776615" y="1607230"/>
          <a:ext cx="6630873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797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£5 and 35p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£3 and 50p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£8 and 85p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  <p:sp>
        <p:nvSpPr>
          <p:cNvPr id="32" name="Arc 31">
            <a:extLst>
              <a:ext uri="{FF2B5EF4-FFF2-40B4-BE49-F238E27FC236}">
                <a16:creationId xmlns:a16="http://schemas.microsoft.com/office/drawing/2014/main" id="{C55C2CA5-5E28-4146-85CE-D4BD8D69D6FE}"/>
              </a:ext>
            </a:extLst>
          </p:cNvPr>
          <p:cNvSpPr/>
          <p:nvPr/>
        </p:nvSpPr>
        <p:spPr>
          <a:xfrm>
            <a:off x="4781445" y="3279444"/>
            <a:ext cx="4499080" cy="1813257"/>
          </a:xfrm>
          <a:prstGeom prst="arc">
            <a:avLst>
              <a:gd name="adj1" fmla="val 10736959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3FD677B6-702C-4C5B-B596-F0CA6F942664}"/>
              </a:ext>
            </a:extLst>
          </p:cNvPr>
          <p:cNvSpPr/>
          <p:nvPr/>
        </p:nvSpPr>
        <p:spPr>
          <a:xfrm>
            <a:off x="2786139" y="3276620"/>
            <a:ext cx="1998000" cy="1798762"/>
          </a:xfrm>
          <a:prstGeom prst="arc">
            <a:avLst>
              <a:gd name="adj1" fmla="val 10736959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6EB364A-9212-427A-B9CF-94AC098A6665}"/>
              </a:ext>
            </a:extLst>
          </p:cNvPr>
          <p:cNvGraphicFramePr>
            <a:graphicFrameLocks noGrp="1"/>
          </p:cNvGraphicFramePr>
          <p:nvPr/>
        </p:nvGraphicFramePr>
        <p:xfrm>
          <a:off x="2786139" y="4191035"/>
          <a:ext cx="6491144" cy="470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320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1497956">
                  <a:extLst>
                    <a:ext uri="{9D8B030D-6E8A-4147-A177-3AD203B41FA5}">
                      <a16:colId xmlns:a16="http://schemas.microsoft.com/office/drawing/2014/main" val="3868482623"/>
                    </a:ext>
                  </a:extLst>
                </a:gridCol>
                <a:gridCol w="1497956">
                  <a:extLst>
                    <a:ext uri="{9D8B030D-6E8A-4147-A177-3AD203B41FA5}">
                      <a16:colId xmlns:a16="http://schemas.microsoft.com/office/drawing/2014/main" val="3632883222"/>
                    </a:ext>
                  </a:extLst>
                </a:gridCol>
                <a:gridCol w="1497956">
                  <a:extLst>
                    <a:ext uri="{9D8B030D-6E8A-4147-A177-3AD203B41FA5}">
                      <a16:colId xmlns:a16="http://schemas.microsoft.com/office/drawing/2014/main" val="1816425132"/>
                    </a:ext>
                  </a:extLst>
                </a:gridCol>
                <a:gridCol w="1497956">
                  <a:extLst>
                    <a:ext uri="{9D8B030D-6E8A-4147-A177-3AD203B41FA5}">
                      <a16:colId xmlns:a16="http://schemas.microsoft.com/office/drawing/2014/main" val="1696379346"/>
                    </a:ext>
                  </a:extLst>
                </a:gridCol>
              </a:tblGrid>
              <a:tr h="470135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DE5CFC9-A6CA-4384-A2D2-3E23AE1FF460}"/>
              </a:ext>
            </a:extLst>
          </p:cNvPr>
          <p:cNvSpPr txBox="1"/>
          <p:nvPr/>
        </p:nvSpPr>
        <p:spPr>
          <a:xfrm>
            <a:off x="3463578" y="3262556"/>
            <a:ext cx="643125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65p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0793AF-3500-4DE7-B3FF-BAAD8155DCEA}"/>
              </a:ext>
            </a:extLst>
          </p:cNvPr>
          <p:cNvSpPr txBox="1"/>
          <p:nvPr/>
        </p:nvSpPr>
        <p:spPr>
          <a:xfrm>
            <a:off x="6237615" y="3306644"/>
            <a:ext cx="1569660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£2 and 85p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556638-80A0-46F1-ACCA-96230C06B983}"/>
              </a:ext>
            </a:extLst>
          </p:cNvPr>
          <p:cNvSpPr/>
          <p:nvPr/>
        </p:nvSpPr>
        <p:spPr>
          <a:xfrm>
            <a:off x="1906127" y="4707677"/>
            <a:ext cx="1890445" cy="4199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£5 and 35p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989BFC-A70C-421D-8B56-940126805264}"/>
              </a:ext>
            </a:extLst>
          </p:cNvPr>
          <p:cNvSpPr/>
          <p:nvPr/>
        </p:nvSpPr>
        <p:spPr>
          <a:xfrm>
            <a:off x="8348898" y="4707677"/>
            <a:ext cx="1890445" cy="4199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£8 and 85p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43582FB-3C03-4077-9EB2-1CBE8A08CEE8}"/>
              </a:ext>
            </a:extLst>
          </p:cNvPr>
          <p:cNvSpPr/>
          <p:nvPr/>
        </p:nvSpPr>
        <p:spPr>
          <a:xfrm>
            <a:off x="4373099" y="4707677"/>
            <a:ext cx="839324" cy="4199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£6</a:t>
            </a:r>
          </a:p>
        </p:txBody>
      </p:sp>
    </p:spTree>
    <p:extLst>
      <p:ext uri="{BB962C8B-B14F-4D97-AF65-F5344CB8AC3E}">
        <p14:creationId xmlns:p14="http://schemas.microsoft.com/office/powerpoint/2010/main" val="281390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3AD16F-4E0B-4976-8697-16D0C357A34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61C2E8-348F-45E3-948F-3318B638444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9C500A-EF59-4E2B-9FD8-566C9D21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D23463-F75F-4340-8F6D-92C3BBF6E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58F4862-50F4-486F-8FE6-FA8B76DD9C7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Jilani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His friend gives him £1 and 90p more.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he have altogether?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62626D58-9E09-4543-A289-16512432653C}"/>
              </a:ext>
            </a:extLst>
          </p:cNvPr>
          <p:cNvSpPr/>
          <p:nvPr/>
        </p:nvSpPr>
        <p:spPr>
          <a:xfrm>
            <a:off x="4280259" y="1763238"/>
            <a:ext cx="5413371" cy="1036638"/>
          </a:xfrm>
          <a:prstGeom prst="wedgeRoundRectCallout">
            <a:avLst>
              <a:gd name="adj1" fmla="val -67013"/>
              <a:gd name="adj2" fmla="val 238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is how much money I have in my pocket.</a:t>
            </a:r>
          </a:p>
        </p:txBody>
      </p:sp>
    </p:spTree>
    <p:extLst>
      <p:ext uri="{BB962C8B-B14F-4D97-AF65-F5344CB8AC3E}">
        <p14:creationId xmlns:p14="http://schemas.microsoft.com/office/powerpoint/2010/main" val="365018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3AD16F-4E0B-4976-8697-16D0C357A34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61C2E8-348F-45E3-948F-3318B638444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9C500A-EF59-4E2B-9FD8-566C9D21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D23463-F75F-4340-8F6D-92C3BBF6E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58F4862-50F4-486F-8FE6-FA8B76DD9C7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Jilani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His friend gives him £1 and 90p more.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he have altogether?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£6 and 65p + £1 and 90p = £8 and 55p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62626D58-9E09-4543-A289-16512432653C}"/>
              </a:ext>
            </a:extLst>
          </p:cNvPr>
          <p:cNvSpPr/>
          <p:nvPr/>
        </p:nvSpPr>
        <p:spPr>
          <a:xfrm>
            <a:off x="4280259" y="1763238"/>
            <a:ext cx="5413371" cy="1036638"/>
          </a:xfrm>
          <a:prstGeom prst="wedgeRoundRectCallout">
            <a:avLst>
              <a:gd name="adj1" fmla="val -67013"/>
              <a:gd name="adj2" fmla="val 238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is how much money I have in my pocket.</a:t>
            </a:r>
          </a:p>
        </p:txBody>
      </p:sp>
    </p:spTree>
    <p:extLst>
      <p:ext uri="{BB962C8B-B14F-4D97-AF65-F5344CB8AC3E}">
        <p14:creationId xmlns:p14="http://schemas.microsoft.com/office/powerpoint/2010/main" val="240947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3AD16F-4E0B-4976-8697-16D0C357A34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61C2E8-348F-45E3-948F-3318B638444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9C500A-EF59-4E2B-9FD8-566C9D21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4D2D387-D109-40C9-80F0-E57B86C8A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03595F-053F-4327-8BDB-AA8948D769B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total amount of money in these two purses.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calculation.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5C0419-E573-4E24-A239-B4A1AB62FCDD}"/>
              </a:ext>
            </a:extLst>
          </p:cNvPr>
          <p:cNvSpPr/>
          <p:nvPr/>
        </p:nvSpPr>
        <p:spPr>
          <a:xfrm>
            <a:off x="5819904" y="2983614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+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CF3985-18B0-4B72-8882-F37B9A5FF4BA}"/>
              </a:ext>
            </a:extLst>
          </p:cNvPr>
          <p:cNvSpPr txBox="1"/>
          <p:nvPr/>
        </p:nvSpPr>
        <p:spPr>
          <a:xfrm>
            <a:off x="7112963" y="3245225"/>
            <a:ext cx="193001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£5 and 99p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5E3307-319B-4E71-AC37-9050EEA5DE57}"/>
              </a:ext>
            </a:extLst>
          </p:cNvPr>
          <p:cNvSpPr txBox="1"/>
          <p:nvPr/>
        </p:nvSpPr>
        <p:spPr>
          <a:xfrm>
            <a:off x="3398211" y="1448250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Purse 1: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7DBC3-EBF5-4941-AC13-142646A2B415}"/>
              </a:ext>
            </a:extLst>
          </p:cNvPr>
          <p:cNvSpPr txBox="1"/>
          <p:nvPr/>
        </p:nvSpPr>
        <p:spPr>
          <a:xfrm>
            <a:off x="7474684" y="1448250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Purse 2:</a:t>
            </a:r>
          </a:p>
        </p:txBody>
      </p:sp>
    </p:spTree>
    <p:extLst>
      <p:ext uri="{BB962C8B-B14F-4D97-AF65-F5344CB8AC3E}">
        <p14:creationId xmlns:p14="http://schemas.microsoft.com/office/powerpoint/2010/main" val="364476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3AD16F-4E0B-4976-8697-16D0C357A34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61C2E8-348F-45E3-948F-3318B6384443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9C500A-EF59-4E2B-9FD8-566C9D21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4D2D387-D109-40C9-80F0-E57B86C8A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03595F-053F-4327-8BDB-AA8948D769B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total amount of money in these two purses.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calculation.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£3 and 31p + £5 and 99p = £9 and 30p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5C0419-E573-4E24-A239-B4A1AB62FCDD}"/>
              </a:ext>
            </a:extLst>
          </p:cNvPr>
          <p:cNvSpPr/>
          <p:nvPr/>
        </p:nvSpPr>
        <p:spPr>
          <a:xfrm>
            <a:off x="5819904" y="2983614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+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CF3985-18B0-4B72-8882-F37B9A5FF4BA}"/>
              </a:ext>
            </a:extLst>
          </p:cNvPr>
          <p:cNvSpPr txBox="1"/>
          <p:nvPr/>
        </p:nvSpPr>
        <p:spPr>
          <a:xfrm>
            <a:off x="7112963" y="3245225"/>
            <a:ext cx="193001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£5 and 99p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5E3307-319B-4E71-AC37-9050EEA5DE57}"/>
              </a:ext>
            </a:extLst>
          </p:cNvPr>
          <p:cNvSpPr txBox="1"/>
          <p:nvPr/>
        </p:nvSpPr>
        <p:spPr>
          <a:xfrm>
            <a:off x="3398211" y="1448250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Purse 1: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7DBC3-EBF5-4941-AC13-142646A2B415}"/>
              </a:ext>
            </a:extLst>
          </p:cNvPr>
          <p:cNvSpPr txBox="1"/>
          <p:nvPr/>
        </p:nvSpPr>
        <p:spPr>
          <a:xfrm>
            <a:off x="7474684" y="1448250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Purse 2: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6D8650-CB43-4BB8-8125-90F97FCA1E19}"/>
              </a:ext>
            </a:extLst>
          </p:cNvPr>
          <p:cNvGraphicFramePr>
            <a:graphicFrameLocks noGrp="1"/>
          </p:cNvGraphicFramePr>
          <p:nvPr/>
        </p:nvGraphicFramePr>
        <p:xfrm>
          <a:off x="3262905" y="4129339"/>
          <a:ext cx="6426000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8000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£3 and 31p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£5 and 99p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44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these additions.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5500AD-FF3D-456E-9BC0-56FEFA88C1A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D08512-C388-4D89-A648-4F4BBD4DD3F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0CB235-6A74-4E39-B446-AC3E1A76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9FC2FCE-AB66-4B7E-B009-298B9C0148C9}"/>
              </a:ext>
            </a:extLst>
          </p:cNvPr>
          <p:cNvGraphicFramePr>
            <a:graphicFrameLocks noGrp="1"/>
          </p:cNvGraphicFramePr>
          <p:nvPr/>
        </p:nvGraphicFramePr>
        <p:xfrm>
          <a:off x="2399597" y="2014191"/>
          <a:ext cx="7409775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6976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756833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756833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2119133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l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A. £2 and 85p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£4 and 35p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0084AF7-46B7-4AD8-B05D-E56C90830DE7}"/>
              </a:ext>
            </a:extLst>
          </p:cNvPr>
          <p:cNvGraphicFramePr>
            <a:graphicFrameLocks noGrp="1"/>
          </p:cNvGraphicFramePr>
          <p:nvPr/>
        </p:nvGraphicFramePr>
        <p:xfrm>
          <a:off x="2399597" y="3727679"/>
          <a:ext cx="7409775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6976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756833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756833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2119133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l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B. £5 and 22p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£3 and 34p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61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these additions.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5500AD-FF3D-456E-9BC0-56FEFA88C1A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D08512-C388-4D89-A648-4F4BBD4DD3F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0CB235-6A74-4E39-B446-AC3E1A76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9FC2FCE-AB66-4B7E-B009-298B9C0148C9}"/>
              </a:ext>
            </a:extLst>
          </p:cNvPr>
          <p:cNvGraphicFramePr>
            <a:graphicFrameLocks noGrp="1"/>
          </p:cNvGraphicFramePr>
          <p:nvPr/>
        </p:nvGraphicFramePr>
        <p:xfrm>
          <a:off x="2399597" y="2014191"/>
          <a:ext cx="7409775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6976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756833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756833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2119133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l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A. £2 and 85p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£4 and 35p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£7 and 20p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0084AF7-46B7-4AD8-B05D-E56C90830DE7}"/>
              </a:ext>
            </a:extLst>
          </p:cNvPr>
          <p:cNvGraphicFramePr>
            <a:graphicFrameLocks noGrp="1"/>
          </p:cNvGraphicFramePr>
          <p:nvPr/>
        </p:nvGraphicFramePr>
        <p:xfrm>
          <a:off x="2399597" y="3727679"/>
          <a:ext cx="7409775" cy="701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6976">
                  <a:extLst>
                    <a:ext uri="{9D8B030D-6E8A-4147-A177-3AD203B41FA5}">
                      <a16:colId xmlns:a16="http://schemas.microsoft.com/office/drawing/2014/main" val="1285222052"/>
                    </a:ext>
                  </a:extLst>
                </a:gridCol>
                <a:gridCol w="756833">
                  <a:extLst>
                    <a:ext uri="{9D8B030D-6E8A-4147-A177-3AD203B41FA5}">
                      <a16:colId xmlns:a16="http://schemas.microsoft.com/office/drawing/2014/main" val="9338559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6613801"/>
                    </a:ext>
                  </a:extLst>
                </a:gridCol>
                <a:gridCol w="756833">
                  <a:extLst>
                    <a:ext uri="{9D8B030D-6E8A-4147-A177-3AD203B41FA5}">
                      <a16:colId xmlns:a16="http://schemas.microsoft.com/office/drawing/2014/main" val="4220383759"/>
                    </a:ext>
                  </a:extLst>
                </a:gridCol>
                <a:gridCol w="2119133">
                  <a:extLst>
                    <a:ext uri="{9D8B030D-6E8A-4147-A177-3AD203B41FA5}">
                      <a16:colId xmlns:a16="http://schemas.microsoft.com/office/drawing/2014/main" val="151375549"/>
                    </a:ext>
                  </a:extLst>
                </a:gridCol>
              </a:tblGrid>
              <a:tr h="701538">
                <a:tc>
                  <a:txBody>
                    <a:bodyPr/>
                    <a:lstStyle/>
                    <a:p>
                      <a:pPr algn="l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B. £5 and 22p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£3 and 34p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£8 and 56p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2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01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42421"/>
            <a:ext cx="5157787" cy="14739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find a total.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3"/>
            <a:ext cx="5157787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recognise the value of coins notes.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different ways to find totals.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practice using different methods to find a total.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33861"/>
            <a:ext cx="5183188" cy="129106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add money accurately. 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the value of coins and notes.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remember to convert pence to pounds.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practice using different methods to add money accurately.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any two amounts shown below, together to make a total more than £9.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three possibilities.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5500AD-FF3D-456E-9BC0-56FEFA88C1A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D08512-C388-4D89-A648-4F4BBD4DD3F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0CB235-6A74-4E39-B446-AC3E1A76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0EEF4A7-C67B-4F7D-AB59-1517372DE1DA}"/>
              </a:ext>
            </a:extLst>
          </p:cNvPr>
          <p:cNvSpPr txBox="1"/>
          <p:nvPr/>
        </p:nvSpPr>
        <p:spPr>
          <a:xfrm>
            <a:off x="2956835" y="1501747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 and 15p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4C8B6E-1EB5-4630-9A07-7D8387A39C75}"/>
              </a:ext>
            </a:extLst>
          </p:cNvPr>
          <p:cNvSpPr txBox="1"/>
          <p:nvPr/>
        </p:nvSpPr>
        <p:spPr>
          <a:xfrm>
            <a:off x="2956835" y="3763971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65p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2FF6B8-2B1C-4A43-938D-047D4D3A28C1}"/>
              </a:ext>
            </a:extLst>
          </p:cNvPr>
          <p:cNvSpPr txBox="1"/>
          <p:nvPr/>
        </p:nvSpPr>
        <p:spPr>
          <a:xfrm>
            <a:off x="7066408" y="1501747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 and 70p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D5DC68-FF88-432E-A928-43FDB48687BB}"/>
              </a:ext>
            </a:extLst>
          </p:cNvPr>
          <p:cNvSpPr txBox="1"/>
          <p:nvPr/>
        </p:nvSpPr>
        <p:spPr>
          <a:xfrm>
            <a:off x="7066408" y="2643439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 and 60p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489B23-2CCB-4B30-9C3B-F2A5DB8E1EE0}"/>
              </a:ext>
            </a:extLst>
          </p:cNvPr>
          <p:cNvSpPr txBox="1"/>
          <p:nvPr/>
        </p:nvSpPr>
        <p:spPr>
          <a:xfrm>
            <a:off x="7066408" y="3763971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 and 30p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A348B5-9036-4C8D-9DED-A0EFE5193697}"/>
              </a:ext>
            </a:extLst>
          </p:cNvPr>
          <p:cNvSpPr txBox="1"/>
          <p:nvPr/>
        </p:nvSpPr>
        <p:spPr>
          <a:xfrm>
            <a:off x="2956835" y="2643439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20p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1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any two amounts shown below, together to make a total more than £9.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three possibilities.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£7 and 15p + £2 and 20p = £9 and 35p, 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£7 and 15p + 365p = £10 and 80p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£4 and 60p + £7 and 15p = £11 and 75p.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5500AD-FF3D-456E-9BC0-56FEFA88C1A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D08512-C388-4D89-A648-4F4BBD4DD3F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0CB235-6A74-4E39-B446-AC3E1A76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0EEF4A7-C67B-4F7D-AB59-1517372DE1DA}"/>
              </a:ext>
            </a:extLst>
          </p:cNvPr>
          <p:cNvSpPr txBox="1"/>
          <p:nvPr/>
        </p:nvSpPr>
        <p:spPr>
          <a:xfrm>
            <a:off x="2956835" y="1501747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 and 15p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4C8B6E-1EB5-4630-9A07-7D8387A39C75}"/>
              </a:ext>
            </a:extLst>
          </p:cNvPr>
          <p:cNvSpPr txBox="1"/>
          <p:nvPr/>
        </p:nvSpPr>
        <p:spPr>
          <a:xfrm>
            <a:off x="2956835" y="3763971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65p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2FF6B8-2B1C-4A43-938D-047D4D3A28C1}"/>
              </a:ext>
            </a:extLst>
          </p:cNvPr>
          <p:cNvSpPr txBox="1"/>
          <p:nvPr/>
        </p:nvSpPr>
        <p:spPr>
          <a:xfrm>
            <a:off x="7066408" y="1501747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 and 70p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D5DC68-FF88-432E-A928-43FDB48687BB}"/>
              </a:ext>
            </a:extLst>
          </p:cNvPr>
          <p:cNvSpPr txBox="1"/>
          <p:nvPr/>
        </p:nvSpPr>
        <p:spPr>
          <a:xfrm>
            <a:off x="7066408" y="2643439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 and 60p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489B23-2CCB-4B30-9C3B-F2A5DB8E1EE0}"/>
              </a:ext>
            </a:extLst>
          </p:cNvPr>
          <p:cNvSpPr txBox="1"/>
          <p:nvPr/>
        </p:nvSpPr>
        <p:spPr>
          <a:xfrm>
            <a:off x="7066408" y="3763971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 and 30p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A348B5-9036-4C8D-9DED-A0EFE5193697}"/>
              </a:ext>
            </a:extLst>
          </p:cNvPr>
          <p:cNvSpPr txBox="1"/>
          <p:nvPr/>
        </p:nvSpPr>
        <p:spPr>
          <a:xfrm>
            <a:off x="2956835" y="2643439"/>
            <a:ext cx="2196752" cy="8999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20p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2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5500AD-FF3D-456E-9BC0-56FEFA88C1A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D08512-C388-4D89-A648-4F4BBD4DD3F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0CB235-6A74-4E39-B446-AC3E1A76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A0ABE2-9207-4D1F-957F-813BD5AC3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46FB3E-5A19-484E-B522-204A303DE22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Geraint has made £8 and 60p below by adding two amounts of money together.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Help Geraint find two other ways of making £8 and 60p by adding two amounts together, using 1 note and 6 coins in total.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EC4580D-4D18-4801-893D-F9876AEFE42F}"/>
              </a:ext>
            </a:extLst>
          </p:cNvPr>
          <p:cNvSpPr/>
          <p:nvPr/>
        </p:nvSpPr>
        <p:spPr>
          <a:xfrm>
            <a:off x="3663129" y="1546794"/>
            <a:ext cx="5129842" cy="5797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£5 and 35p + £3 and 25p = £8 and 60p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2400765-1EB5-43B8-9E32-B0E5D318693E}"/>
              </a:ext>
            </a:extLst>
          </p:cNvPr>
          <p:cNvSpPr/>
          <p:nvPr/>
        </p:nvSpPr>
        <p:spPr>
          <a:xfrm>
            <a:off x="4092975" y="2238851"/>
            <a:ext cx="4600009" cy="719448"/>
          </a:xfrm>
          <a:prstGeom prst="wedgeRoundRectCallout">
            <a:avLst>
              <a:gd name="adj1" fmla="val -63530"/>
              <a:gd name="adj2" fmla="val 246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1 note and 12 coins in total.</a:t>
            </a:r>
          </a:p>
        </p:txBody>
      </p:sp>
    </p:spTree>
    <p:extLst>
      <p:ext uri="{BB962C8B-B14F-4D97-AF65-F5344CB8AC3E}">
        <p14:creationId xmlns:p14="http://schemas.microsoft.com/office/powerpoint/2010/main" val="66768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5500AD-FF3D-456E-9BC0-56FEFA88C1A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D08512-C388-4D89-A648-4F4BBD4DD3F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0CB235-6A74-4E39-B446-AC3E1A76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A0ABE2-9207-4D1F-957F-813BD5AC3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46FB3E-5A19-484E-B522-204A303DE22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Geraint has made £8 and 60p below by adding two amounts of money together.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Help Geraint find two other ways of making £8 and 60p by adding two amounts together, using 1 note and 6 coins in total.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£6 and 55p (made up of: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£5 note +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three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50p coins +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5p coin) + £2 and 5p (made up of: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£2 coin +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5p coin) = £8 and 60p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£6 and 10p (made up of: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£5 note +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£1 coin +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10p coin) + £2 and 50p (made up of: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£2 coin +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two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20p coins +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one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10p coin) = £8 and 60p.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EC4580D-4D18-4801-893D-F9876AEFE42F}"/>
              </a:ext>
            </a:extLst>
          </p:cNvPr>
          <p:cNvSpPr/>
          <p:nvPr/>
        </p:nvSpPr>
        <p:spPr>
          <a:xfrm>
            <a:off x="3663129" y="1546794"/>
            <a:ext cx="5129842" cy="5797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£5 and 35p + £3 and 25p = £8 and 60p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2400765-1EB5-43B8-9E32-B0E5D318693E}"/>
              </a:ext>
            </a:extLst>
          </p:cNvPr>
          <p:cNvSpPr/>
          <p:nvPr/>
        </p:nvSpPr>
        <p:spPr>
          <a:xfrm>
            <a:off x="4092975" y="2238851"/>
            <a:ext cx="4600009" cy="719448"/>
          </a:xfrm>
          <a:prstGeom prst="wedgeRoundRectCallout">
            <a:avLst>
              <a:gd name="adj1" fmla="val -63530"/>
              <a:gd name="adj2" fmla="val 246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1 note and 12 coins in total.</a:t>
            </a:r>
          </a:p>
        </p:txBody>
      </p:sp>
    </p:spTree>
    <p:extLst>
      <p:ext uri="{BB962C8B-B14F-4D97-AF65-F5344CB8AC3E}">
        <p14:creationId xmlns:p14="http://schemas.microsoft.com/office/powerpoint/2010/main" val="1366422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5500AD-FF3D-456E-9BC0-56FEFA88C1A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D08512-C388-4D89-A648-4F4BBD4DD3F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0CB235-6A74-4E39-B446-AC3E1A76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A4FD3-BCDE-47EE-99BF-3F46FD2CB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1555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F18CBC-9759-4150-B399-BCF78D6984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Sanjay has used this bar model to represent an addition.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he has lost two different silver coins.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reasoning.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84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5500AD-FF3D-456E-9BC0-56FEFA88C1A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D08512-C388-4D89-A648-4F4BBD4DD3F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0CB235-6A74-4E39-B446-AC3E1A76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A4FD3-BCDE-47EE-99BF-3F46FD2CB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1555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F18CBC-9759-4150-B399-BCF78D6984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Sanjay has used this bar model to represent an addition.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he has lost two different silver coins.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reasoning.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Yes, this is possible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81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5500AD-FF3D-456E-9BC0-56FEFA88C1A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D08512-C388-4D89-A648-4F4BBD4DD3F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0CB235-6A74-4E39-B446-AC3E1A76F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A4FD3-BCDE-47EE-99BF-3F46FD2CB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1555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F18CBC-9759-4150-B399-BCF78D6984D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Sanjay has used this bar model to represent an addition.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he has lost two different silver coins.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reasoning.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Yes, this is possible because the difference is 25p which can be made with two different silver coins (20p and 5p).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2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BA71-5328-4A5F-A49E-F9D66204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3AFB-8EA6-4C3D-AA07-84EC0282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5" y="1673225"/>
            <a:ext cx="35242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Complete the worksheet, you have two sheets to complete. The first sheet is adding totals.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second sheet is looking at problem solving questions.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D5058F-56A7-44AF-A3A4-B5357A32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4" t="19580" r="37672" b="12134"/>
          <a:stretch/>
        </p:blipFill>
        <p:spPr>
          <a:xfrm>
            <a:off x="709449" y="1343818"/>
            <a:ext cx="3121572" cy="4680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719B0A-A18F-495C-8400-0884F74E4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83" t="21825" r="37414" b="12134"/>
          <a:stretch/>
        </p:blipFill>
        <p:spPr>
          <a:xfrm>
            <a:off x="8360979" y="1343818"/>
            <a:ext cx="3121573" cy="45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6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38200" y="1628776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the worksheet. Choose the level you are most comfortable with.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A17F77-C8EF-4D10-86B6-DA3AA7C2F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95" t="14925" r="37802" b="20215"/>
          <a:stretch/>
        </p:blipFill>
        <p:spPr>
          <a:xfrm>
            <a:off x="6844861" y="233748"/>
            <a:ext cx="4508939" cy="64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A241F9-4E98-46A5-ADA6-593B9A7F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7F0889-C69B-408E-8CB4-165A9080E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9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85CD5-5F9D-4FAE-8913-6B70724CB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63" t="20106" r="28546" b="22896"/>
          <a:stretch/>
        </p:blipFill>
        <p:spPr>
          <a:xfrm>
            <a:off x="4183308" y="1056822"/>
            <a:ext cx="7309755" cy="54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3395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42AF00-E267-4988-9A1F-A3164D977935}"/>
              </a:ext>
            </a:extLst>
          </p:cNvPr>
          <p:cNvGraphicFramePr>
            <a:graphicFrameLocks noGrp="1"/>
          </p:cNvGraphicFramePr>
          <p:nvPr/>
        </p:nvGraphicFramePr>
        <p:xfrm>
          <a:off x="579308" y="1168825"/>
          <a:ext cx="11016000" cy="51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0">
                  <a:extLst>
                    <a:ext uri="{9D8B030D-6E8A-4147-A177-3AD203B41FA5}">
                      <a16:colId xmlns:a16="http://schemas.microsoft.com/office/drawing/2014/main" val="175955082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669883750"/>
                    </a:ext>
                  </a:extLst>
                </a:gridCol>
                <a:gridCol w="5220000">
                  <a:extLst>
                    <a:ext uri="{9D8B030D-6E8A-4147-A177-3AD203B41FA5}">
                      <a16:colId xmlns:a16="http://schemas.microsoft.com/office/drawing/2014/main" val="58478996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Pounds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Pence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Total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1975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 and 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38259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 and 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0863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£2 and 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5549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£3 and 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0443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 and 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57804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________p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£________ and 60p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5331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4C0646-EAAE-483D-882A-E3C4AC57E884}"/>
              </a:ext>
            </a:extLst>
          </p:cNvPr>
          <p:cNvSpPr txBox="1"/>
          <p:nvPr/>
        </p:nvSpPr>
        <p:spPr>
          <a:xfrm>
            <a:off x="7799070" y="564265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D7215-D907-46CB-A8F1-149DB7242E4F}"/>
              </a:ext>
            </a:extLst>
          </p:cNvPr>
          <p:cNvSpPr txBox="1"/>
          <p:nvPr/>
        </p:nvSpPr>
        <p:spPr>
          <a:xfrm>
            <a:off x="7898130" y="488827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E5421C-324E-46BC-93AD-911588F7E795}"/>
              </a:ext>
            </a:extLst>
          </p:cNvPr>
          <p:cNvSpPr txBox="1"/>
          <p:nvPr/>
        </p:nvSpPr>
        <p:spPr>
          <a:xfrm>
            <a:off x="8873490" y="413089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0C32E-72ED-4FD9-8689-EE029BF1443B}"/>
              </a:ext>
            </a:extLst>
          </p:cNvPr>
          <p:cNvSpPr txBox="1"/>
          <p:nvPr/>
        </p:nvSpPr>
        <p:spPr>
          <a:xfrm>
            <a:off x="8873490" y="338113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0A7B8-5253-49FA-8506-19001291B81C}"/>
              </a:ext>
            </a:extLst>
          </p:cNvPr>
          <p:cNvSpPr txBox="1"/>
          <p:nvPr/>
        </p:nvSpPr>
        <p:spPr>
          <a:xfrm>
            <a:off x="9371512" y="2616348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74262-B6B9-4A64-AD4C-B0751D9287AF}"/>
              </a:ext>
            </a:extLst>
          </p:cNvPr>
          <p:cNvSpPr txBox="1"/>
          <p:nvPr/>
        </p:nvSpPr>
        <p:spPr>
          <a:xfrm>
            <a:off x="9371512" y="1859205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D45CAE-C139-4DE9-983B-CEC5B177E4D8}"/>
              </a:ext>
            </a:extLst>
          </p:cNvPr>
          <p:cNvSpPr txBox="1"/>
          <p:nvPr/>
        </p:nvSpPr>
        <p:spPr>
          <a:xfrm>
            <a:off x="7406641" y="2616348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B973F6-EDEE-4730-A2EF-0B2D73A76A4C}"/>
              </a:ext>
            </a:extLst>
          </p:cNvPr>
          <p:cNvSpPr txBox="1"/>
          <p:nvPr/>
        </p:nvSpPr>
        <p:spPr>
          <a:xfrm>
            <a:off x="7406641" y="1859205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07CEF-2DF3-48A8-AE38-53DCD1EFE76F}"/>
              </a:ext>
            </a:extLst>
          </p:cNvPr>
          <p:cNvSpPr txBox="1"/>
          <p:nvPr/>
        </p:nvSpPr>
        <p:spPr>
          <a:xfrm>
            <a:off x="1544685" y="415099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D39E4E-F8FB-40DA-8894-EBFD3D659A3D}"/>
              </a:ext>
            </a:extLst>
          </p:cNvPr>
          <p:cNvSpPr txBox="1"/>
          <p:nvPr/>
        </p:nvSpPr>
        <p:spPr>
          <a:xfrm>
            <a:off x="1544685" y="3393849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AE72FB-00C5-41B3-94CD-C6DC4008A2A9}"/>
              </a:ext>
            </a:extLst>
          </p:cNvPr>
          <p:cNvSpPr txBox="1"/>
          <p:nvPr/>
        </p:nvSpPr>
        <p:spPr>
          <a:xfrm>
            <a:off x="4239053" y="4902928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1A96A9-AC55-4379-990E-358E2C11FA6A}"/>
              </a:ext>
            </a:extLst>
          </p:cNvPr>
          <p:cNvSpPr txBox="1"/>
          <p:nvPr/>
        </p:nvSpPr>
        <p:spPr>
          <a:xfrm>
            <a:off x="4239053" y="5664142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D8CE97-F0A5-4ECC-8ADF-F462FA0242FD}"/>
              </a:ext>
            </a:extLst>
          </p:cNvPr>
          <p:cNvSpPr/>
          <p:nvPr/>
        </p:nvSpPr>
        <p:spPr>
          <a:xfrm>
            <a:off x="579308" y="2532546"/>
            <a:ext cx="11016000" cy="75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564088-ED6F-4B7E-ABDD-97B0CA2818C6}"/>
              </a:ext>
            </a:extLst>
          </p:cNvPr>
          <p:cNvSpPr/>
          <p:nvPr/>
        </p:nvSpPr>
        <p:spPr>
          <a:xfrm>
            <a:off x="579307" y="3293055"/>
            <a:ext cx="11009459" cy="745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253126-EDE1-4050-ADF5-9CC1C4C7042C}"/>
              </a:ext>
            </a:extLst>
          </p:cNvPr>
          <p:cNvSpPr/>
          <p:nvPr/>
        </p:nvSpPr>
        <p:spPr>
          <a:xfrm>
            <a:off x="579307" y="4048625"/>
            <a:ext cx="11009460" cy="745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6E3ED9-6B29-4301-84EB-B79014E18450}"/>
              </a:ext>
            </a:extLst>
          </p:cNvPr>
          <p:cNvSpPr/>
          <p:nvPr/>
        </p:nvSpPr>
        <p:spPr>
          <a:xfrm>
            <a:off x="572767" y="4804194"/>
            <a:ext cx="11016000" cy="745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E1544D-2513-4B4A-9FCF-5DE94CF50504}"/>
              </a:ext>
            </a:extLst>
          </p:cNvPr>
          <p:cNvSpPr/>
          <p:nvPr/>
        </p:nvSpPr>
        <p:spPr>
          <a:xfrm>
            <a:off x="572767" y="5559763"/>
            <a:ext cx="11016000" cy="745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548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 buys an apple and a banana.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3775-B0FC-4A73-A9E5-65043AFFFF09}"/>
              </a:ext>
            </a:extLst>
          </p:cNvPr>
          <p:cNvSpPr txBox="1"/>
          <p:nvPr/>
        </p:nvSpPr>
        <p:spPr>
          <a:xfrm>
            <a:off x="489527" y="5415932"/>
            <a:ext cx="827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much does he spend? £________ and ________p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666EC-4415-4395-AF37-320216D09B59}"/>
              </a:ext>
            </a:extLst>
          </p:cNvPr>
          <p:cNvSpPr txBox="1"/>
          <p:nvPr/>
        </p:nvSpPr>
        <p:spPr>
          <a:xfrm>
            <a:off x="5217932" y="5322781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183D1-0147-4735-B7C3-500AE98E64E1}"/>
              </a:ext>
            </a:extLst>
          </p:cNvPr>
          <p:cNvSpPr txBox="1"/>
          <p:nvPr/>
        </p:nvSpPr>
        <p:spPr>
          <a:xfrm>
            <a:off x="7206388" y="5322781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B0547-D4BE-4D4E-8E34-C2C30044D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50" y="1972614"/>
            <a:ext cx="1379315" cy="1434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1B9375-9C89-4EAF-BC34-455CA2F1B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969">
            <a:off x="7683959" y="1969870"/>
            <a:ext cx="740137" cy="1764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B24D84-021A-4F37-8E8F-1F8DF8A6FE20}"/>
              </a:ext>
            </a:extLst>
          </p:cNvPr>
          <p:cNvSpPr txBox="1"/>
          <p:nvPr/>
        </p:nvSpPr>
        <p:spPr>
          <a:xfrm>
            <a:off x="2993571" y="3529954"/>
            <a:ext cx="17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5E735-CF5B-41F3-AC82-74C04BD05472}"/>
              </a:ext>
            </a:extLst>
          </p:cNvPr>
          <p:cNvSpPr txBox="1"/>
          <p:nvPr/>
        </p:nvSpPr>
        <p:spPr>
          <a:xfrm>
            <a:off x="7460573" y="3529954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45p</a:t>
            </a:r>
          </a:p>
        </p:txBody>
      </p:sp>
    </p:spTree>
    <p:extLst>
      <p:ext uri="{BB962C8B-B14F-4D97-AF65-F5344CB8AC3E}">
        <p14:creationId xmlns:p14="http://schemas.microsoft.com/office/powerpoint/2010/main" val="11397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827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Sue buys an doughnut, slice of cake and a cookie.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3775-B0FC-4A73-A9E5-65043AFFFF09}"/>
              </a:ext>
            </a:extLst>
          </p:cNvPr>
          <p:cNvSpPr txBox="1"/>
          <p:nvPr/>
        </p:nvSpPr>
        <p:spPr>
          <a:xfrm>
            <a:off x="489527" y="5415932"/>
            <a:ext cx="842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much does she spend? £________ and ________p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3E91E-F300-45F8-8EE2-47009C9F9966}"/>
              </a:ext>
            </a:extLst>
          </p:cNvPr>
          <p:cNvSpPr txBox="1"/>
          <p:nvPr/>
        </p:nvSpPr>
        <p:spPr>
          <a:xfrm>
            <a:off x="5103683" y="3439516"/>
            <a:ext cx="17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80p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666EC-4415-4395-AF37-320216D09B59}"/>
              </a:ext>
            </a:extLst>
          </p:cNvPr>
          <p:cNvSpPr txBox="1"/>
          <p:nvPr/>
        </p:nvSpPr>
        <p:spPr>
          <a:xfrm>
            <a:off x="5322667" y="5300455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183D1-0147-4735-B7C3-500AE98E64E1}"/>
              </a:ext>
            </a:extLst>
          </p:cNvPr>
          <p:cNvSpPr txBox="1"/>
          <p:nvPr/>
        </p:nvSpPr>
        <p:spPr>
          <a:xfrm>
            <a:off x="7335448" y="5320551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54CFD-2005-45DD-ACAE-D6A98613B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06" y="1881253"/>
            <a:ext cx="1378176" cy="13781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232C9-3E4B-448A-BD67-B4EF98B5EE1F}"/>
              </a:ext>
            </a:extLst>
          </p:cNvPr>
          <p:cNvSpPr txBox="1"/>
          <p:nvPr/>
        </p:nvSpPr>
        <p:spPr>
          <a:xfrm>
            <a:off x="1554941" y="3439516"/>
            <a:ext cx="17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50p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FA7CA-3769-4F4C-AE94-F11CED3A9808}"/>
              </a:ext>
            </a:extLst>
          </p:cNvPr>
          <p:cNvSpPr txBox="1"/>
          <p:nvPr/>
        </p:nvSpPr>
        <p:spPr>
          <a:xfrm>
            <a:off x="8642378" y="3445732"/>
            <a:ext cx="175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2332D-9736-44CE-A1CF-267ACC1C9B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7389" r="56218" b="55883"/>
          <a:stretch/>
        </p:blipFill>
        <p:spPr>
          <a:xfrm>
            <a:off x="8786458" y="1896975"/>
            <a:ext cx="1378176" cy="1367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035678-9496-487D-A750-CE72C0C77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1" y="1855105"/>
            <a:ext cx="1924399" cy="15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89527" y="375846"/>
            <a:ext cx="6713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 buys a shoes, a t-shirt and a jumper.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3775-B0FC-4A73-A9E5-65043AFFFF09}"/>
              </a:ext>
            </a:extLst>
          </p:cNvPr>
          <p:cNvSpPr txBox="1"/>
          <p:nvPr/>
        </p:nvSpPr>
        <p:spPr>
          <a:xfrm>
            <a:off x="489527" y="5415932"/>
            <a:ext cx="842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much does she spend? £________ and ________p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3E91E-F300-45F8-8EE2-47009C9F9966}"/>
              </a:ext>
            </a:extLst>
          </p:cNvPr>
          <p:cNvSpPr txBox="1"/>
          <p:nvPr/>
        </p:nvSpPr>
        <p:spPr>
          <a:xfrm>
            <a:off x="4990053" y="3760284"/>
            <a:ext cx="175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666EC-4415-4395-AF37-320216D09B59}"/>
              </a:ext>
            </a:extLst>
          </p:cNvPr>
          <p:cNvSpPr txBox="1"/>
          <p:nvPr/>
        </p:nvSpPr>
        <p:spPr>
          <a:xfrm>
            <a:off x="5357590" y="5350157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183D1-0147-4735-B7C3-500AE98E64E1}"/>
              </a:ext>
            </a:extLst>
          </p:cNvPr>
          <p:cNvSpPr txBox="1"/>
          <p:nvPr/>
        </p:nvSpPr>
        <p:spPr>
          <a:xfrm>
            <a:off x="7371430" y="5337228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232C9-3E4B-448A-BD67-B4EF98B5EE1F}"/>
              </a:ext>
            </a:extLst>
          </p:cNvPr>
          <p:cNvSpPr txBox="1"/>
          <p:nvPr/>
        </p:nvSpPr>
        <p:spPr>
          <a:xfrm>
            <a:off x="1474557" y="3771117"/>
            <a:ext cx="175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FA7CA-3769-4F4C-AE94-F11CED3A9808}"/>
              </a:ext>
            </a:extLst>
          </p:cNvPr>
          <p:cNvSpPr txBox="1"/>
          <p:nvPr/>
        </p:nvSpPr>
        <p:spPr>
          <a:xfrm>
            <a:off x="7866443" y="3760283"/>
            <a:ext cx="314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£5 and 75p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26AD2-46B3-4B60-8F06-6564B5951B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627">
            <a:off x="8292341" y="1500168"/>
            <a:ext cx="2434674" cy="2263486"/>
          </a:xfrm>
          <a:prstGeom prst="rect">
            <a:avLst/>
          </a:prstGeom>
        </p:spPr>
      </p:pic>
      <p:pic>
        <p:nvPicPr>
          <p:cNvPr id="1026" name="Picture 2" descr="Image result for shirt# clipart">
            <a:extLst>
              <a:ext uri="{FF2B5EF4-FFF2-40B4-BE49-F238E27FC236}">
                <a16:creationId xmlns:a16="http://schemas.microsoft.com/office/drawing/2014/main" id="{1A8B044B-BCCF-469D-8E3E-BA2179BC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64" y="1712510"/>
            <a:ext cx="1828382" cy="19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hoes clipart">
            <a:extLst>
              <a:ext uri="{FF2B5EF4-FFF2-40B4-BE49-F238E27FC236}">
                <a16:creationId xmlns:a16="http://schemas.microsoft.com/office/drawing/2014/main" id="{18DB01D5-AFCB-4A22-8596-30B3BF68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87" y="2066403"/>
            <a:ext cx="2525794" cy="15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12084" y="380544"/>
            <a:ext cx="500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bar models.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C7F02C-1DD5-43FE-A23B-BFC8A8670F56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1513152"/>
          <a:ext cx="8127999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72521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435202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5504120"/>
                    </a:ext>
                  </a:extLst>
                </a:gridCol>
              </a:tblGrid>
              <a:tr h="900000">
                <a:tc gridSpan="3"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7332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084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60EE73-2B0F-41A0-BF5A-82821464838D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3927238"/>
          <a:ext cx="8127999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72521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435202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5504120"/>
                    </a:ext>
                  </a:extLst>
                </a:gridCol>
              </a:tblGrid>
              <a:tr h="900000">
                <a:tc gridSpan="3"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7332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084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F8FFFF-FA65-404E-830F-5885E3EA0819}"/>
              </a:ext>
            </a:extLst>
          </p:cNvPr>
          <p:cNvSpPr txBox="1"/>
          <p:nvPr/>
        </p:nvSpPr>
        <p:spPr>
          <a:xfrm>
            <a:off x="2031997" y="1600466"/>
            <a:ext cx="812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66FD4-D5B5-4DF7-9747-EBD43FE72BA8}"/>
              </a:ext>
            </a:extLst>
          </p:cNvPr>
          <p:cNvSpPr txBox="1"/>
          <p:nvPr/>
        </p:nvSpPr>
        <p:spPr>
          <a:xfrm>
            <a:off x="2031997" y="4064792"/>
            <a:ext cx="812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 and 10p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679752-F150-4EDD-A1C2-84A056F8C8C7}"/>
              </a:ext>
            </a:extLst>
          </p:cNvPr>
          <p:cNvSpPr/>
          <p:nvPr/>
        </p:nvSpPr>
        <p:spPr>
          <a:xfrm>
            <a:off x="2021111" y="3921795"/>
            <a:ext cx="8138885" cy="1810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12084" y="395597"/>
            <a:ext cx="500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bar models.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C7F02C-1DD5-43FE-A23B-BFC8A8670F56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1513152"/>
          <a:ext cx="8127999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72521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435202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5504120"/>
                    </a:ext>
                  </a:extLst>
                </a:gridCol>
              </a:tblGrid>
              <a:tr h="900000">
                <a:tc gridSpan="3"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7332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084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60EE73-2B0F-41A0-BF5A-82821464838D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3927238"/>
          <a:ext cx="8127999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72521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435202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5504120"/>
                    </a:ext>
                  </a:extLst>
                </a:gridCol>
              </a:tblGrid>
              <a:tr h="900000">
                <a:tc gridSpan="3"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7332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08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9A91E5-2CA9-45EE-AD55-853744EDABA5}"/>
              </a:ext>
            </a:extLst>
          </p:cNvPr>
          <p:cNvSpPr txBox="1"/>
          <p:nvPr/>
        </p:nvSpPr>
        <p:spPr>
          <a:xfrm>
            <a:off x="2031998" y="4954776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DB776-3B66-4EA7-A7B9-E00C911682E8}"/>
              </a:ext>
            </a:extLst>
          </p:cNvPr>
          <p:cNvSpPr txBox="1"/>
          <p:nvPr/>
        </p:nvSpPr>
        <p:spPr>
          <a:xfrm>
            <a:off x="4742774" y="4954776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64EC9-2EFD-4F83-8771-C74EE828B947}"/>
              </a:ext>
            </a:extLst>
          </p:cNvPr>
          <p:cNvSpPr txBox="1"/>
          <p:nvPr/>
        </p:nvSpPr>
        <p:spPr>
          <a:xfrm>
            <a:off x="7453551" y="4954776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A3830-0589-4CC5-9698-D7F291185D90}"/>
              </a:ext>
            </a:extLst>
          </p:cNvPr>
          <p:cNvSpPr txBox="1"/>
          <p:nvPr/>
        </p:nvSpPr>
        <p:spPr>
          <a:xfrm>
            <a:off x="2026594" y="2553781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5E530-802C-44C9-8C0A-1DBDD757F378}"/>
              </a:ext>
            </a:extLst>
          </p:cNvPr>
          <p:cNvSpPr txBox="1"/>
          <p:nvPr/>
        </p:nvSpPr>
        <p:spPr>
          <a:xfrm>
            <a:off x="4737370" y="2553781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95933-8ECA-4F2D-B5DD-DBEEDB643776}"/>
              </a:ext>
            </a:extLst>
          </p:cNvPr>
          <p:cNvSpPr txBox="1"/>
          <p:nvPr/>
        </p:nvSpPr>
        <p:spPr>
          <a:xfrm>
            <a:off x="7448147" y="2553781"/>
            <a:ext cx="27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CC501-D4C7-482E-AE46-B8BC69B3354F}"/>
              </a:ext>
            </a:extLst>
          </p:cNvPr>
          <p:cNvSpPr/>
          <p:nvPr/>
        </p:nvSpPr>
        <p:spPr>
          <a:xfrm>
            <a:off x="2021111" y="3916352"/>
            <a:ext cx="8138885" cy="1810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1399</Words>
  <Application>Microsoft Office PowerPoint</Application>
  <PresentationFormat>Widescreen</PresentationFormat>
  <Paragraphs>454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Office Theme</vt:lpstr>
      <vt:lpstr>Money </vt:lpstr>
      <vt:lpstr>PowerPoint Presentation</vt:lpstr>
      <vt:lpstr>Starter: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: </vt:lpstr>
      <vt:lpstr>Y3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5</cp:revision>
  <dcterms:created xsi:type="dcterms:W3CDTF">2021-11-14T08:27:55Z</dcterms:created>
  <dcterms:modified xsi:type="dcterms:W3CDTF">2021-12-03T15:29:08Z</dcterms:modified>
</cp:coreProperties>
</file>