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545" r:id="rId4"/>
    <p:sldId id="546" r:id="rId5"/>
    <p:sldId id="446" r:id="rId6"/>
    <p:sldId id="467" r:id="rId7"/>
    <p:sldId id="447" r:id="rId8"/>
    <p:sldId id="468" r:id="rId9"/>
    <p:sldId id="442" r:id="rId10"/>
    <p:sldId id="443" r:id="rId11"/>
    <p:sldId id="372" r:id="rId12"/>
    <p:sldId id="401" r:id="rId13"/>
    <p:sldId id="418" r:id="rId14"/>
    <p:sldId id="419" r:id="rId15"/>
    <p:sldId id="420" r:id="rId16"/>
    <p:sldId id="421" r:id="rId17"/>
    <p:sldId id="375" r:id="rId18"/>
    <p:sldId id="405" r:id="rId19"/>
    <p:sldId id="422" r:id="rId20"/>
    <p:sldId id="423" r:id="rId21"/>
    <p:sldId id="424" r:id="rId22"/>
    <p:sldId id="425" r:id="rId23"/>
    <p:sldId id="426" r:id="rId24"/>
    <p:sldId id="427" r:id="rId25"/>
    <p:sldId id="412" r:id="rId26"/>
    <p:sldId id="414" r:id="rId27"/>
    <p:sldId id="544" r:id="rId28"/>
    <p:sldId id="54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58" d="100"/>
          <a:sy n="58" d="100"/>
        </p:scale>
        <p:origin x="12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chd on whiteboards to make this amount in a range of different ways.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5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chd to use correct vocab to explain the symbols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91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71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53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53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60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9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9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E7EC-9CCE-490E-A555-807545457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Money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2829C-81ED-46DF-B320-10D77CBC1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W.B 6</a:t>
            </a:r>
            <a:r>
              <a:rPr lang="en-GB" sz="3600" baseline="30000" dirty="0">
                <a:latin typeface="Comic Sans MS" panose="030F0702030302020204" pitchFamily="66" charset="0"/>
              </a:rPr>
              <a:t>th</a:t>
            </a:r>
            <a:r>
              <a:rPr lang="en-GB" sz="3600" dirty="0">
                <a:latin typeface="Comic Sans MS" panose="030F0702030302020204" pitchFamily="66" charset="0"/>
              </a:rPr>
              <a:t> December</a:t>
            </a:r>
          </a:p>
        </p:txBody>
      </p:sp>
    </p:spTree>
    <p:extLst>
      <p:ext uri="{BB962C8B-B14F-4D97-AF65-F5344CB8AC3E}">
        <p14:creationId xmlns:p14="http://schemas.microsoft.com/office/powerpoint/2010/main" val="101585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89527" y="375846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Put coins in the boxes to show…</a:t>
            </a: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493DE9-3B28-4FD3-B118-321EFECD9851}"/>
              </a:ext>
            </a:extLst>
          </p:cNvPr>
          <p:cNvSpPr/>
          <p:nvPr/>
        </p:nvSpPr>
        <p:spPr>
          <a:xfrm>
            <a:off x="1689370" y="2431910"/>
            <a:ext cx="3531141" cy="30350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949B78-2993-4A71-B177-3A2502131452}"/>
              </a:ext>
            </a:extLst>
          </p:cNvPr>
          <p:cNvSpPr/>
          <p:nvPr/>
        </p:nvSpPr>
        <p:spPr>
          <a:xfrm>
            <a:off x="6971489" y="2431910"/>
            <a:ext cx="3531141" cy="30350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A6B51A-F573-4027-AE39-F2C81AC85FE5}"/>
              </a:ext>
            </a:extLst>
          </p:cNvPr>
          <p:cNvSpPr txBox="1"/>
          <p:nvPr/>
        </p:nvSpPr>
        <p:spPr>
          <a:xfrm>
            <a:off x="5647800" y="3116344"/>
            <a:ext cx="8963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C7128F-0149-44FB-8D5F-F2E9C753C24B}"/>
              </a:ext>
            </a:extLst>
          </p:cNvPr>
          <p:cNvSpPr txBox="1"/>
          <p:nvPr/>
        </p:nvSpPr>
        <p:spPr>
          <a:xfrm>
            <a:off x="489527" y="5823976"/>
            <a:ext cx="6061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different ways are there?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69E172-2285-4A96-AE0E-1C8C954F9C05}"/>
              </a:ext>
            </a:extLst>
          </p:cNvPr>
          <p:cNvSpPr/>
          <p:nvPr/>
        </p:nvSpPr>
        <p:spPr>
          <a:xfrm>
            <a:off x="2915054" y="1256102"/>
            <a:ext cx="6361889" cy="584775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copper coins &gt; 1 silver coin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4662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amounts to make them equal.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DAC4CB1-556B-4915-80FE-7119C4790788}"/>
              </a:ext>
            </a:extLst>
          </p:cNvPr>
          <p:cNvGraphicFramePr>
            <a:graphicFrameLocks noGrp="1"/>
          </p:cNvGraphicFramePr>
          <p:nvPr/>
        </p:nvGraphicFramePr>
        <p:xfrm>
          <a:off x="2854026" y="1753922"/>
          <a:ext cx="6483951" cy="29306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150">
                  <a:extLst>
                    <a:ext uri="{9D8B030D-6E8A-4147-A177-3AD203B41FA5}">
                      <a16:colId xmlns:a16="http://schemas.microsoft.com/office/drawing/2014/main" val="3094530618"/>
                    </a:ext>
                  </a:extLst>
                </a:gridCol>
                <a:gridCol w="2736313">
                  <a:extLst>
                    <a:ext uri="{9D8B030D-6E8A-4147-A177-3AD203B41FA5}">
                      <a16:colId xmlns:a16="http://schemas.microsoft.com/office/drawing/2014/main" val="1256687036"/>
                    </a:ext>
                  </a:extLst>
                </a:gridCol>
                <a:gridCol w="415175">
                  <a:extLst>
                    <a:ext uri="{9D8B030D-6E8A-4147-A177-3AD203B41FA5}">
                      <a16:colId xmlns:a16="http://schemas.microsoft.com/office/drawing/2014/main" val="2596293066"/>
                    </a:ext>
                  </a:extLst>
                </a:gridCol>
                <a:gridCol w="2736313">
                  <a:extLst>
                    <a:ext uri="{9D8B030D-6E8A-4147-A177-3AD203B41FA5}">
                      <a16:colId xmlns:a16="http://schemas.microsoft.com/office/drawing/2014/main" val="6251504"/>
                    </a:ext>
                  </a:extLst>
                </a:gridCol>
              </a:tblGrid>
              <a:tr h="86511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418p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n-GB" sz="20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390232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4914630"/>
                  </a:ext>
                </a:extLst>
              </a:tr>
              <a:tr h="865119"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__________   </a:t>
                      </a:r>
                      <a:r>
                        <a:rPr lang="en-GB" sz="2000" b="1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£5 and 92p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138059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7012106"/>
                  </a:ext>
                </a:extLst>
              </a:tr>
              <a:tr h="86511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£7 and 26p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__________   </a:t>
                      </a:r>
                      <a:r>
                        <a:rPr lang="en-GB" sz="2000" b="1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883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29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amounts to make them equal.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DAC4CB1-556B-4915-80FE-7119C4790788}"/>
              </a:ext>
            </a:extLst>
          </p:cNvPr>
          <p:cNvGraphicFramePr>
            <a:graphicFrameLocks noGrp="1"/>
          </p:cNvGraphicFramePr>
          <p:nvPr/>
        </p:nvGraphicFramePr>
        <p:xfrm>
          <a:off x="2854026" y="1753922"/>
          <a:ext cx="6483951" cy="29306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150">
                  <a:extLst>
                    <a:ext uri="{9D8B030D-6E8A-4147-A177-3AD203B41FA5}">
                      <a16:colId xmlns:a16="http://schemas.microsoft.com/office/drawing/2014/main" val="3094530618"/>
                    </a:ext>
                  </a:extLst>
                </a:gridCol>
                <a:gridCol w="2736313">
                  <a:extLst>
                    <a:ext uri="{9D8B030D-6E8A-4147-A177-3AD203B41FA5}">
                      <a16:colId xmlns:a16="http://schemas.microsoft.com/office/drawing/2014/main" val="1256687036"/>
                    </a:ext>
                  </a:extLst>
                </a:gridCol>
                <a:gridCol w="415175">
                  <a:extLst>
                    <a:ext uri="{9D8B030D-6E8A-4147-A177-3AD203B41FA5}">
                      <a16:colId xmlns:a16="http://schemas.microsoft.com/office/drawing/2014/main" val="2596293066"/>
                    </a:ext>
                  </a:extLst>
                </a:gridCol>
                <a:gridCol w="2736313">
                  <a:extLst>
                    <a:ext uri="{9D8B030D-6E8A-4147-A177-3AD203B41FA5}">
                      <a16:colId xmlns:a16="http://schemas.microsoft.com/office/drawing/2014/main" val="6251504"/>
                    </a:ext>
                  </a:extLst>
                </a:gridCol>
              </a:tblGrid>
              <a:tr h="86511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418p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£4 and 18p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390232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4914630"/>
                  </a:ext>
                </a:extLst>
              </a:tr>
              <a:tr h="865119"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592p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£5 and 92p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138059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7012106"/>
                  </a:ext>
                </a:extLst>
              </a:tr>
              <a:tr h="86511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£7 and 26p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spc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726p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883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99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08FE1E9-7C92-45EA-9241-D1BE33F99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5F7CEA3-DF6D-4DFB-8E4F-F8F8789DF5A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amount that will complete the statement.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54ECBA1-FAF9-4C4E-8BB3-1D882A667B8A}"/>
              </a:ext>
            </a:extLst>
          </p:cNvPr>
          <p:cNvSpPr/>
          <p:nvPr/>
        </p:nvSpPr>
        <p:spPr>
          <a:xfrm>
            <a:off x="2272765" y="2684585"/>
            <a:ext cx="1688123" cy="11019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823p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FAB691F-DB6C-4C93-BD7D-4F01A5E1A96A}"/>
              </a:ext>
            </a:extLst>
          </p:cNvPr>
          <p:cNvSpPr/>
          <p:nvPr/>
        </p:nvSpPr>
        <p:spPr>
          <a:xfrm>
            <a:off x="8231115" y="2684585"/>
            <a:ext cx="1688123" cy="11019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£7 and 9p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0EB7D58-700B-4B75-A2FA-00B8C8214EC6}"/>
              </a:ext>
            </a:extLst>
          </p:cNvPr>
          <p:cNvGraphicFramePr>
            <a:graphicFrameLocks noGrp="1"/>
          </p:cNvGraphicFramePr>
          <p:nvPr/>
        </p:nvGraphicFramePr>
        <p:xfrm>
          <a:off x="4075690" y="4616125"/>
          <a:ext cx="404062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4066781285"/>
                    </a:ext>
                  </a:extLst>
                </a:gridCol>
                <a:gridCol w="764620">
                  <a:extLst>
                    <a:ext uri="{9D8B030D-6E8A-4147-A177-3AD203B41FA5}">
                      <a16:colId xmlns:a16="http://schemas.microsoft.com/office/drawing/2014/main" val="239446566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59215799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£7 and 81p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414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550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2B4644-B81B-46A6-A986-8DB554C1A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AAFB1ED-6EF5-4397-8C3F-7DE8E736778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amount that will complete the statement.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2CD2740-19C3-476A-9698-209AC3837AD4}"/>
              </a:ext>
            </a:extLst>
          </p:cNvPr>
          <p:cNvSpPr/>
          <p:nvPr/>
        </p:nvSpPr>
        <p:spPr>
          <a:xfrm>
            <a:off x="2272765" y="2684585"/>
            <a:ext cx="1688123" cy="11019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823p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F165C9C-AD00-464C-850B-0A6695A51538}"/>
              </a:ext>
            </a:extLst>
          </p:cNvPr>
          <p:cNvSpPr/>
          <p:nvPr/>
        </p:nvSpPr>
        <p:spPr>
          <a:xfrm>
            <a:off x="8231115" y="2684585"/>
            <a:ext cx="1688123" cy="11019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£7 and 9p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73EA5A5-6A59-410F-AEDE-C1DB1FD57135}"/>
              </a:ext>
            </a:extLst>
          </p:cNvPr>
          <p:cNvGraphicFramePr>
            <a:graphicFrameLocks noGrp="1"/>
          </p:cNvGraphicFramePr>
          <p:nvPr/>
        </p:nvGraphicFramePr>
        <p:xfrm>
          <a:off x="4075690" y="4616125"/>
          <a:ext cx="404062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4066781285"/>
                    </a:ext>
                  </a:extLst>
                </a:gridCol>
                <a:gridCol w="764620">
                  <a:extLst>
                    <a:ext uri="{9D8B030D-6E8A-4147-A177-3AD203B41FA5}">
                      <a16:colId xmlns:a16="http://schemas.microsoft.com/office/drawing/2014/main" val="239446566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59215799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£7 and 81p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823p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414863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6619F9F7-2A84-4858-9E9F-7D8A04D13178}"/>
              </a:ext>
            </a:extLst>
          </p:cNvPr>
          <p:cNvSpPr/>
          <p:nvPr/>
        </p:nvSpPr>
        <p:spPr>
          <a:xfrm>
            <a:off x="1990468" y="2275632"/>
            <a:ext cx="2246367" cy="19300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89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672CC0-4339-4085-9EBD-E8DC4DB61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F3B3202-ED4C-4205-91E8-E20BC3526BD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these amounts in order from the smallest to the largest.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6575079-4B3D-49F2-894E-79ACB650E353}"/>
              </a:ext>
            </a:extLst>
          </p:cNvPr>
          <p:cNvGraphicFramePr>
            <a:graphicFrameLocks noGrp="1"/>
          </p:cNvGraphicFramePr>
          <p:nvPr/>
        </p:nvGraphicFramePr>
        <p:xfrm>
          <a:off x="6624774" y="2062005"/>
          <a:ext cx="2483577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577">
                  <a:extLst>
                    <a:ext uri="{9D8B030D-6E8A-4147-A177-3AD203B41FA5}">
                      <a16:colId xmlns:a16="http://schemas.microsoft.com/office/drawing/2014/main" val="306417118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391p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340518E-D149-44B3-BBDE-82F30DD80486}"/>
              </a:ext>
            </a:extLst>
          </p:cNvPr>
          <p:cNvGraphicFramePr>
            <a:graphicFrameLocks noGrp="1"/>
          </p:cNvGraphicFramePr>
          <p:nvPr/>
        </p:nvGraphicFramePr>
        <p:xfrm>
          <a:off x="2811875" y="2062005"/>
          <a:ext cx="2483577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577">
                  <a:extLst>
                    <a:ext uri="{9D8B030D-6E8A-4147-A177-3AD203B41FA5}">
                      <a16:colId xmlns:a16="http://schemas.microsoft.com/office/drawing/2014/main" val="306417118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£4 and 46p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508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672CC0-4339-4085-9EBD-E8DC4DB61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F3B3202-ED4C-4205-91E8-E20BC3526BD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these amounts in order from the smallest to the largest.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B, C, A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6575079-4B3D-49F2-894E-79ACB650E353}"/>
              </a:ext>
            </a:extLst>
          </p:cNvPr>
          <p:cNvGraphicFramePr>
            <a:graphicFrameLocks noGrp="1"/>
          </p:cNvGraphicFramePr>
          <p:nvPr/>
        </p:nvGraphicFramePr>
        <p:xfrm>
          <a:off x="6624774" y="2062005"/>
          <a:ext cx="2483577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577">
                  <a:extLst>
                    <a:ext uri="{9D8B030D-6E8A-4147-A177-3AD203B41FA5}">
                      <a16:colId xmlns:a16="http://schemas.microsoft.com/office/drawing/2014/main" val="306417118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391p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340518E-D149-44B3-BBDE-82F30DD80486}"/>
              </a:ext>
            </a:extLst>
          </p:cNvPr>
          <p:cNvGraphicFramePr>
            <a:graphicFrameLocks noGrp="1"/>
          </p:cNvGraphicFramePr>
          <p:nvPr/>
        </p:nvGraphicFramePr>
        <p:xfrm>
          <a:off x="2811875" y="2062005"/>
          <a:ext cx="2483577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577">
                  <a:extLst>
                    <a:ext uri="{9D8B030D-6E8A-4147-A177-3AD203B41FA5}">
                      <a16:colId xmlns:a16="http://schemas.microsoft.com/office/drawing/2014/main" val="306417118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£4 and 46p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75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conversion table.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E5716B-6442-450C-8C67-B06CA131879D}"/>
              </a:ext>
            </a:extLst>
          </p:cNvPr>
          <p:cNvGraphicFramePr>
            <a:graphicFrameLocks noGrp="1"/>
          </p:cNvGraphicFramePr>
          <p:nvPr/>
        </p:nvGraphicFramePr>
        <p:xfrm>
          <a:off x="3101008" y="1781173"/>
          <a:ext cx="5857462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731">
                  <a:extLst>
                    <a:ext uri="{9D8B030D-6E8A-4147-A177-3AD203B41FA5}">
                      <a16:colId xmlns:a16="http://schemas.microsoft.com/office/drawing/2014/main" val="2300077941"/>
                    </a:ext>
                  </a:extLst>
                </a:gridCol>
                <a:gridCol w="2928731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Pounds and Pence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Pence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£2 and 56p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 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6898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n-GB" sz="24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763p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083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£5 and 10p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 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38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n-GB" sz="24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484p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53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80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conversion table.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E5716B-6442-450C-8C67-B06CA131879D}"/>
              </a:ext>
            </a:extLst>
          </p:cNvPr>
          <p:cNvGraphicFramePr>
            <a:graphicFrameLocks noGrp="1"/>
          </p:cNvGraphicFramePr>
          <p:nvPr/>
        </p:nvGraphicFramePr>
        <p:xfrm>
          <a:off x="3101008" y="1781173"/>
          <a:ext cx="5857462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731">
                  <a:extLst>
                    <a:ext uri="{9D8B030D-6E8A-4147-A177-3AD203B41FA5}">
                      <a16:colId xmlns:a16="http://schemas.microsoft.com/office/drawing/2014/main" val="2300077941"/>
                    </a:ext>
                  </a:extLst>
                </a:gridCol>
                <a:gridCol w="2928731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Pounds and Pence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Pence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£2 and 56p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256p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6898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spc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£7 and 63p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763p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083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£5 and 10p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510p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38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£4 and 84p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484p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53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80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B7789F-36D4-4A23-956A-F6F7341FB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B8187F0-E70A-49AB-86F1-BEE46961FEC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Fay has these coins in her pocket. Does she have enough money to buy a watch that costs £14 and 63p? Convince me.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6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442421"/>
            <a:ext cx="5157787" cy="147394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be able to compare amounts with a focus on money.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3"/>
            <a:ext cx="5157787" cy="43186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 can find the total.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 can use ‘&gt;,  &lt; and =’ to compare.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why an amount has the greatest value.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533861"/>
            <a:ext cx="5183188" cy="129106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convert pounds and pence.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know how many pence is in a pound.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convert pennies into pounds.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complete problem solving questions using my learning. 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B7789F-36D4-4A23-956A-F6F7341FB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B8187F0-E70A-49AB-86F1-BEE46961FEC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Fay has these coins in her pocket. Does she have enough money to buy a watch that costs £14 and 63p? Convince me.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Fay has £10 and 445p…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55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B7789F-36D4-4A23-956A-F6F7341FB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B8187F0-E70A-49AB-86F1-BEE46961FEC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Fay has these coins in her pocket. Does she have enough money to buy a watch that costs £14 and 63p? Convince me.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Fay has £10 and 445p = £14 and 45p. £14 and 45p is less than £14 and 63p so she doesn’t have enough money.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51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9D27EF-0F1A-4AE6-951E-698E6C81A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9B5CDE-0D9D-43F2-8DEB-0C86BB2E2D9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Theresa and Hardin are converting 407p into pounds and pence.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say,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71EFB1C-5CCB-40D3-97D2-632965937EC7}"/>
              </a:ext>
            </a:extLst>
          </p:cNvPr>
          <p:cNvSpPr/>
          <p:nvPr/>
        </p:nvSpPr>
        <p:spPr>
          <a:xfrm>
            <a:off x="3753031" y="2186534"/>
            <a:ext cx="3240000" cy="900000"/>
          </a:xfrm>
          <a:prstGeom prst="wedgeRoundRectCallout">
            <a:avLst>
              <a:gd name="adj1" fmla="val -57562"/>
              <a:gd name="adj2" fmla="val 249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407p =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£40 and 7p.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1AE199E2-80CA-4B8A-AB3E-5ACDF882F1D5}"/>
              </a:ext>
            </a:extLst>
          </p:cNvPr>
          <p:cNvSpPr/>
          <p:nvPr/>
        </p:nvSpPr>
        <p:spPr>
          <a:xfrm flipH="1">
            <a:off x="5410381" y="3663781"/>
            <a:ext cx="3240000" cy="900000"/>
          </a:xfrm>
          <a:prstGeom prst="wedgeRoundRectCallout">
            <a:avLst>
              <a:gd name="adj1" fmla="val -57562"/>
              <a:gd name="adj2" fmla="val 249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407p =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 and 7p.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706558-BB58-4B19-BD1B-EE12B03475FA}"/>
              </a:ext>
            </a:extLst>
          </p:cNvPr>
          <p:cNvSpPr txBox="1"/>
          <p:nvPr/>
        </p:nvSpPr>
        <p:spPr>
          <a:xfrm>
            <a:off x="2416715" y="3092727"/>
            <a:ext cx="95218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Theresa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0B23F7-3A09-4076-9E66-BDF37C0D89D1}"/>
              </a:ext>
            </a:extLst>
          </p:cNvPr>
          <p:cNvSpPr txBox="1"/>
          <p:nvPr/>
        </p:nvSpPr>
        <p:spPr>
          <a:xfrm>
            <a:off x="8954951" y="4567119"/>
            <a:ext cx="8111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Hardin</a:t>
            </a:r>
          </a:p>
        </p:txBody>
      </p:sp>
    </p:spTree>
    <p:extLst>
      <p:ext uri="{BB962C8B-B14F-4D97-AF65-F5344CB8AC3E}">
        <p14:creationId xmlns:p14="http://schemas.microsoft.com/office/powerpoint/2010/main" val="3630262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9D27EF-0F1A-4AE6-951E-698E6C81A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9B5CDE-0D9D-43F2-8DEB-0C86BB2E2D9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Theresa and Hardin are converting 407p into pounds and pence.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say,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Hardin is correct because…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71EFB1C-5CCB-40D3-97D2-632965937EC7}"/>
              </a:ext>
            </a:extLst>
          </p:cNvPr>
          <p:cNvSpPr/>
          <p:nvPr/>
        </p:nvSpPr>
        <p:spPr>
          <a:xfrm>
            <a:off x="3753031" y="2186534"/>
            <a:ext cx="3240000" cy="900000"/>
          </a:xfrm>
          <a:prstGeom prst="wedgeRoundRectCallout">
            <a:avLst>
              <a:gd name="adj1" fmla="val -57562"/>
              <a:gd name="adj2" fmla="val 249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407p =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£40 and 7p.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1AE199E2-80CA-4B8A-AB3E-5ACDF882F1D5}"/>
              </a:ext>
            </a:extLst>
          </p:cNvPr>
          <p:cNvSpPr/>
          <p:nvPr/>
        </p:nvSpPr>
        <p:spPr>
          <a:xfrm flipH="1">
            <a:off x="5410381" y="3663781"/>
            <a:ext cx="3240000" cy="900000"/>
          </a:xfrm>
          <a:prstGeom prst="wedgeRoundRectCallout">
            <a:avLst>
              <a:gd name="adj1" fmla="val -57562"/>
              <a:gd name="adj2" fmla="val 249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407p =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 and 7p.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706558-BB58-4B19-BD1B-EE12B03475FA}"/>
              </a:ext>
            </a:extLst>
          </p:cNvPr>
          <p:cNvSpPr txBox="1"/>
          <p:nvPr/>
        </p:nvSpPr>
        <p:spPr>
          <a:xfrm>
            <a:off x="2416715" y="3092727"/>
            <a:ext cx="95218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Theresa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0B23F7-3A09-4076-9E66-BDF37C0D89D1}"/>
              </a:ext>
            </a:extLst>
          </p:cNvPr>
          <p:cNvSpPr txBox="1"/>
          <p:nvPr/>
        </p:nvSpPr>
        <p:spPr>
          <a:xfrm>
            <a:off x="8954951" y="4567119"/>
            <a:ext cx="8111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Hardin</a:t>
            </a:r>
          </a:p>
        </p:txBody>
      </p:sp>
    </p:spTree>
    <p:extLst>
      <p:ext uri="{BB962C8B-B14F-4D97-AF65-F5344CB8AC3E}">
        <p14:creationId xmlns:p14="http://schemas.microsoft.com/office/powerpoint/2010/main" val="3214446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9D27EF-0F1A-4AE6-951E-698E6C81A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9B5CDE-0D9D-43F2-8DEB-0C86BB2E2D9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Theresa and Hardin are converting 407p into pounds and pence.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say,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Hardin is correct because he has recognised that 400p = £4 so 407p = £4 and 7p.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71EFB1C-5CCB-40D3-97D2-632965937EC7}"/>
              </a:ext>
            </a:extLst>
          </p:cNvPr>
          <p:cNvSpPr/>
          <p:nvPr/>
        </p:nvSpPr>
        <p:spPr>
          <a:xfrm>
            <a:off x="3753031" y="2186534"/>
            <a:ext cx="3240000" cy="900000"/>
          </a:xfrm>
          <a:prstGeom prst="wedgeRoundRectCallout">
            <a:avLst>
              <a:gd name="adj1" fmla="val -57562"/>
              <a:gd name="adj2" fmla="val 249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407p =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£40 and 7p.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1AE199E2-80CA-4B8A-AB3E-5ACDF882F1D5}"/>
              </a:ext>
            </a:extLst>
          </p:cNvPr>
          <p:cNvSpPr/>
          <p:nvPr/>
        </p:nvSpPr>
        <p:spPr>
          <a:xfrm flipH="1">
            <a:off x="5410381" y="3663781"/>
            <a:ext cx="3240000" cy="900000"/>
          </a:xfrm>
          <a:prstGeom prst="wedgeRoundRectCallout">
            <a:avLst>
              <a:gd name="adj1" fmla="val -57562"/>
              <a:gd name="adj2" fmla="val 249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407p =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 and 7p.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706558-BB58-4B19-BD1B-EE12B03475FA}"/>
              </a:ext>
            </a:extLst>
          </p:cNvPr>
          <p:cNvSpPr txBox="1"/>
          <p:nvPr/>
        </p:nvSpPr>
        <p:spPr>
          <a:xfrm>
            <a:off x="2416715" y="3092727"/>
            <a:ext cx="95218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Theresa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0B23F7-3A09-4076-9E66-BDF37C0D89D1}"/>
              </a:ext>
            </a:extLst>
          </p:cNvPr>
          <p:cNvSpPr txBox="1"/>
          <p:nvPr/>
        </p:nvSpPr>
        <p:spPr>
          <a:xfrm>
            <a:off x="8954951" y="4567119"/>
            <a:ext cx="8111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Hardin</a:t>
            </a:r>
          </a:p>
        </p:txBody>
      </p:sp>
    </p:spTree>
    <p:extLst>
      <p:ext uri="{BB962C8B-B14F-4D97-AF65-F5344CB8AC3E}">
        <p14:creationId xmlns:p14="http://schemas.microsoft.com/office/powerpoint/2010/main" val="2981429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Azra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has 4 different coins in her purse; a £1 coin, a 50p and 2 other coins.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money could be in the purse? Write 3 possible answers.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58AD52-6428-40BB-875A-305C84A95EF0}"/>
              </a:ext>
            </a:extLst>
          </p:cNvPr>
          <p:cNvGraphicFramePr>
            <a:graphicFrameLocks noGrp="1"/>
          </p:cNvGraphicFramePr>
          <p:nvPr/>
        </p:nvGraphicFramePr>
        <p:xfrm>
          <a:off x="2959768" y="1626528"/>
          <a:ext cx="6272464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6232">
                  <a:extLst>
                    <a:ext uri="{9D8B030D-6E8A-4147-A177-3AD203B41FA5}">
                      <a16:colId xmlns:a16="http://schemas.microsoft.com/office/drawing/2014/main" val="4029735298"/>
                    </a:ext>
                  </a:extLst>
                </a:gridCol>
                <a:gridCol w="3136232">
                  <a:extLst>
                    <a:ext uri="{9D8B030D-6E8A-4147-A177-3AD203B41FA5}">
                      <a16:colId xmlns:a16="http://schemas.microsoft.com/office/drawing/2014/main" val="296846738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Written in pounds and pence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Written in pence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73555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914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94177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37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240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Azra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has 4 different coins in her purse; a £1 coin, a 50p and 2 other coins.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money could be in the purse? Write 3 possible answers.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See table.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58AD52-6428-40BB-875A-305C84A95EF0}"/>
              </a:ext>
            </a:extLst>
          </p:cNvPr>
          <p:cNvGraphicFramePr>
            <a:graphicFrameLocks noGrp="1"/>
          </p:cNvGraphicFramePr>
          <p:nvPr/>
        </p:nvGraphicFramePr>
        <p:xfrm>
          <a:off x="2959768" y="1626528"/>
          <a:ext cx="6272464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6232">
                  <a:extLst>
                    <a:ext uri="{9D8B030D-6E8A-4147-A177-3AD203B41FA5}">
                      <a16:colId xmlns:a16="http://schemas.microsoft.com/office/drawing/2014/main" val="4029735298"/>
                    </a:ext>
                  </a:extLst>
                </a:gridCol>
                <a:gridCol w="3136232">
                  <a:extLst>
                    <a:ext uri="{9D8B030D-6E8A-4147-A177-3AD203B41FA5}">
                      <a16:colId xmlns:a16="http://schemas.microsoft.com/office/drawing/2014/main" val="296846738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Written in pounds and pence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Written in pence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73555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£3 and 51p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351p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914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£1 and 72p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172p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94177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£1 and 65p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165p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37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996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BA71-5328-4A5F-A49E-F9D66204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Activity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D3AFB-8EA6-4C3D-AA07-84EC0282C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75" y="1673225"/>
            <a:ext cx="35242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Complete the worksheet, you have two sheets to complete. The first sheet is comparing amounts.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second sheet is looking at problem solving questions.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3FF4F7-57D1-48C6-8D25-4F22AC562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2" t="19580" r="38245" b="12134"/>
          <a:stretch/>
        </p:blipFill>
        <p:spPr>
          <a:xfrm>
            <a:off x="838200" y="1343818"/>
            <a:ext cx="3054486" cy="4680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771D68-4FDC-44B5-A057-52BC54A79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83" t="24386" r="38564" b="7329"/>
          <a:stretch/>
        </p:blipFill>
        <p:spPr>
          <a:xfrm>
            <a:off x="8299313" y="1343818"/>
            <a:ext cx="3054487" cy="46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96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838200" y="1628776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Complete the worksheet. Choose the level you are most comfortable with.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Once it has been marked, complete the problem solving sheet.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001A67-2F60-405B-8687-656EABBB2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43" t="15586" r="37766" b="21121"/>
          <a:stretch/>
        </p:blipFill>
        <p:spPr>
          <a:xfrm>
            <a:off x="7051286" y="398783"/>
            <a:ext cx="4544084" cy="62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A241F9-4E98-46A5-ADA6-593B9A7F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7F0889-C69B-408E-8CB4-165A9080E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sz="9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9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£1.84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9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D26B-40C5-4E06-B4B3-F3B7D7CF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3718E-6CFA-4C69-984E-CF236ED3F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Maths | Kington Primary School">
            <a:extLst>
              <a:ext uri="{FF2B5EF4-FFF2-40B4-BE49-F238E27FC236}">
                <a16:creationId xmlns:a16="http://schemas.microsoft.com/office/drawing/2014/main" id="{913E876F-9F29-4058-B9FF-DC6F00F87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17716" r="4091" b="41771"/>
          <a:stretch/>
        </p:blipFill>
        <p:spPr bwMode="auto">
          <a:xfrm>
            <a:off x="838200" y="1752668"/>
            <a:ext cx="10539399" cy="328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4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A181A64-AB4E-449D-8197-051EEDBAE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10B7F5A3-A471-4FDE-925D-2F7695FA837D}"/>
              </a:ext>
            </a:extLst>
          </p:cNvPr>
          <p:cNvSpPr/>
          <p:nvPr/>
        </p:nvSpPr>
        <p:spPr>
          <a:xfrm>
            <a:off x="8827225" y="4878531"/>
            <a:ext cx="2720202" cy="1497969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864689B-BBC5-4A92-BEB8-92DA95517EE8}"/>
              </a:ext>
            </a:extLst>
          </p:cNvPr>
          <p:cNvSpPr/>
          <p:nvPr/>
        </p:nvSpPr>
        <p:spPr>
          <a:xfrm>
            <a:off x="3375797" y="2971491"/>
            <a:ext cx="2720202" cy="1497969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4E46557-190F-4B3D-ABD0-4F246C5DD2DB}"/>
              </a:ext>
            </a:extLst>
          </p:cNvPr>
          <p:cNvSpPr/>
          <p:nvPr/>
        </p:nvSpPr>
        <p:spPr>
          <a:xfrm>
            <a:off x="628861" y="1068221"/>
            <a:ext cx="2742497" cy="1497969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6A0A52-252A-409D-97D5-6BC2866580A7}"/>
              </a:ext>
            </a:extLst>
          </p:cNvPr>
          <p:cNvSpPr/>
          <p:nvPr/>
        </p:nvSpPr>
        <p:spPr>
          <a:xfrm>
            <a:off x="638948" y="2973306"/>
            <a:ext cx="10899399" cy="14979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8C5B9-5D7D-40DD-90FB-5848163F5E7B}"/>
              </a:ext>
            </a:extLst>
          </p:cNvPr>
          <p:cNvSpPr/>
          <p:nvPr/>
        </p:nvSpPr>
        <p:spPr>
          <a:xfrm>
            <a:off x="638948" y="4878391"/>
            <a:ext cx="10899399" cy="14979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68F3D9-7FE2-443D-9486-F57DC7162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10B7F5A3-A471-4FDE-925D-2F7695FA837D}"/>
              </a:ext>
            </a:extLst>
          </p:cNvPr>
          <p:cNvSpPr/>
          <p:nvPr/>
        </p:nvSpPr>
        <p:spPr>
          <a:xfrm>
            <a:off x="3370036" y="1068221"/>
            <a:ext cx="2720202" cy="1497969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864689B-BBC5-4A92-BEB8-92DA95517EE8}"/>
              </a:ext>
            </a:extLst>
          </p:cNvPr>
          <p:cNvSpPr/>
          <p:nvPr/>
        </p:nvSpPr>
        <p:spPr>
          <a:xfrm>
            <a:off x="649834" y="2984192"/>
            <a:ext cx="2720202" cy="1485778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4E03863-CC5D-4195-8111-0D19414CDD4F}"/>
              </a:ext>
            </a:extLst>
          </p:cNvPr>
          <p:cNvSpPr/>
          <p:nvPr/>
        </p:nvSpPr>
        <p:spPr>
          <a:xfrm>
            <a:off x="6101954" y="4889314"/>
            <a:ext cx="2720202" cy="1483807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5316F-470E-445C-A469-8F6CB6AE76A9}"/>
              </a:ext>
            </a:extLst>
          </p:cNvPr>
          <p:cNvSpPr/>
          <p:nvPr/>
        </p:nvSpPr>
        <p:spPr>
          <a:xfrm>
            <a:off x="638948" y="2973306"/>
            <a:ext cx="10899399" cy="14979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6E6296-1A3B-48AA-ACE7-068107044EEF}"/>
              </a:ext>
            </a:extLst>
          </p:cNvPr>
          <p:cNvSpPr/>
          <p:nvPr/>
        </p:nvSpPr>
        <p:spPr>
          <a:xfrm>
            <a:off x="638948" y="4878391"/>
            <a:ext cx="10899399" cy="14979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81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16B7AE-6904-47E4-A987-CAAE1CD5F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F9C651E-6236-490D-BFD7-8B4C12545D01}"/>
              </a:ext>
            </a:extLst>
          </p:cNvPr>
          <p:cNvSpPr/>
          <p:nvPr/>
        </p:nvSpPr>
        <p:spPr>
          <a:xfrm>
            <a:off x="4621729" y="1702792"/>
            <a:ext cx="2481884" cy="82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D07389-09B3-4F81-B3F9-AE19CEBF7D5F}"/>
              </a:ext>
            </a:extLst>
          </p:cNvPr>
          <p:cNvSpPr/>
          <p:nvPr/>
        </p:nvSpPr>
        <p:spPr>
          <a:xfrm>
            <a:off x="4621729" y="4970351"/>
            <a:ext cx="2481884" cy="82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203B49-FCC0-4DAB-822D-5770A348B1C7}"/>
              </a:ext>
            </a:extLst>
          </p:cNvPr>
          <p:cNvSpPr/>
          <p:nvPr/>
        </p:nvSpPr>
        <p:spPr>
          <a:xfrm>
            <a:off x="642257" y="3963421"/>
            <a:ext cx="10896600" cy="190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B1A589-402A-4D7D-B91A-36155C879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2BA214-7C39-4077-A21F-65D1503D63D5}"/>
              </a:ext>
            </a:extLst>
          </p:cNvPr>
          <p:cNvSpPr/>
          <p:nvPr/>
        </p:nvSpPr>
        <p:spPr>
          <a:xfrm>
            <a:off x="5321300" y="2062220"/>
            <a:ext cx="1143000" cy="91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F2B899-6A1A-4964-A2CE-4D09C2907DEF}"/>
              </a:ext>
            </a:extLst>
          </p:cNvPr>
          <p:cNvSpPr/>
          <p:nvPr/>
        </p:nvSpPr>
        <p:spPr>
          <a:xfrm>
            <a:off x="5321300" y="4459151"/>
            <a:ext cx="1143000" cy="91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4D233-8D1E-4FBF-BC8C-39D325CCD042}"/>
              </a:ext>
            </a:extLst>
          </p:cNvPr>
          <p:cNvSpPr/>
          <p:nvPr/>
        </p:nvSpPr>
        <p:spPr>
          <a:xfrm>
            <a:off x="642257" y="3963421"/>
            <a:ext cx="10896600" cy="190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0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43B5208-81AF-4873-B4CD-EF9CF143C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71B31C-9B25-4A7E-8B57-84F15163D0FB}"/>
              </a:ext>
            </a:extLst>
          </p:cNvPr>
          <p:cNvSpPr txBox="1"/>
          <p:nvPr/>
        </p:nvSpPr>
        <p:spPr>
          <a:xfrm>
            <a:off x="489527" y="375846"/>
            <a:ext cx="6952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Who has the </a:t>
            </a:r>
            <a:r>
              <a:rPr lang="en-GB" sz="28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most</a:t>
            </a: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and who has the </a:t>
            </a:r>
            <a:r>
              <a:rPr lang="en-GB" sz="28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least</a:t>
            </a: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116E1C-1982-424D-BF33-8E3B44289667}"/>
              </a:ext>
            </a:extLst>
          </p:cNvPr>
          <p:cNvSpPr txBox="1"/>
          <p:nvPr/>
        </p:nvSpPr>
        <p:spPr>
          <a:xfrm>
            <a:off x="409644" y="3925025"/>
            <a:ext cx="331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do you know?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25D493-4AA3-4330-8EF4-6FE6E37F85E8}"/>
              </a:ext>
            </a:extLst>
          </p:cNvPr>
          <p:cNvSpPr txBox="1"/>
          <p:nvPr/>
        </p:nvSpPr>
        <p:spPr>
          <a:xfrm>
            <a:off x="409644" y="4873858"/>
            <a:ext cx="11274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Beth has the most and Gina has the least.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Beth’s amount is in pounds whereas Gina’s is in pence.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£10 is more than 10p.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49D7426F-71C6-4720-AEB8-DD2685837620}"/>
              </a:ext>
            </a:extLst>
          </p:cNvPr>
          <p:cNvSpPr/>
          <p:nvPr/>
        </p:nvSpPr>
        <p:spPr>
          <a:xfrm>
            <a:off x="6291469" y="2018947"/>
            <a:ext cx="2226365" cy="1002699"/>
          </a:xfrm>
          <a:prstGeom prst="wedgeRoundRectCallout">
            <a:avLst>
              <a:gd name="adj1" fmla="val 71131"/>
              <a:gd name="adj2" fmla="val 248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have 10p.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FFAA53F8-850A-41C7-B57E-05EFE8A0F7A6}"/>
              </a:ext>
            </a:extLst>
          </p:cNvPr>
          <p:cNvSpPr/>
          <p:nvPr/>
        </p:nvSpPr>
        <p:spPr>
          <a:xfrm flipH="1">
            <a:off x="3674137" y="2018947"/>
            <a:ext cx="2226365" cy="1002699"/>
          </a:xfrm>
          <a:prstGeom prst="wedgeRoundRectCallout">
            <a:avLst>
              <a:gd name="adj1" fmla="val 71131"/>
              <a:gd name="adj2" fmla="val 248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have £10.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CDD118-3901-47F3-B8C1-C65B59080C84}"/>
              </a:ext>
            </a:extLst>
          </p:cNvPr>
          <p:cNvSpPr txBox="1"/>
          <p:nvPr/>
        </p:nvSpPr>
        <p:spPr>
          <a:xfrm>
            <a:off x="1641349" y="3064696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Beth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C22FED-1A08-4114-9FE9-6EBDD3F3ECCC}"/>
              </a:ext>
            </a:extLst>
          </p:cNvPr>
          <p:cNvSpPr txBox="1"/>
          <p:nvPr/>
        </p:nvSpPr>
        <p:spPr>
          <a:xfrm>
            <a:off x="9701553" y="3064696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Gina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AB95D3-3D52-4F8D-BF3A-97330B5ED903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94BAEB0E-3546-4F85-A61A-418CB0F22045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43C4B5-4813-431D-92BB-8ED8DC7B3CE1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59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982</Words>
  <Application>Microsoft Office PowerPoint</Application>
  <PresentationFormat>Widescreen</PresentationFormat>
  <Paragraphs>599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Yu Gothic UI</vt:lpstr>
      <vt:lpstr>Arial</vt:lpstr>
      <vt:lpstr>Calibri</vt:lpstr>
      <vt:lpstr>Calibri Light</vt:lpstr>
      <vt:lpstr>Century Gothic</vt:lpstr>
      <vt:lpstr>Comic Sans MS</vt:lpstr>
      <vt:lpstr>Sassoon Infant Std</vt:lpstr>
      <vt:lpstr>Office Theme</vt:lpstr>
      <vt:lpstr>Money </vt:lpstr>
      <vt:lpstr>PowerPoint Presentation</vt:lpstr>
      <vt:lpstr>Starter: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Y2 Activity : </vt:lpstr>
      <vt:lpstr>Y3 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4</cp:revision>
  <dcterms:created xsi:type="dcterms:W3CDTF">2021-11-14T08:27:55Z</dcterms:created>
  <dcterms:modified xsi:type="dcterms:W3CDTF">2021-12-03T15:01:08Z</dcterms:modified>
</cp:coreProperties>
</file>