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461" r:id="rId3"/>
    <p:sldId id="259" r:id="rId4"/>
    <p:sldId id="449" r:id="rId5"/>
    <p:sldId id="450" r:id="rId6"/>
    <p:sldId id="451" r:id="rId7"/>
    <p:sldId id="459" r:id="rId8"/>
    <p:sldId id="453" r:id="rId9"/>
    <p:sldId id="460" r:id="rId10"/>
    <p:sldId id="442" r:id="rId11"/>
    <p:sldId id="447" r:id="rId12"/>
    <p:sldId id="462" r:id="rId13"/>
    <p:sldId id="420" r:id="rId14"/>
    <p:sldId id="418" r:id="rId15"/>
    <p:sldId id="260" r:id="rId16"/>
    <p:sldId id="263" r:id="rId17"/>
    <p:sldId id="266" r:id="rId18"/>
    <p:sldId id="267" r:id="rId19"/>
    <p:sldId id="268" r:id="rId20"/>
    <p:sldId id="463" r:id="rId21"/>
    <p:sldId id="46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9944" autoAdjust="0"/>
  </p:normalViewPr>
  <p:slideViewPr>
    <p:cSldViewPr snapToGrid="0">
      <p:cViewPr varScale="1">
        <p:scale>
          <a:sx n="49" d="100"/>
          <a:sy n="49" d="100"/>
        </p:scale>
        <p:origin x="153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E5C0E-850C-4E27-8BD8-4FD495BF2CC8}" type="datetimeFigureOut">
              <a:rPr lang="en-GB" smtClean="0"/>
              <a:t>22/01/2022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11A5DB-DEAB-41A8-ADBB-43634D7EC9BD}" type="slidenum">
              <a:rPr lang="en-GB" smtClean="0"/>
              <a:t>‹#›</a:t>
            </a:fld>
            <a:endParaRPr lang="en-GB"/>
          </a:p>
        </p:txBody>
      </p:sp>
    </p:spTree>
    <p:extLst>
      <p:ext uri="{BB962C8B-B14F-4D97-AF65-F5344CB8AC3E}">
        <p14:creationId xmlns:p14="http://schemas.microsoft.com/office/powerpoint/2010/main" val="3519230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60C680F-71A7-4A57-AB0F-8A66BB4CCC01}" type="slidenum">
              <a:rPr lang="en-US" smtClean="0"/>
              <a:pPr/>
              <a:t>3</a:t>
            </a:fld>
            <a:endParaRPr lang="en-US"/>
          </a:p>
        </p:txBody>
      </p:sp>
    </p:spTree>
    <p:extLst>
      <p:ext uri="{BB962C8B-B14F-4D97-AF65-F5344CB8AC3E}">
        <p14:creationId xmlns:p14="http://schemas.microsoft.com/office/powerpoint/2010/main" val="3524353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are the methods we will be focusing on.</a:t>
            </a:r>
          </a:p>
          <a:p>
            <a:endParaRPr lang="en-US" dirty="0"/>
          </a:p>
        </p:txBody>
      </p:sp>
      <p:sp>
        <p:nvSpPr>
          <p:cNvPr id="4" name="Slide Number Placeholder 3"/>
          <p:cNvSpPr>
            <a:spLocks noGrp="1"/>
          </p:cNvSpPr>
          <p:nvPr>
            <p:ph type="sldNum" sz="quarter" idx="10"/>
          </p:nvPr>
        </p:nvSpPr>
        <p:spPr/>
        <p:txBody>
          <a:bodyPr/>
          <a:lstStyle/>
          <a:p>
            <a:fld id="{760C680F-71A7-4A57-AB0F-8A66BB4CCC01}"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Method one: splitting into equal groups.</a:t>
            </a:r>
          </a:p>
          <a:p>
            <a:br>
              <a:rPr lang="en-GB" dirty="0"/>
            </a:br>
            <a:r>
              <a:rPr lang="en-GB" dirty="0"/>
              <a:t>show practically to chd. Remind chd that what we are dividing by is the number of groups and the first number Is the amount of cubes or counters we need.</a:t>
            </a:r>
          </a:p>
          <a:p>
            <a:endParaRPr lang="en-GB" dirty="0"/>
          </a:p>
          <a:p>
            <a:r>
              <a:rPr lang="en-GB" dirty="0"/>
              <a:t>Remind chd that commutative law does not work with division, we must follow the order of the question. </a:t>
            </a:r>
          </a:p>
          <a:p>
            <a:endParaRPr lang="en-GB" dirty="0"/>
          </a:p>
          <a:p>
            <a:r>
              <a:rPr lang="en-GB" dirty="0"/>
              <a:t>Have chd practically show it. </a:t>
            </a:r>
          </a:p>
        </p:txBody>
      </p:sp>
      <p:sp>
        <p:nvSpPr>
          <p:cNvPr id="4" name="Slide Number Placeholder 3"/>
          <p:cNvSpPr>
            <a:spLocks noGrp="1"/>
          </p:cNvSpPr>
          <p:nvPr>
            <p:ph type="sldNum" sz="quarter" idx="5"/>
          </p:nvPr>
        </p:nvSpPr>
        <p:spPr/>
        <p:txBody>
          <a:bodyPr/>
          <a:lstStyle/>
          <a:p>
            <a:fld id="{760C680F-71A7-4A57-AB0F-8A66BB4CCC01}" type="slidenum">
              <a:rPr lang="en-US" smtClean="0"/>
              <a:pPr/>
              <a:t>16</a:t>
            </a:fld>
            <a:endParaRPr lang="en-US"/>
          </a:p>
        </p:txBody>
      </p:sp>
    </p:spTree>
    <p:extLst>
      <p:ext uri="{BB962C8B-B14F-4D97-AF65-F5344CB8AC3E}">
        <p14:creationId xmlns:p14="http://schemas.microsoft.com/office/powerpoint/2010/main" val="1275084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Counting backwards method:</a:t>
            </a:r>
          </a:p>
          <a:p>
            <a:r>
              <a:rPr lang="en-GB" dirty="0"/>
              <a:t>Draw no line with intervals of what we are dividing by to start with. Then counting back until we get to 0. We then count how many jumps which gives us our answer.</a:t>
            </a:r>
          </a:p>
          <a:p>
            <a:endParaRPr lang="en-GB" dirty="0"/>
          </a:p>
          <a:p>
            <a:r>
              <a:rPr lang="en-GB" dirty="0"/>
              <a:t>Have chd do this on a whiteboard at the same time. </a:t>
            </a:r>
          </a:p>
        </p:txBody>
      </p:sp>
      <p:sp>
        <p:nvSpPr>
          <p:cNvPr id="4" name="Slide Number Placeholder 3"/>
          <p:cNvSpPr>
            <a:spLocks noGrp="1"/>
          </p:cNvSpPr>
          <p:nvPr>
            <p:ph type="sldNum" sz="quarter" idx="5"/>
          </p:nvPr>
        </p:nvSpPr>
        <p:spPr/>
        <p:txBody>
          <a:bodyPr/>
          <a:lstStyle/>
          <a:p>
            <a:fld id="{760C680F-71A7-4A57-AB0F-8A66BB4CCC01}" type="slidenum">
              <a:rPr lang="en-US" smtClean="0"/>
              <a:pPr/>
              <a:t>17</a:t>
            </a:fld>
            <a:endParaRPr lang="en-US"/>
          </a:p>
        </p:txBody>
      </p:sp>
    </p:spTree>
    <p:extLst>
      <p:ext uri="{BB962C8B-B14F-4D97-AF65-F5344CB8AC3E}">
        <p14:creationId xmlns:p14="http://schemas.microsoft.com/office/powerpoint/2010/main" val="539353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Grouping method:</a:t>
            </a:r>
          </a:p>
          <a:p>
            <a:r>
              <a:rPr lang="en-GB" dirty="0"/>
              <a:t>Start with cubes of the amount you are dividing- explain we have chosen 9 sticks of 10 instead of 90 ones due to it being more efficient, </a:t>
            </a:r>
          </a:p>
          <a:p>
            <a:r>
              <a:rPr lang="en-GB" dirty="0"/>
              <a:t>Step 2 I need to make groups of 10, this is easier due to having sticks of ten.</a:t>
            </a:r>
          </a:p>
          <a:p>
            <a:r>
              <a:rPr lang="en-GB" dirty="0"/>
              <a:t>Step 3 then I need to count how many groups of 10 I have.</a:t>
            </a:r>
          </a:p>
          <a:p>
            <a:endParaRPr lang="en-GB" dirty="0"/>
          </a:p>
          <a:p>
            <a:r>
              <a:rPr lang="en-GB" dirty="0"/>
              <a:t>Have chd complete alongside practically. </a:t>
            </a:r>
          </a:p>
        </p:txBody>
      </p:sp>
      <p:sp>
        <p:nvSpPr>
          <p:cNvPr id="4" name="Slide Number Placeholder 3"/>
          <p:cNvSpPr>
            <a:spLocks noGrp="1"/>
          </p:cNvSpPr>
          <p:nvPr>
            <p:ph type="sldNum" sz="quarter" idx="5"/>
          </p:nvPr>
        </p:nvSpPr>
        <p:spPr/>
        <p:txBody>
          <a:bodyPr/>
          <a:lstStyle/>
          <a:p>
            <a:fld id="{760C680F-71A7-4A57-AB0F-8A66BB4CCC01}" type="slidenum">
              <a:rPr lang="en-US" smtClean="0"/>
              <a:pPr/>
              <a:t>18</a:t>
            </a:fld>
            <a:endParaRPr lang="en-US"/>
          </a:p>
        </p:txBody>
      </p:sp>
    </p:spTree>
    <p:extLst>
      <p:ext uri="{BB962C8B-B14F-4D97-AF65-F5344CB8AC3E}">
        <p14:creationId xmlns:p14="http://schemas.microsoft.com/office/powerpoint/2010/main" val="3721566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Model how to present in book.</a:t>
            </a:r>
          </a:p>
        </p:txBody>
      </p:sp>
      <p:sp>
        <p:nvSpPr>
          <p:cNvPr id="4" name="Slide Number Placeholder 3"/>
          <p:cNvSpPr>
            <a:spLocks noGrp="1"/>
          </p:cNvSpPr>
          <p:nvPr>
            <p:ph type="sldNum" sz="quarter" idx="5"/>
          </p:nvPr>
        </p:nvSpPr>
        <p:spPr/>
        <p:txBody>
          <a:bodyPr/>
          <a:lstStyle/>
          <a:p>
            <a:fld id="{F411A5DB-DEAB-41A8-ADBB-43634D7EC9BD}" type="slidenum">
              <a:rPr lang="en-GB" smtClean="0"/>
              <a:t>20</a:t>
            </a:fld>
            <a:endParaRPr lang="en-GB"/>
          </a:p>
        </p:txBody>
      </p:sp>
    </p:spTree>
    <p:extLst>
      <p:ext uri="{BB962C8B-B14F-4D97-AF65-F5344CB8AC3E}">
        <p14:creationId xmlns:p14="http://schemas.microsoft.com/office/powerpoint/2010/main" val="22142235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omic Sans MS" panose="030F0702030302020204" pitchFamily="66" charset="0"/>
                <a:ea typeface="Calibri" panose="020F0502020204030204" pitchFamily="34" charset="0"/>
                <a:cs typeface="Times New Roman" panose="02020603050405020304" pitchFamily="18" charset="0"/>
              </a:rPr>
              <a:t>Ask children if they can come up with a division or multiplication sentence to describe the groups: </a:t>
            </a:r>
            <a:br>
              <a:rPr lang="en-GB" sz="1800" dirty="0">
                <a:effectLst/>
                <a:latin typeface="Comic Sans MS" panose="030F0702030302020204" pitchFamily="66" charset="0"/>
                <a:ea typeface="Calibri" panose="020F0502020204030204" pitchFamily="34" charset="0"/>
                <a:cs typeface="Times New Roman" panose="02020603050405020304" pitchFamily="18" charset="0"/>
              </a:rPr>
            </a:br>
            <a:r>
              <a:rPr lang="en-GB" sz="1800" i="1" dirty="0">
                <a:effectLst/>
                <a:latin typeface="Comic Sans MS" panose="030F0702030302020204" pitchFamily="66" charset="0"/>
                <a:ea typeface="Calibri" panose="020F0502020204030204" pitchFamily="34" charset="0"/>
                <a:cs typeface="Times New Roman" panose="02020603050405020304" pitchFamily="18" charset="0"/>
              </a:rPr>
              <a:t>e.g., 20 ÷ 5 = 4 and 5 x 4 = 20</a:t>
            </a:r>
            <a:r>
              <a:rPr lang="en-GB" sz="1800" dirty="0">
                <a:effectLst/>
                <a:latin typeface="Comic Sans MS" panose="030F0702030302020204" pitchFamily="66"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omic Sans MS" panose="030F0702030302020204" pitchFamily="66" charset="0"/>
                <a:ea typeface="Calibri" panose="020F0502020204030204" pitchFamily="34" charset="0"/>
                <a:cs typeface="Times New Roman" panose="02020603050405020304" pitchFamily="18" charset="0"/>
              </a:rPr>
              <a:t>Alternatively, children can describe the equal groups:  </a:t>
            </a:r>
            <a:br>
              <a:rPr lang="en-GB" sz="1800" dirty="0">
                <a:effectLst/>
                <a:latin typeface="Comic Sans MS" panose="030F0702030302020204" pitchFamily="66" charset="0"/>
                <a:ea typeface="Calibri" panose="020F0502020204030204" pitchFamily="34" charset="0"/>
                <a:cs typeface="Times New Roman" panose="02020603050405020304" pitchFamily="18" charset="0"/>
              </a:rPr>
            </a:br>
            <a:br>
              <a:rPr lang="en-GB" sz="1800" dirty="0">
                <a:effectLst/>
                <a:latin typeface="Comic Sans MS" panose="030F0702030302020204" pitchFamily="66" charset="0"/>
                <a:ea typeface="Calibri" panose="020F0502020204030204" pitchFamily="34" charset="0"/>
                <a:cs typeface="Times New Roman" panose="02020603050405020304" pitchFamily="18" charset="0"/>
              </a:rPr>
            </a:br>
            <a:r>
              <a:rPr lang="en-GB" sz="1800" i="1" dirty="0">
                <a:effectLst/>
                <a:latin typeface="Comic Sans MS" panose="030F0702030302020204" pitchFamily="66" charset="0"/>
                <a:ea typeface="Calibri" panose="020F0502020204030204" pitchFamily="34" charset="0"/>
                <a:cs typeface="Times New Roman" panose="02020603050405020304" pitchFamily="18" charset="0"/>
              </a:rPr>
              <a:t>There are ____ altogether. </a:t>
            </a:r>
            <a:br>
              <a:rPr lang="en-GB" sz="1800" i="1" dirty="0">
                <a:effectLst/>
                <a:latin typeface="Comic Sans MS" panose="030F0702030302020204" pitchFamily="66" charset="0"/>
                <a:ea typeface="Calibri" panose="020F0502020204030204" pitchFamily="34" charset="0"/>
                <a:cs typeface="Times New Roman" panose="02020603050405020304" pitchFamily="18" charset="0"/>
              </a:rPr>
            </a:br>
            <a:r>
              <a:rPr lang="en-GB" sz="1800" i="1" dirty="0">
                <a:effectLst/>
                <a:latin typeface="Comic Sans MS" panose="030F0702030302020204" pitchFamily="66" charset="0"/>
                <a:ea typeface="Calibri" panose="020F0502020204030204" pitchFamily="34" charset="0"/>
                <a:cs typeface="Times New Roman" panose="02020603050405020304" pitchFamily="18" charset="0"/>
              </a:rPr>
              <a:t>There are ____ groups in total. </a:t>
            </a:r>
            <a:br>
              <a:rPr lang="en-GB" sz="1800" i="1" dirty="0">
                <a:effectLst/>
                <a:latin typeface="Comic Sans MS" panose="030F0702030302020204" pitchFamily="66" charset="0"/>
                <a:ea typeface="Calibri" panose="020F0502020204030204" pitchFamily="34" charset="0"/>
                <a:cs typeface="Times New Roman" panose="02020603050405020304" pitchFamily="18" charset="0"/>
              </a:rPr>
            </a:br>
            <a:r>
              <a:rPr lang="en-GB" sz="1800" i="1" dirty="0">
                <a:effectLst/>
                <a:latin typeface="Comic Sans MS" panose="030F0702030302020204" pitchFamily="66" charset="0"/>
                <a:ea typeface="Calibri" panose="020F0502020204030204" pitchFamily="34" charset="0"/>
                <a:cs typeface="Times New Roman" panose="02020603050405020304" pitchFamily="18" charset="0"/>
              </a:rPr>
              <a:t>There are ____ in each group.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411A5DB-DEAB-41A8-ADBB-43634D7EC9BD}" type="slidenum">
              <a:rPr lang="en-GB" smtClean="0"/>
              <a:t>21</a:t>
            </a:fld>
            <a:endParaRPr lang="en-GB"/>
          </a:p>
        </p:txBody>
      </p:sp>
    </p:spTree>
    <p:extLst>
      <p:ext uri="{BB962C8B-B14F-4D97-AF65-F5344CB8AC3E}">
        <p14:creationId xmlns:p14="http://schemas.microsoft.com/office/powerpoint/2010/main" val="3221502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FB0004-C0C3-417A-B892-C0421AE8029A}" type="slidenum">
              <a:rPr lang="en-GB" smtClean="0"/>
              <a:t>4</a:t>
            </a:fld>
            <a:endParaRPr lang="en-GB" dirty="0"/>
          </a:p>
        </p:txBody>
      </p:sp>
    </p:spTree>
    <p:extLst>
      <p:ext uri="{BB962C8B-B14F-4D97-AF65-F5344CB8AC3E}">
        <p14:creationId xmlns:p14="http://schemas.microsoft.com/office/powerpoint/2010/main" val="2205219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FB0004-C0C3-417A-B892-C0421AE8029A}" type="slidenum">
              <a:rPr lang="en-GB" smtClean="0"/>
              <a:t>5</a:t>
            </a:fld>
            <a:endParaRPr lang="en-GB" dirty="0"/>
          </a:p>
        </p:txBody>
      </p:sp>
    </p:spTree>
    <p:extLst>
      <p:ext uri="{BB962C8B-B14F-4D97-AF65-F5344CB8AC3E}">
        <p14:creationId xmlns:p14="http://schemas.microsoft.com/office/powerpoint/2010/main" val="2241634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FB0004-C0C3-417A-B892-C0421AE8029A}" type="slidenum">
              <a:rPr lang="en-GB" smtClean="0"/>
              <a:t>6</a:t>
            </a:fld>
            <a:endParaRPr lang="en-GB" dirty="0"/>
          </a:p>
        </p:txBody>
      </p:sp>
    </p:spTree>
    <p:extLst>
      <p:ext uri="{BB962C8B-B14F-4D97-AF65-F5344CB8AC3E}">
        <p14:creationId xmlns:p14="http://schemas.microsoft.com/office/powerpoint/2010/main" val="786195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FB0004-C0C3-417A-B892-C0421AE8029A}" type="slidenum">
              <a:rPr lang="en-GB" smtClean="0"/>
              <a:t>7</a:t>
            </a:fld>
            <a:endParaRPr lang="en-GB" dirty="0"/>
          </a:p>
        </p:txBody>
      </p:sp>
    </p:spTree>
    <p:extLst>
      <p:ext uri="{BB962C8B-B14F-4D97-AF65-F5344CB8AC3E}">
        <p14:creationId xmlns:p14="http://schemas.microsoft.com/office/powerpoint/2010/main" val="3650991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FB0004-C0C3-417A-B892-C0421AE8029A}" type="slidenum">
              <a:rPr lang="en-GB" smtClean="0"/>
              <a:t>8</a:t>
            </a:fld>
            <a:endParaRPr lang="en-GB" dirty="0"/>
          </a:p>
        </p:txBody>
      </p:sp>
    </p:spTree>
    <p:extLst>
      <p:ext uri="{BB962C8B-B14F-4D97-AF65-F5344CB8AC3E}">
        <p14:creationId xmlns:p14="http://schemas.microsoft.com/office/powerpoint/2010/main" val="2110003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FB0004-C0C3-417A-B892-C0421AE8029A}" type="slidenum">
              <a:rPr lang="en-GB" smtClean="0"/>
              <a:t>9</a:t>
            </a:fld>
            <a:endParaRPr lang="en-GB" dirty="0"/>
          </a:p>
        </p:txBody>
      </p:sp>
    </p:spTree>
    <p:extLst>
      <p:ext uri="{BB962C8B-B14F-4D97-AF65-F5344CB8AC3E}">
        <p14:creationId xmlns:p14="http://schemas.microsoft.com/office/powerpoint/2010/main" val="3371066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FB0004-C0C3-417A-B892-C0421AE8029A}" type="slidenum">
              <a:rPr lang="en-GB" smtClean="0"/>
              <a:t>10</a:t>
            </a:fld>
            <a:endParaRPr lang="en-GB" dirty="0"/>
          </a:p>
        </p:txBody>
      </p:sp>
    </p:spTree>
    <p:extLst>
      <p:ext uri="{BB962C8B-B14F-4D97-AF65-F5344CB8AC3E}">
        <p14:creationId xmlns:p14="http://schemas.microsoft.com/office/powerpoint/2010/main" val="3731693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1FB0004-C0C3-417A-B892-C0421AE8029A}" type="slidenum">
              <a:rPr lang="en-GB" smtClean="0"/>
              <a:t>11</a:t>
            </a:fld>
            <a:endParaRPr lang="en-GB" dirty="0"/>
          </a:p>
        </p:txBody>
      </p:sp>
    </p:spTree>
    <p:extLst>
      <p:ext uri="{BB962C8B-B14F-4D97-AF65-F5344CB8AC3E}">
        <p14:creationId xmlns:p14="http://schemas.microsoft.com/office/powerpoint/2010/main" val="869550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8EF8A-CACA-42C4-93D1-068449AE4C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EDD8497-F361-4264-B155-E605DF1056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F17FF76-5ED3-4C9E-BA46-E57B89412301}"/>
              </a:ext>
            </a:extLst>
          </p:cNvPr>
          <p:cNvSpPr>
            <a:spLocks noGrp="1"/>
          </p:cNvSpPr>
          <p:nvPr>
            <p:ph type="dt" sz="half" idx="10"/>
          </p:nvPr>
        </p:nvSpPr>
        <p:spPr/>
        <p:txBody>
          <a:bodyPr/>
          <a:lstStyle/>
          <a:p>
            <a:fld id="{955C6F3B-2B7D-467C-8985-81849E7D99B0}" type="datetimeFigureOut">
              <a:rPr lang="en-GB" smtClean="0"/>
              <a:t>22/01/2022</a:t>
            </a:fld>
            <a:endParaRPr lang="en-GB"/>
          </a:p>
        </p:txBody>
      </p:sp>
      <p:sp>
        <p:nvSpPr>
          <p:cNvPr id="5" name="Footer Placeholder 4">
            <a:extLst>
              <a:ext uri="{FF2B5EF4-FFF2-40B4-BE49-F238E27FC236}">
                <a16:creationId xmlns:a16="http://schemas.microsoft.com/office/drawing/2014/main" id="{2775141E-6DBC-4D57-B9FF-36070BF3E7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FA3C2C-B2A9-473D-AA0A-EB308F6B9D88}"/>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2479289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68837-30FF-46E1-BFB1-5482F911356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F9CB45C-AAA1-4F4F-B821-0C79B1D17F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C37793-BA5C-4490-A171-B317A4D1A05F}"/>
              </a:ext>
            </a:extLst>
          </p:cNvPr>
          <p:cNvSpPr>
            <a:spLocks noGrp="1"/>
          </p:cNvSpPr>
          <p:nvPr>
            <p:ph type="dt" sz="half" idx="10"/>
          </p:nvPr>
        </p:nvSpPr>
        <p:spPr/>
        <p:txBody>
          <a:bodyPr/>
          <a:lstStyle/>
          <a:p>
            <a:fld id="{955C6F3B-2B7D-467C-8985-81849E7D99B0}" type="datetimeFigureOut">
              <a:rPr lang="en-GB" smtClean="0"/>
              <a:t>22/01/2022</a:t>
            </a:fld>
            <a:endParaRPr lang="en-GB"/>
          </a:p>
        </p:txBody>
      </p:sp>
      <p:sp>
        <p:nvSpPr>
          <p:cNvPr id="5" name="Footer Placeholder 4">
            <a:extLst>
              <a:ext uri="{FF2B5EF4-FFF2-40B4-BE49-F238E27FC236}">
                <a16:creationId xmlns:a16="http://schemas.microsoft.com/office/drawing/2014/main" id="{06646186-B88B-417F-829E-CA60256E46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225676-829C-4C86-914D-E4BF4BA5668F}"/>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1526030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19396C-19C2-4DDF-85F7-C20547AE8B4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3941D7D-A9C7-420D-BE5A-3B12B6FDD9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C3FF6E-B945-4956-8CF9-F6E64C08082D}"/>
              </a:ext>
            </a:extLst>
          </p:cNvPr>
          <p:cNvSpPr>
            <a:spLocks noGrp="1"/>
          </p:cNvSpPr>
          <p:nvPr>
            <p:ph type="dt" sz="half" idx="10"/>
          </p:nvPr>
        </p:nvSpPr>
        <p:spPr/>
        <p:txBody>
          <a:bodyPr/>
          <a:lstStyle/>
          <a:p>
            <a:fld id="{955C6F3B-2B7D-467C-8985-81849E7D99B0}" type="datetimeFigureOut">
              <a:rPr lang="en-GB" smtClean="0"/>
              <a:t>22/01/2022</a:t>
            </a:fld>
            <a:endParaRPr lang="en-GB"/>
          </a:p>
        </p:txBody>
      </p:sp>
      <p:sp>
        <p:nvSpPr>
          <p:cNvPr id="5" name="Footer Placeholder 4">
            <a:extLst>
              <a:ext uri="{FF2B5EF4-FFF2-40B4-BE49-F238E27FC236}">
                <a16:creationId xmlns:a16="http://schemas.microsoft.com/office/drawing/2014/main" id="{733362D2-F83E-474B-B5D2-B61ED32F88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3A4D17-73F3-4D95-995D-47C9B2337BF9}"/>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3924191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3051A-0432-4AC6-AE69-E1E6D9243B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BD4062-56C5-46E1-A2EE-7FA6B9BD77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918301-7618-4BD9-9355-AE40BDBCA991}"/>
              </a:ext>
            </a:extLst>
          </p:cNvPr>
          <p:cNvSpPr>
            <a:spLocks noGrp="1"/>
          </p:cNvSpPr>
          <p:nvPr>
            <p:ph type="dt" sz="half" idx="10"/>
          </p:nvPr>
        </p:nvSpPr>
        <p:spPr/>
        <p:txBody>
          <a:bodyPr/>
          <a:lstStyle/>
          <a:p>
            <a:fld id="{955C6F3B-2B7D-467C-8985-81849E7D99B0}" type="datetimeFigureOut">
              <a:rPr lang="en-GB" smtClean="0"/>
              <a:t>22/01/2022</a:t>
            </a:fld>
            <a:endParaRPr lang="en-GB"/>
          </a:p>
        </p:txBody>
      </p:sp>
      <p:sp>
        <p:nvSpPr>
          <p:cNvPr id="5" name="Footer Placeholder 4">
            <a:extLst>
              <a:ext uri="{FF2B5EF4-FFF2-40B4-BE49-F238E27FC236}">
                <a16:creationId xmlns:a16="http://schemas.microsoft.com/office/drawing/2014/main" id="{FD8950D6-F0B3-438D-8662-D659C4F08E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711B1A-EBAE-418B-807F-9091D84E5165}"/>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1075260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A7DCE-57B7-4239-8D9F-D1BAFE3DB2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9F82291-7FB7-4363-9073-EFD9098DCF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3B50C4-716F-4499-B90D-575E8F2E2CC1}"/>
              </a:ext>
            </a:extLst>
          </p:cNvPr>
          <p:cNvSpPr>
            <a:spLocks noGrp="1"/>
          </p:cNvSpPr>
          <p:nvPr>
            <p:ph type="dt" sz="half" idx="10"/>
          </p:nvPr>
        </p:nvSpPr>
        <p:spPr/>
        <p:txBody>
          <a:bodyPr/>
          <a:lstStyle/>
          <a:p>
            <a:fld id="{955C6F3B-2B7D-467C-8985-81849E7D99B0}" type="datetimeFigureOut">
              <a:rPr lang="en-GB" smtClean="0"/>
              <a:t>22/01/2022</a:t>
            </a:fld>
            <a:endParaRPr lang="en-GB"/>
          </a:p>
        </p:txBody>
      </p:sp>
      <p:sp>
        <p:nvSpPr>
          <p:cNvPr id="5" name="Footer Placeholder 4">
            <a:extLst>
              <a:ext uri="{FF2B5EF4-FFF2-40B4-BE49-F238E27FC236}">
                <a16:creationId xmlns:a16="http://schemas.microsoft.com/office/drawing/2014/main" id="{D77B9865-5185-4546-999F-E67DFEB157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7EDECD-F4A9-4248-9993-5053E04987D3}"/>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3369228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9F1FF-ED29-4C3D-83E0-31E509BDF8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BA6B7E-F09C-4343-BE66-499538E9F3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031F722-3701-41B8-B892-363FC73F44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6C36627-63F5-4883-B0FF-DCCACAC1B3E5}"/>
              </a:ext>
            </a:extLst>
          </p:cNvPr>
          <p:cNvSpPr>
            <a:spLocks noGrp="1"/>
          </p:cNvSpPr>
          <p:nvPr>
            <p:ph type="dt" sz="half" idx="10"/>
          </p:nvPr>
        </p:nvSpPr>
        <p:spPr/>
        <p:txBody>
          <a:bodyPr/>
          <a:lstStyle/>
          <a:p>
            <a:fld id="{955C6F3B-2B7D-467C-8985-81849E7D99B0}" type="datetimeFigureOut">
              <a:rPr lang="en-GB" smtClean="0"/>
              <a:t>22/01/2022</a:t>
            </a:fld>
            <a:endParaRPr lang="en-GB"/>
          </a:p>
        </p:txBody>
      </p:sp>
      <p:sp>
        <p:nvSpPr>
          <p:cNvPr id="6" name="Footer Placeholder 5">
            <a:extLst>
              <a:ext uri="{FF2B5EF4-FFF2-40B4-BE49-F238E27FC236}">
                <a16:creationId xmlns:a16="http://schemas.microsoft.com/office/drawing/2014/main" id="{082E0675-BA4B-44E3-9415-C45667281D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D89DF8C-B475-458C-81C3-BE7E6ECAA1E2}"/>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2387092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950D-DE95-45D9-948D-D6CFEAFA908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885540-D256-412D-8C54-AD2CE5ACD0D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6B195C-3FBE-40DA-AC75-582F5855D2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990EBA7-DB46-4099-AB5C-611C69CE00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036DD1-CEA3-43D6-8E07-CCAAA352AA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92DCCDD-F582-4F53-BC6A-B9906F6679A2}"/>
              </a:ext>
            </a:extLst>
          </p:cNvPr>
          <p:cNvSpPr>
            <a:spLocks noGrp="1"/>
          </p:cNvSpPr>
          <p:nvPr>
            <p:ph type="dt" sz="half" idx="10"/>
          </p:nvPr>
        </p:nvSpPr>
        <p:spPr/>
        <p:txBody>
          <a:bodyPr/>
          <a:lstStyle/>
          <a:p>
            <a:fld id="{955C6F3B-2B7D-467C-8985-81849E7D99B0}" type="datetimeFigureOut">
              <a:rPr lang="en-GB" smtClean="0"/>
              <a:t>22/01/2022</a:t>
            </a:fld>
            <a:endParaRPr lang="en-GB"/>
          </a:p>
        </p:txBody>
      </p:sp>
      <p:sp>
        <p:nvSpPr>
          <p:cNvPr id="8" name="Footer Placeholder 7">
            <a:extLst>
              <a:ext uri="{FF2B5EF4-FFF2-40B4-BE49-F238E27FC236}">
                <a16:creationId xmlns:a16="http://schemas.microsoft.com/office/drawing/2014/main" id="{D68A57C4-03F6-4571-A758-D58D78D3DB0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1E23D86-EB4B-4B2C-B0B3-2A060BDDDF2E}"/>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1242862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7DF16-04B8-40AA-A215-07387914C6A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F6EB5B7-A1F0-42B3-B0B0-5997811277C3}"/>
              </a:ext>
            </a:extLst>
          </p:cNvPr>
          <p:cNvSpPr>
            <a:spLocks noGrp="1"/>
          </p:cNvSpPr>
          <p:nvPr>
            <p:ph type="dt" sz="half" idx="10"/>
          </p:nvPr>
        </p:nvSpPr>
        <p:spPr/>
        <p:txBody>
          <a:bodyPr/>
          <a:lstStyle/>
          <a:p>
            <a:fld id="{955C6F3B-2B7D-467C-8985-81849E7D99B0}" type="datetimeFigureOut">
              <a:rPr lang="en-GB" smtClean="0"/>
              <a:t>22/01/2022</a:t>
            </a:fld>
            <a:endParaRPr lang="en-GB"/>
          </a:p>
        </p:txBody>
      </p:sp>
      <p:sp>
        <p:nvSpPr>
          <p:cNvPr id="4" name="Footer Placeholder 3">
            <a:extLst>
              <a:ext uri="{FF2B5EF4-FFF2-40B4-BE49-F238E27FC236}">
                <a16:creationId xmlns:a16="http://schemas.microsoft.com/office/drawing/2014/main" id="{0AEF6A42-1C00-4516-9A4B-CAF6D1C22F5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7BF0E02-37EE-4E36-A3CF-D2DC6002E7DD}"/>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44141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B4B659-83AF-47DC-ACB9-4B15AB9C35FF}"/>
              </a:ext>
            </a:extLst>
          </p:cNvPr>
          <p:cNvSpPr>
            <a:spLocks noGrp="1"/>
          </p:cNvSpPr>
          <p:nvPr>
            <p:ph type="dt" sz="half" idx="10"/>
          </p:nvPr>
        </p:nvSpPr>
        <p:spPr/>
        <p:txBody>
          <a:bodyPr/>
          <a:lstStyle/>
          <a:p>
            <a:fld id="{955C6F3B-2B7D-467C-8985-81849E7D99B0}" type="datetimeFigureOut">
              <a:rPr lang="en-GB" smtClean="0"/>
              <a:t>22/01/2022</a:t>
            </a:fld>
            <a:endParaRPr lang="en-GB"/>
          </a:p>
        </p:txBody>
      </p:sp>
      <p:sp>
        <p:nvSpPr>
          <p:cNvPr id="3" name="Footer Placeholder 2">
            <a:extLst>
              <a:ext uri="{FF2B5EF4-FFF2-40B4-BE49-F238E27FC236}">
                <a16:creationId xmlns:a16="http://schemas.microsoft.com/office/drawing/2014/main" id="{1F8F6E4C-FF6D-4666-B07A-570723D9736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60473A7-EA30-4179-BA2A-BFC8C49E5BD6}"/>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1577291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A23C3-B2D0-4113-ACE2-77ABCF95C0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380A0CC-994C-480C-BF10-B33FC9B495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F692006-EC0D-423C-949C-48E22DEBE2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07E2F2-55F2-4B7B-A0AD-8ECFBDFE4D2D}"/>
              </a:ext>
            </a:extLst>
          </p:cNvPr>
          <p:cNvSpPr>
            <a:spLocks noGrp="1"/>
          </p:cNvSpPr>
          <p:nvPr>
            <p:ph type="dt" sz="half" idx="10"/>
          </p:nvPr>
        </p:nvSpPr>
        <p:spPr/>
        <p:txBody>
          <a:bodyPr/>
          <a:lstStyle/>
          <a:p>
            <a:fld id="{955C6F3B-2B7D-467C-8985-81849E7D99B0}" type="datetimeFigureOut">
              <a:rPr lang="en-GB" smtClean="0"/>
              <a:t>22/01/2022</a:t>
            </a:fld>
            <a:endParaRPr lang="en-GB"/>
          </a:p>
        </p:txBody>
      </p:sp>
      <p:sp>
        <p:nvSpPr>
          <p:cNvPr id="6" name="Footer Placeholder 5">
            <a:extLst>
              <a:ext uri="{FF2B5EF4-FFF2-40B4-BE49-F238E27FC236}">
                <a16:creationId xmlns:a16="http://schemas.microsoft.com/office/drawing/2014/main" id="{8E7A20B6-8625-463D-8C50-DABB25D58A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2D143D-B6D1-4EEA-AF2A-DF4149200654}"/>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295704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5352-46BB-44C9-918E-C96DEFF6FF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3CBD083-C0CE-4B08-A183-9B29DFB27D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D68B484-42B6-4D0D-92BE-1850EACD5A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DFAF68-A1B3-4923-949D-AE39151B4EB2}"/>
              </a:ext>
            </a:extLst>
          </p:cNvPr>
          <p:cNvSpPr>
            <a:spLocks noGrp="1"/>
          </p:cNvSpPr>
          <p:nvPr>
            <p:ph type="dt" sz="half" idx="10"/>
          </p:nvPr>
        </p:nvSpPr>
        <p:spPr/>
        <p:txBody>
          <a:bodyPr/>
          <a:lstStyle/>
          <a:p>
            <a:fld id="{955C6F3B-2B7D-467C-8985-81849E7D99B0}" type="datetimeFigureOut">
              <a:rPr lang="en-GB" smtClean="0"/>
              <a:t>22/01/2022</a:t>
            </a:fld>
            <a:endParaRPr lang="en-GB"/>
          </a:p>
        </p:txBody>
      </p:sp>
      <p:sp>
        <p:nvSpPr>
          <p:cNvPr id="6" name="Footer Placeholder 5">
            <a:extLst>
              <a:ext uri="{FF2B5EF4-FFF2-40B4-BE49-F238E27FC236}">
                <a16:creationId xmlns:a16="http://schemas.microsoft.com/office/drawing/2014/main" id="{6EE3F96B-3B5B-4802-9620-F9698CDC98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5E04AD-9A51-4728-AC64-6EADFB7376FE}"/>
              </a:ext>
            </a:extLst>
          </p:cNvPr>
          <p:cNvSpPr>
            <a:spLocks noGrp="1"/>
          </p:cNvSpPr>
          <p:nvPr>
            <p:ph type="sldNum" sz="quarter" idx="12"/>
          </p:nvPr>
        </p:nvSpPr>
        <p:spPr/>
        <p:txBody>
          <a:bodyPr/>
          <a:lstStyle/>
          <a:p>
            <a:fld id="{327F2A24-E97D-400E-8980-9F221B79031D}" type="slidenum">
              <a:rPr lang="en-GB" smtClean="0"/>
              <a:t>‹#›</a:t>
            </a:fld>
            <a:endParaRPr lang="en-GB"/>
          </a:p>
        </p:txBody>
      </p:sp>
    </p:spTree>
    <p:extLst>
      <p:ext uri="{BB962C8B-B14F-4D97-AF65-F5344CB8AC3E}">
        <p14:creationId xmlns:p14="http://schemas.microsoft.com/office/powerpoint/2010/main" val="3326962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7AA043-846F-4367-B755-B90010587F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7028E3F-AF33-4E21-8DB6-4B2DD3C97B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640D2F-5AA8-469C-9A7D-A7E0272B56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5C6F3B-2B7D-467C-8985-81849E7D99B0}" type="datetimeFigureOut">
              <a:rPr lang="en-GB" smtClean="0"/>
              <a:t>22/01/2022</a:t>
            </a:fld>
            <a:endParaRPr lang="en-GB"/>
          </a:p>
        </p:txBody>
      </p:sp>
      <p:sp>
        <p:nvSpPr>
          <p:cNvPr id="5" name="Footer Placeholder 4">
            <a:extLst>
              <a:ext uri="{FF2B5EF4-FFF2-40B4-BE49-F238E27FC236}">
                <a16:creationId xmlns:a16="http://schemas.microsoft.com/office/drawing/2014/main" id="{FB4DCE6C-91C4-4977-B5DE-2C9BE74A33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D31A275-935C-40FB-9CEA-13BAFFBED2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7F2A24-E97D-400E-8980-9F221B79031D}" type="slidenum">
              <a:rPr lang="en-GB" smtClean="0"/>
              <a:t>‹#›</a:t>
            </a:fld>
            <a:endParaRPr lang="en-GB"/>
          </a:p>
        </p:txBody>
      </p:sp>
    </p:spTree>
    <p:extLst>
      <p:ext uri="{BB962C8B-B14F-4D97-AF65-F5344CB8AC3E}">
        <p14:creationId xmlns:p14="http://schemas.microsoft.com/office/powerpoint/2010/main" val="1395510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0681CFC-FA24-49E0-8083-1971B743C550}"/>
              </a:ext>
            </a:extLst>
          </p:cNvPr>
          <p:cNvSpPr>
            <a:spLocks noGrp="1"/>
          </p:cNvSpPr>
          <p:nvPr>
            <p:ph type="body" idx="1"/>
          </p:nvPr>
        </p:nvSpPr>
        <p:spPr>
          <a:xfrm>
            <a:off x="915988" y="442421"/>
            <a:ext cx="5157787" cy="1428581"/>
          </a:xfrm>
        </p:spPr>
        <p:txBody>
          <a:bodyPr>
            <a:normAutofit fontScale="92500" lnSpcReduction="20000"/>
          </a:bodyPr>
          <a:lstStyle/>
          <a:p>
            <a:pPr algn="ctr">
              <a:lnSpc>
                <a:spcPct val="107000"/>
              </a:lnSpc>
              <a:spcAft>
                <a:spcPts val="800"/>
              </a:spcAft>
            </a:pPr>
            <a:r>
              <a:rPr lang="en-US" sz="3300" b="1" dirty="0">
                <a:effectLst/>
                <a:latin typeface="Comic Sans MS" panose="030F0702030302020204" pitchFamily="66" charset="0"/>
                <a:ea typeface="Calibri" panose="020F0502020204030204" pitchFamily="34" charset="0"/>
                <a:cs typeface="Times New Roman" panose="02020603050405020304" pitchFamily="18" charset="0"/>
              </a:rPr>
              <a:t>Y2 LO: To be able to make equal groups and share. (practical)</a:t>
            </a:r>
          </a:p>
        </p:txBody>
      </p:sp>
      <p:sp>
        <p:nvSpPr>
          <p:cNvPr id="6" name="Content Placeholder 5">
            <a:extLst>
              <a:ext uri="{FF2B5EF4-FFF2-40B4-BE49-F238E27FC236}">
                <a16:creationId xmlns:a16="http://schemas.microsoft.com/office/drawing/2014/main" id="{6494D497-6EE3-47E8-9F50-119973C244FA}"/>
              </a:ext>
            </a:extLst>
          </p:cNvPr>
          <p:cNvSpPr>
            <a:spLocks noGrp="1"/>
          </p:cNvSpPr>
          <p:nvPr>
            <p:ph sz="half" idx="2"/>
          </p:nvPr>
        </p:nvSpPr>
        <p:spPr>
          <a:xfrm>
            <a:off x="839788" y="1871002"/>
            <a:ext cx="5157787" cy="4758397"/>
          </a:xfrm>
        </p:spPr>
        <p:txBody>
          <a:bodyPr>
            <a:normAutofit fontScale="92500" lnSpcReduction="10000"/>
          </a:bodyPr>
          <a:lstStyle/>
          <a:p>
            <a:pPr marL="342900" lvl="0" indent="-342900">
              <a:lnSpc>
                <a:spcPct val="107000"/>
              </a:lnSpc>
              <a:buFont typeface="Comic Sans MS" panose="030F0702030302020204" pitchFamily="66" charset="0"/>
              <a:buChar char="-"/>
            </a:pPr>
            <a:r>
              <a:rPr lang="en-US" sz="3200" dirty="0">
                <a:effectLst/>
                <a:latin typeface="Comic Sans MS" panose="030F0702030302020204" pitchFamily="66" charset="0"/>
                <a:ea typeface="Calibri" panose="020F0502020204030204" pitchFamily="34" charset="0"/>
                <a:cs typeface="Times New Roman" panose="02020603050405020304" pitchFamily="18" charset="0"/>
              </a:rPr>
              <a:t>I can represent equal groups practically. </a:t>
            </a:r>
          </a:p>
          <a:p>
            <a:pPr marL="342900" lvl="0" indent="-342900">
              <a:lnSpc>
                <a:spcPct val="107000"/>
              </a:lnSpc>
              <a:buFont typeface="Comic Sans MS" panose="030F0702030302020204" pitchFamily="66" charset="0"/>
              <a:buChar char="-"/>
            </a:pPr>
            <a:endParaRPr lang="en-GB" sz="32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07000"/>
              </a:lnSpc>
              <a:buFont typeface="Comic Sans MS" panose="030F0702030302020204" pitchFamily="66" charset="0"/>
              <a:buChar char="-"/>
            </a:pPr>
            <a:r>
              <a:rPr lang="en-US" sz="3200" dirty="0">
                <a:effectLst/>
                <a:latin typeface="Comic Sans MS" panose="030F0702030302020204" pitchFamily="66" charset="0"/>
                <a:ea typeface="Calibri" panose="020F0502020204030204" pitchFamily="34" charset="0"/>
                <a:cs typeface="Times New Roman" panose="02020603050405020304" pitchFamily="18" charset="0"/>
              </a:rPr>
              <a:t>I can understand that division is a whole split into equal groups.</a:t>
            </a:r>
          </a:p>
          <a:p>
            <a:pPr marL="342900" lvl="0" indent="-342900">
              <a:lnSpc>
                <a:spcPct val="107000"/>
              </a:lnSpc>
              <a:buFont typeface="Comic Sans MS" panose="030F0702030302020204" pitchFamily="66" charset="0"/>
              <a:buChar char="-"/>
            </a:pPr>
            <a:endParaRPr lang="en-GB" sz="32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omic Sans MS" panose="030F0702030302020204" pitchFamily="66" charset="0"/>
              <a:buChar char="-"/>
            </a:pPr>
            <a:r>
              <a:rPr lang="en-US" sz="3200" dirty="0">
                <a:effectLst/>
                <a:latin typeface="Comic Sans MS" panose="030F0702030302020204" pitchFamily="66" charset="0"/>
                <a:ea typeface="Calibri" panose="020F0502020204030204" pitchFamily="34" charset="0"/>
                <a:cs typeface="Times New Roman" panose="02020603050405020304" pitchFamily="18" charset="0"/>
              </a:rPr>
              <a:t>I can represent division as equal sharing.</a:t>
            </a:r>
            <a:endParaRPr lang="en-GB" sz="3200" dirty="0">
              <a:effectLst/>
              <a:latin typeface="Comic Sans MS" panose="030F0702030302020204" pitchFamily="66" charset="0"/>
              <a:ea typeface="Calibri" panose="020F0502020204030204" pitchFamily="34" charset="0"/>
              <a:cs typeface="Times New Roman" panose="02020603050405020304" pitchFamily="18" charset="0"/>
            </a:endParaRPr>
          </a:p>
        </p:txBody>
      </p:sp>
      <p:sp>
        <p:nvSpPr>
          <p:cNvPr id="7" name="Text Placeholder 6">
            <a:extLst>
              <a:ext uri="{FF2B5EF4-FFF2-40B4-BE49-F238E27FC236}">
                <a16:creationId xmlns:a16="http://schemas.microsoft.com/office/drawing/2014/main" id="{4ACA4707-C90C-419B-8207-FF99E919AC47}"/>
              </a:ext>
            </a:extLst>
          </p:cNvPr>
          <p:cNvSpPr>
            <a:spLocks noGrp="1"/>
          </p:cNvSpPr>
          <p:nvPr>
            <p:ph type="body" sz="quarter" idx="3"/>
          </p:nvPr>
        </p:nvSpPr>
        <p:spPr>
          <a:xfrm>
            <a:off x="6096000" y="164994"/>
            <a:ext cx="5183188" cy="1428581"/>
          </a:xfrm>
        </p:spPr>
        <p:txBody>
          <a:bodyPr>
            <a:normAutofit fontScale="92500" lnSpcReduction="20000"/>
          </a:bodyPr>
          <a:lstStyle/>
          <a:p>
            <a:pPr algn="ctr">
              <a:lnSpc>
                <a:spcPct val="107000"/>
              </a:lnSpc>
              <a:spcAft>
                <a:spcPts val="800"/>
              </a:spcAft>
            </a:pPr>
            <a:r>
              <a:rPr lang="en-US" sz="3300" b="1" dirty="0">
                <a:effectLst/>
                <a:latin typeface="Comic Sans MS" panose="030F0702030302020204" pitchFamily="66" charset="0"/>
                <a:ea typeface="Calibri" panose="020F0502020204030204" pitchFamily="34" charset="0"/>
                <a:cs typeface="Times New Roman" panose="02020603050405020304" pitchFamily="18" charset="0"/>
              </a:rPr>
              <a:t>Y3 LO: To be able to divide by three.</a:t>
            </a:r>
          </a:p>
        </p:txBody>
      </p:sp>
      <p:sp>
        <p:nvSpPr>
          <p:cNvPr id="8" name="Content Placeholder 7">
            <a:extLst>
              <a:ext uri="{FF2B5EF4-FFF2-40B4-BE49-F238E27FC236}">
                <a16:creationId xmlns:a16="http://schemas.microsoft.com/office/drawing/2014/main" id="{F4069311-568B-4693-BDE5-E6F89A13FB19}"/>
              </a:ext>
            </a:extLst>
          </p:cNvPr>
          <p:cNvSpPr>
            <a:spLocks noGrp="1"/>
          </p:cNvSpPr>
          <p:nvPr>
            <p:ph sz="quarter" idx="4"/>
          </p:nvPr>
        </p:nvSpPr>
        <p:spPr>
          <a:xfrm>
            <a:off x="6172200" y="1871003"/>
            <a:ext cx="5183188" cy="4318660"/>
          </a:xfrm>
        </p:spPr>
        <p:txBody>
          <a:bodyPr>
            <a:noAutofit/>
          </a:bodyPr>
          <a:lstStyle/>
          <a:p>
            <a:pPr marL="342900" lvl="0" indent="-342900">
              <a:lnSpc>
                <a:spcPct val="107000"/>
              </a:lnSpc>
              <a:buFont typeface="Comic Sans MS" panose="030F0702030302020204" pitchFamily="66" charset="0"/>
              <a:buChar char="-"/>
            </a:pPr>
            <a:r>
              <a:rPr lang="en-US" sz="3000" dirty="0">
                <a:effectLst/>
                <a:latin typeface="Comic Sans MS" panose="030F0702030302020204" pitchFamily="66" charset="0"/>
                <a:ea typeface="Calibri" panose="020F0502020204030204" pitchFamily="34" charset="0"/>
                <a:cs typeface="Times New Roman" panose="02020603050405020304" pitchFamily="18" charset="0"/>
              </a:rPr>
              <a:t>I can recall and use multiplication facts for the three times tables.</a:t>
            </a:r>
            <a:endParaRPr lang="en-GB" sz="3000" dirty="0">
              <a:effectLst/>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omic Sans MS" panose="030F0702030302020204" pitchFamily="66" charset="0"/>
              <a:buChar char="-"/>
            </a:pPr>
            <a:r>
              <a:rPr lang="en-US" sz="3000" dirty="0">
                <a:effectLst/>
                <a:latin typeface="Comic Sans MS" panose="030F0702030302020204" pitchFamily="66" charset="0"/>
                <a:ea typeface="Calibri" panose="020F0502020204030204" pitchFamily="34" charset="0"/>
                <a:cs typeface="Times New Roman" panose="02020603050405020304" pitchFamily="18" charset="0"/>
              </a:rPr>
              <a:t>I can discuss different methods to complete division. </a:t>
            </a:r>
            <a:endParaRPr lang="en-GB" sz="3000" dirty="0">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omic Sans MS" panose="030F0702030302020204" pitchFamily="66" charset="0"/>
              <a:buChar char="-"/>
            </a:pPr>
            <a:r>
              <a:rPr lang="en-US" sz="3000" dirty="0">
                <a:effectLst/>
                <a:latin typeface="Comic Sans MS" panose="030F0702030302020204" pitchFamily="66" charset="0"/>
                <a:ea typeface="Calibri" panose="020F0502020204030204" pitchFamily="34" charset="0"/>
                <a:cs typeface="Times New Roman" panose="02020603050405020304" pitchFamily="18" charset="0"/>
              </a:rPr>
              <a:t>I can choose the most suitable method to complete my calculations.</a:t>
            </a:r>
          </a:p>
        </p:txBody>
      </p:sp>
    </p:spTree>
    <p:extLst>
      <p:ext uri="{BB962C8B-B14F-4D97-AF65-F5344CB8AC3E}">
        <p14:creationId xmlns:p14="http://schemas.microsoft.com/office/powerpoint/2010/main" val="2130276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147EB3-6DC9-47E0-AA5C-1979B3E8D5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8" name="TextBox 27">
            <a:extLst>
              <a:ext uri="{FF2B5EF4-FFF2-40B4-BE49-F238E27FC236}">
                <a16:creationId xmlns:a16="http://schemas.microsoft.com/office/drawing/2014/main" id="{D7D21D9E-65BE-46F9-B33F-0FDE9C01CEAB}"/>
              </a:ext>
            </a:extLst>
          </p:cNvPr>
          <p:cNvSpPr txBox="1"/>
          <p:nvPr/>
        </p:nvSpPr>
        <p:spPr>
          <a:xfrm>
            <a:off x="343155" y="229306"/>
            <a:ext cx="10623421" cy="553998"/>
          </a:xfrm>
          <a:prstGeom prst="rect">
            <a:avLst/>
          </a:prstGeom>
          <a:noFill/>
        </p:spPr>
        <p:txBody>
          <a:bodyPr wrap="none" rtlCol="0">
            <a:spAutoFit/>
          </a:bodyPr>
          <a:lstStyle/>
          <a:p>
            <a:r>
              <a:rPr lang="en-GB" sz="3000" b="1" dirty="0">
                <a:latin typeface="Yu Gothic UI" panose="020B0500000000000000" pitchFamily="34" charset="-128"/>
                <a:ea typeface="Yu Gothic UI" panose="020B0500000000000000" pitchFamily="34" charset="-128"/>
              </a:rPr>
              <a:t>Kat is trying to share strawberries between 2 equal groups. </a:t>
            </a:r>
          </a:p>
        </p:txBody>
      </p:sp>
      <p:sp>
        <p:nvSpPr>
          <p:cNvPr id="58" name="TextBox 57">
            <a:extLst>
              <a:ext uri="{FF2B5EF4-FFF2-40B4-BE49-F238E27FC236}">
                <a16:creationId xmlns:a16="http://schemas.microsoft.com/office/drawing/2014/main" id="{067A8E0A-0CA3-442C-9841-51DC62FE350E}"/>
              </a:ext>
            </a:extLst>
          </p:cNvPr>
          <p:cNvSpPr txBox="1"/>
          <p:nvPr/>
        </p:nvSpPr>
        <p:spPr>
          <a:xfrm>
            <a:off x="343154" y="5487610"/>
            <a:ext cx="11483085" cy="1015663"/>
          </a:xfrm>
          <a:prstGeom prst="rect">
            <a:avLst/>
          </a:prstGeom>
          <a:noFill/>
        </p:spPr>
        <p:txBody>
          <a:bodyPr wrap="square" rtlCol="0">
            <a:spAutoFit/>
          </a:bodyPr>
          <a:lstStyle/>
          <a:p>
            <a:r>
              <a:rPr lang="en-GB" sz="3000" b="1" dirty="0">
                <a:solidFill>
                  <a:srgbClr val="FF0000"/>
                </a:solidFill>
                <a:latin typeface="Yu Gothic UI" panose="020B0500000000000000" pitchFamily="34" charset="-128"/>
                <a:ea typeface="Yu Gothic UI" panose="020B0500000000000000" pitchFamily="34" charset="-128"/>
              </a:rPr>
              <a:t>No, Kat has not shared them correctly.</a:t>
            </a:r>
          </a:p>
          <a:p>
            <a:r>
              <a:rPr lang="en-GB" sz="3000" b="1" dirty="0">
                <a:solidFill>
                  <a:srgbClr val="FF0000"/>
                </a:solidFill>
                <a:latin typeface="Yu Gothic UI" panose="020B0500000000000000" pitchFamily="34" charset="-128"/>
                <a:ea typeface="Yu Gothic UI" panose="020B0500000000000000" pitchFamily="34" charset="-128"/>
              </a:rPr>
              <a:t>Group 1 shows 6. Group 2 shows 7, therefore they are not equal.</a:t>
            </a:r>
          </a:p>
        </p:txBody>
      </p:sp>
      <p:sp>
        <p:nvSpPr>
          <p:cNvPr id="4" name="Rectangle 3">
            <a:extLst>
              <a:ext uri="{FF2B5EF4-FFF2-40B4-BE49-F238E27FC236}">
                <a16:creationId xmlns:a16="http://schemas.microsoft.com/office/drawing/2014/main" id="{561978B3-A95F-4B8C-8AD3-BF4BF12C1470}"/>
              </a:ext>
            </a:extLst>
          </p:cNvPr>
          <p:cNvSpPr/>
          <p:nvPr/>
        </p:nvSpPr>
        <p:spPr>
          <a:xfrm>
            <a:off x="358514" y="4269847"/>
            <a:ext cx="7178568" cy="1015663"/>
          </a:xfrm>
          <a:prstGeom prst="rect">
            <a:avLst/>
          </a:prstGeom>
        </p:spPr>
        <p:txBody>
          <a:bodyPr wrap="none">
            <a:spAutoFit/>
          </a:bodyPr>
          <a:lstStyle/>
          <a:p>
            <a:r>
              <a:rPr lang="en-GB" sz="3000" b="1" dirty="0">
                <a:latin typeface="Yu Gothic UI" panose="020B0500000000000000" pitchFamily="34" charset="-128"/>
                <a:ea typeface="Yu Gothic UI" panose="020B0500000000000000" pitchFamily="34" charset="-128"/>
              </a:rPr>
              <a:t>Has Kat shared them into equal groups?</a:t>
            </a:r>
          </a:p>
          <a:p>
            <a:r>
              <a:rPr lang="en-GB" sz="3000" b="1" dirty="0">
                <a:latin typeface="Yu Gothic UI" panose="020B0500000000000000" pitchFamily="34" charset="-128"/>
                <a:ea typeface="Yu Gothic UI" panose="020B0500000000000000" pitchFamily="34" charset="-128"/>
              </a:rPr>
              <a:t>Explain how you know.</a:t>
            </a:r>
            <a:endParaRPr lang="en-GB" sz="3000" dirty="0"/>
          </a:p>
        </p:txBody>
      </p:sp>
      <p:sp>
        <p:nvSpPr>
          <p:cNvPr id="15" name="TextBox 14">
            <a:extLst>
              <a:ext uri="{FF2B5EF4-FFF2-40B4-BE49-F238E27FC236}">
                <a16:creationId xmlns:a16="http://schemas.microsoft.com/office/drawing/2014/main" id="{B309070F-6F5F-45D8-8A1B-836A9BDFBD53}"/>
              </a:ext>
            </a:extLst>
          </p:cNvPr>
          <p:cNvSpPr txBox="1"/>
          <p:nvPr/>
        </p:nvSpPr>
        <p:spPr>
          <a:xfrm>
            <a:off x="3342040" y="927962"/>
            <a:ext cx="1271502" cy="461665"/>
          </a:xfrm>
          <a:prstGeom prst="rect">
            <a:avLst/>
          </a:prstGeom>
          <a:noFill/>
        </p:spPr>
        <p:txBody>
          <a:bodyPr wrap="none" rtlCol="0">
            <a:spAutoFit/>
          </a:bodyPr>
          <a:lstStyle/>
          <a:p>
            <a:r>
              <a:rPr lang="en-GB" sz="2400" b="1" u="sng" dirty="0">
                <a:latin typeface="Yu Gothic UI" panose="020B0500000000000000" pitchFamily="34" charset="-128"/>
                <a:ea typeface="Yu Gothic UI" panose="020B0500000000000000" pitchFamily="34" charset="-128"/>
              </a:rPr>
              <a:t>Group 1</a:t>
            </a:r>
          </a:p>
        </p:txBody>
      </p:sp>
      <p:sp>
        <p:nvSpPr>
          <p:cNvPr id="16" name="TextBox 15">
            <a:extLst>
              <a:ext uri="{FF2B5EF4-FFF2-40B4-BE49-F238E27FC236}">
                <a16:creationId xmlns:a16="http://schemas.microsoft.com/office/drawing/2014/main" id="{93E68704-BE5D-42CB-B3BC-71CF25B59ACB}"/>
              </a:ext>
            </a:extLst>
          </p:cNvPr>
          <p:cNvSpPr txBox="1"/>
          <p:nvPr/>
        </p:nvSpPr>
        <p:spPr>
          <a:xfrm>
            <a:off x="7578460" y="927962"/>
            <a:ext cx="1319592" cy="461665"/>
          </a:xfrm>
          <a:prstGeom prst="rect">
            <a:avLst/>
          </a:prstGeom>
          <a:noFill/>
        </p:spPr>
        <p:txBody>
          <a:bodyPr wrap="none" rtlCol="0">
            <a:spAutoFit/>
          </a:bodyPr>
          <a:lstStyle/>
          <a:p>
            <a:r>
              <a:rPr lang="en-GB" sz="2400" b="1" u="sng" dirty="0">
                <a:latin typeface="Yu Gothic UI" panose="020B0500000000000000" pitchFamily="34" charset="-128"/>
                <a:ea typeface="Yu Gothic UI" panose="020B0500000000000000" pitchFamily="34" charset="-128"/>
              </a:rPr>
              <a:t>Group 2</a:t>
            </a:r>
          </a:p>
        </p:txBody>
      </p:sp>
    </p:spTree>
    <p:extLst>
      <p:ext uri="{BB962C8B-B14F-4D97-AF65-F5344CB8AC3E}">
        <p14:creationId xmlns:p14="http://schemas.microsoft.com/office/powerpoint/2010/main" val="89594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B4A5C0-3476-47B0-BFA8-5318DC5522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5" name="TextBox 34">
            <a:extLst>
              <a:ext uri="{FF2B5EF4-FFF2-40B4-BE49-F238E27FC236}">
                <a16:creationId xmlns:a16="http://schemas.microsoft.com/office/drawing/2014/main" id="{EAE7A425-2A83-4250-BE92-B8F01C1341CA}"/>
              </a:ext>
            </a:extLst>
          </p:cNvPr>
          <p:cNvSpPr txBox="1"/>
          <p:nvPr/>
        </p:nvSpPr>
        <p:spPr>
          <a:xfrm>
            <a:off x="270452" y="214144"/>
            <a:ext cx="7965642" cy="584775"/>
          </a:xfrm>
          <a:prstGeom prst="rect">
            <a:avLst/>
          </a:prstGeom>
          <a:noFill/>
        </p:spPr>
        <p:txBody>
          <a:bodyPr wrap="none" rtlCol="0">
            <a:spAutoFit/>
          </a:bodyPr>
          <a:lstStyle/>
          <a:p>
            <a:r>
              <a:rPr lang="en-GB" sz="3200" b="1" dirty="0">
                <a:latin typeface="Yu Gothic UI" panose="020B0500000000000000" pitchFamily="34" charset="-128"/>
                <a:ea typeface="Yu Gothic UI" panose="020B0500000000000000" pitchFamily="34" charset="-128"/>
              </a:rPr>
              <a:t>How could you make these equal groups?</a:t>
            </a:r>
          </a:p>
        </p:txBody>
      </p:sp>
      <p:sp>
        <p:nvSpPr>
          <p:cNvPr id="21" name="TextBox 20">
            <a:extLst>
              <a:ext uri="{FF2B5EF4-FFF2-40B4-BE49-F238E27FC236}">
                <a16:creationId xmlns:a16="http://schemas.microsoft.com/office/drawing/2014/main" id="{92C656C6-4234-494C-9828-22B0D8D94017}"/>
              </a:ext>
            </a:extLst>
          </p:cNvPr>
          <p:cNvSpPr txBox="1"/>
          <p:nvPr/>
        </p:nvSpPr>
        <p:spPr>
          <a:xfrm>
            <a:off x="270452" y="5211952"/>
            <a:ext cx="11162030" cy="1077218"/>
          </a:xfrm>
          <a:prstGeom prst="rect">
            <a:avLst/>
          </a:prstGeom>
          <a:noFill/>
        </p:spPr>
        <p:txBody>
          <a:bodyPr wrap="none" rtlCol="0">
            <a:spAutoFit/>
          </a:bodyPr>
          <a:lstStyle/>
          <a:p>
            <a:r>
              <a:rPr lang="en-GB" sz="3200" b="1" dirty="0">
                <a:solidFill>
                  <a:srgbClr val="FF0000"/>
                </a:solidFill>
                <a:latin typeface="Yu Gothic UI" panose="020B0500000000000000" pitchFamily="34" charset="-128"/>
                <a:ea typeface="Yu Gothic UI" panose="020B0500000000000000" pitchFamily="34" charset="-128"/>
              </a:rPr>
              <a:t>One teddy bear could be moved from group 2 into group 1.</a:t>
            </a:r>
            <a:br>
              <a:rPr lang="en-GB" sz="3200" b="1" dirty="0">
                <a:solidFill>
                  <a:srgbClr val="FF0000"/>
                </a:solidFill>
                <a:latin typeface="Yu Gothic UI" panose="020B0500000000000000" pitchFamily="34" charset="-128"/>
                <a:ea typeface="Yu Gothic UI" panose="020B0500000000000000" pitchFamily="34" charset="-128"/>
              </a:rPr>
            </a:br>
            <a:r>
              <a:rPr lang="en-GB" sz="3200" b="1" dirty="0">
                <a:solidFill>
                  <a:srgbClr val="FF0000"/>
                </a:solidFill>
                <a:latin typeface="Yu Gothic UI" panose="020B0500000000000000" pitchFamily="34" charset="-128"/>
                <a:ea typeface="Yu Gothic UI" panose="020B0500000000000000" pitchFamily="34" charset="-128"/>
              </a:rPr>
              <a:t>This will make two groups of 5.</a:t>
            </a:r>
          </a:p>
        </p:txBody>
      </p:sp>
      <p:sp>
        <p:nvSpPr>
          <p:cNvPr id="22" name="TextBox 21">
            <a:extLst>
              <a:ext uri="{FF2B5EF4-FFF2-40B4-BE49-F238E27FC236}">
                <a16:creationId xmlns:a16="http://schemas.microsoft.com/office/drawing/2014/main" id="{38CA16EE-6CC3-404C-AD99-A71C753D31AF}"/>
              </a:ext>
            </a:extLst>
          </p:cNvPr>
          <p:cNvSpPr txBox="1"/>
          <p:nvPr/>
        </p:nvSpPr>
        <p:spPr>
          <a:xfrm>
            <a:off x="3059948" y="1085996"/>
            <a:ext cx="1271502" cy="461665"/>
          </a:xfrm>
          <a:prstGeom prst="rect">
            <a:avLst/>
          </a:prstGeom>
          <a:noFill/>
        </p:spPr>
        <p:txBody>
          <a:bodyPr wrap="none" rtlCol="0">
            <a:spAutoFit/>
          </a:bodyPr>
          <a:lstStyle/>
          <a:p>
            <a:r>
              <a:rPr lang="en-GB" sz="2400" b="1" u="sng" dirty="0">
                <a:latin typeface="Yu Gothic UI" panose="020B0500000000000000" pitchFamily="34" charset="-128"/>
                <a:ea typeface="Yu Gothic UI" panose="020B0500000000000000" pitchFamily="34" charset="-128"/>
              </a:rPr>
              <a:t>Group 1</a:t>
            </a:r>
          </a:p>
        </p:txBody>
      </p:sp>
      <p:sp>
        <p:nvSpPr>
          <p:cNvPr id="23" name="TextBox 22">
            <a:extLst>
              <a:ext uri="{FF2B5EF4-FFF2-40B4-BE49-F238E27FC236}">
                <a16:creationId xmlns:a16="http://schemas.microsoft.com/office/drawing/2014/main" id="{5D9A1866-430E-43A2-B918-1203AD0DC521}"/>
              </a:ext>
            </a:extLst>
          </p:cNvPr>
          <p:cNvSpPr txBox="1"/>
          <p:nvPr/>
        </p:nvSpPr>
        <p:spPr>
          <a:xfrm>
            <a:off x="8016537" y="1089653"/>
            <a:ext cx="1319592" cy="461665"/>
          </a:xfrm>
          <a:prstGeom prst="rect">
            <a:avLst/>
          </a:prstGeom>
          <a:noFill/>
        </p:spPr>
        <p:txBody>
          <a:bodyPr wrap="none" rtlCol="0">
            <a:spAutoFit/>
          </a:bodyPr>
          <a:lstStyle/>
          <a:p>
            <a:r>
              <a:rPr lang="en-GB" sz="2400" b="1" u="sng" dirty="0">
                <a:latin typeface="Yu Gothic UI" panose="020B0500000000000000" pitchFamily="34" charset="-128"/>
                <a:ea typeface="Yu Gothic UI" panose="020B0500000000000000" pitchFamily="34" charset="-128"/>
              </a:rPr>
              <a:t>Group 2</a:t>
            </a:r>
          </a:p>
        </p:txBody>
      </p:sp>
    </p:spTree>
    <p:extLst>
      <p:ext uri="{BB962C8B-B14F-4D97-AF65-F5344CB8AC3E}">
        <p14:creationId xmlns:p14="http://schemas.microsoft.com/office/powerpoint/2010/main" val="152641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A556E-B48F-4A5C-A9C5-49A03080A826}"/>
              </a:ext>
            </a:extLst>
          </p:cNvPr>
          <p:cNvSpPr>
            <a:spLocks noGrp="1"/>
          </p:cNvSpPr>
          <p:nvPr>
            <p:ph type="title"/>
          </p:nvPr>
        </p:nvSpPr>
        <p:spPr/>
        <p:txBody>
          <a:bodyPr/>
          <a:lstStyle/>
          <a:p>
            <a:r>
              <a:rPr lang="en-GB" dirty="0">
                <a:latin typeface="Comic Sans MS" panose="030F0702030302020204" pitchFamily="66" charset="0"/>
              </a:rPr>
              <a:t>Year 2 Activity:</a:t>
            </a:r>
          </a:p>
        </p:txBody>
      </p:sp>
      <p:sp>
        <p:nvSpPr>
          <p:cNvPr id="3" name="Content Placeholder 2">
            <a:extLst>
              <a:ext uri="{FF2B5EF4-FFF2-40B4-BE49-F238E27FC236}">
                <a16:creationId xmlns:a16="http://schemas.microsoft.com/office/drawing/2014/main" id="{1FC8C922-A7AA-48B5-830C-6C1261F81F06}"/>
              </a:ext>
            </a:extLst>
          </p:cNvPr>
          <p:cNvSpPr>
            <a:spLocks noGrp="1"/>
          </p:cNvSpPr>
          <p:nvPr>
            <p:ph idx="1"/>
          </p:nvPr>
        </p:nvSpPr>
        <p:spPr/>
        <p:txBody>
          <a:bodyPr>
            <a:normAutofit fontScale="25000" lnSpcReduction="20000"/>
          </a:bodyPr>
          <a:lstStyle/>
          <a:p>
            <a:pPr marL="0" indent="0" algn="ctr">
              <a:buNone/>
            </a:pPr>
            <a:r>
              <a:rPr lang="en-GB" sz="12800" dirty="0">
                <a:latin typeface="Comic Sans MS" panose="030F0702030302020204" pitchFamily="66" charset="0"/>
              </a:rPr>
              <a:t>Using counters or cubes, you need to share the objects into the equal groups. </a:t>
            </a:r>
          </a:p>
          <a:p>
            <a:pPr marL="0" indent="0" algn="ctr">
              <a:buNone/>
            </a:pPr>
            <a:r>
              <a:rPr lang="en-GB" sz="12800" dirty="0">
                <a:latin typeface="Comic Sans MS" panose="030F0702030302020204" pitchFamily="66" charset="0"/>
              </a:rPr>
              <a:t>Then complete the following sentences in your book.</a:t>
            </a:r>
          </a:p>
          <a:p>
            <a:pPr marL="0" indent="0" algn="ctr">
              <a:buNone/>
            </a:pPr>
            <a:r>
              <a:rPr lang="en-GB" sz="12800" dirty="0">
                <a:effectLst/>
                <a:latin typeface="Comic Sans MS" panose="030F0702030302020204" pitchFamily="66" charset="0"/>
                <a:ea typeface="Calibri" panose="020F0502020204030204" pitchFamily="34" charset="0"/>
                <a:cs typeface="Times New Roman" panose="02020603050405020304" pitchFamily="18" charset="0"/>
              </a:rPr>
              <a:t>There are ____ altogether. </a:t>
            </a:r>
            <a:br>
              <a:rPr lang="en-GB" sz="12800" dirty="0">
                <a:effectLst/>
                <a:latin typeface="Comic Sans MS" panose="030F0702030302020204" pitchFamily="66" charset="0"/>
                <a:ea typeface="Calibri" panose="020F0502020204030204" pitchFamily="34" charset="0"/>
                <a:cs typeface="Times New Roman" panose="02020603050405020304" pitchFamily="18" charset="0"/>
              </a:rPr>
            </a:br>
            <a:r>
              <a:rPr lang="en-GB" sz="12800" dirty="0">
                <a:effectLst/>
                <a:latin typeface="Comic Sans MS" panose="030F0702030302020204" pitchFamily="66" charset="0"/>
                <a:ea typeface="Calibri" panose="020F0502020204030204" pitchFamily="34" charset="0"/>
                <a:cs typeface="Times New Roman" panose="02020603050405020304" pitchFamily="18" charset="0"/>
              </a:rPr>
              <a:t>There are ____ groups in total. </a:t>
            </a:r>
            <a:br>
              <a:rPr lang="en-GB" sz="12800" dirty="0">
                <a:effectLst/>
                <a:latin typeface="Comic Sans MS" panose="030F0702030302020204" pitchFamily="66" charset="0"/>
                <a:ea typeface="Calibri" panose="020F0502020204030204" pitchFamily="34" charset="0"/>
                <a:cs typeface="Times New Roman" panose="02020603050405020304" pitchFamily="18" charset="0"/>
              </a:rPr>
            </a:br>
            <a:r>
              <a:rPr lang="en-GB" sz="12800" dirty="0">
                <a:effectLst/>
                <a:latin typeface="Comic Sans MS" panose="030F0702030302020204" pitchFamily="66" charset="0"/>
                <a:ea typeface="Calibri" panose="020F0502020204030204" pitchFamily="34" charset="0"/>
                <a:cs typeface="Times New Roman" panose="02020603050405020304" pitchFamily="18" charset="0"/>
              </a:rPr>
              <a:t>There are ____ in each group. </a:t>
            </a:r>
          </a:p>
          <a:p>
            <a:pPr marL="0" indent="0" algn="ctr">
              <a:buNone/>
            </a:pPr>
            <a:endParaRPr lang="en-GB" sz="12800" dirty="0">
              <a:latin typeface="Comic Sans MS" panose="030F0702030302020204" pitchFamily="66" charset="0"/>
              <a:ea typeface="Calibri" panose="020F0502020204030204" pitchFamily="34" charset="0"/>
              <a:cs typeface="Times New Roman" panose="02020603050405020304" pitchFamily="18" charset="0"/>
            </a:endParaRPr>
          </a:p>
          <a:p>
            <a:pPr marL="0" indent="0" algn="ctr">
              <a:buNone/>
            </a:pPr>
            <a:r>
              <a:rPr lang="en-GB" sz="12800" dirty="0">
                <a:effectLst/>
                <a:latin typeface="Comic Sans MS" panose="030F0702030302020204" pitchFamily="66" charset="0"/>
                <a:ea typeface="Calibri" panose="020F0502020204030204" pitchFamily="34" charset="0"/>
                <a:cs typeface="Times New Roman" panose="02020603050405020304" pitchFamily="18" charset="0"/>
              </a:rPr>
              <a:t>Level 1: share by making 2 equal groups.</a:t>
            </a:r>
          </a:p>
          <a:p>
            <a:pPr marL="0" indent="0" algn="ctr">
              <a:buNone/>
            </a:pPr>
            <a:r>
              <a:rPr lang="en-GB" sz="12800" dirty="0">
                <a:latin typeface="Comic Sans MS" panose="030F0702030302020204" pitchFamily="66" charset="0"/>
                <a:ea typeface="Calibri" panose="020F0502020204030204" pitchFamily="34" charset="0"/>
                <a:cs typeface="Times New Roman" panose="02020603050405020304" pitchFamily="18" charset="0"/>
              </a:rPr>
              <a:t>Level 2: share by making 3 equal groups.</a:t>
            </a:r>
          </a:p>
          <a:p>
            <a:pPr marL="0" indent="0" algn="ctr">
              <a:buNone/>
            </a:pPr>
            <a:r>
              <a:rPr lang="en-GB" sz="12800" dirty="0">
                <a:effectLst/>
                <a:latin typeface="Comic Sans MS" panose="030F0702030302020204" pitchFamily="66" charset="0"/>
                <a:ea typeface="Calibri" panose="020F0502020204030204" pitchFamily="34" charset="0"/>
                <a:cs typeface="Times New Roman" panose="02020603050405020304" pitchFamily="18" charset="0"/>
              </a:rPr>
              <a:t>Level </a:t>
            </a:r>
            <a:r>
              <a:rPr lang="en-GB" sz="12800" dirty="0">
                <a:latin typeface="Comic Sans MS" panose="030F0702030302020204" pitchFamily="66" charset="0"/>
                <a:ea typeface="Calibri" panose="020F0502020204030204" pitchFamily="34" charset="0"/>
                <a:cs typeface="Times New Roman" panose="02020603050405020304" pitchFamily="18" charset="0"/>
              </a:rPr>
              <a:t>3: share by making 4 equal groups.</a:t>
            </a:r>
            <a:r>
              <a:rPr lang="en-GB" sz="12800" dirty="0">
                <a:effectLst/>
                <a:latin typeface="Comic Sans MS" panose="030F0702030302020204" pitchFamily="66" charset="0"/>
                <a:ea typeface="Calibri" panose="020F0502020204030204" pitchFamily="34" charset="0"/>
                <a:cs typeface="Times New Roman" panose="02020603050405020304" pitchFamily="18" charset="0"/>
              </a:rPr>
              <a:t> </a:t>
            </a:r>
          </a:p>
          <a:p>
            <a:pPr marL="0" indent="0">
              <a:buNone/>
            </a:pPr>
            <a:endParaRPr lang="en-GB" dirty="0"/>
          </a:p>
        </p:txBody>
      </p:sp>
    </p:spTree>
    <p:extLst>
      <p:ext uri="{BB962C8B-B14F-4D97-AF65-F5344CB8AC3E}">
        <p14:creationId xmlns:p14="http://schemas.microsoft.com/office/powerpoint/2010/main" val="2058323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71" name="Picture 70">
            <a:extLst>
              <a:ext uri="{FF2B5EF4-FFF2-40B4-BE49-F238E27FC236}">
                <a16:creationId xmlns:a16="http://schemas.microsoft.com/office/drawing/2014/main" id="{C59D9F60-8E49-4D95-BACE-EACB086B26E4}"/>
              </a:ext>
            </a:extLst>
          </p:cNvPr>
          <p:cNvPicPr>
            <a:picLocks noChangeAspect="1"/>
          </p:cNvPicPr>
          <p:nvPr/>
        </p:nvPicPr>
        <p:blipFill>
          <a:blip r:embed="rId3"/>
          <a:stretch>
            <a:fillRect/>
          </a:stretch>
        </p:blipFill>
        <p:spPr>
          <a:xfrm>
            <a:off x="1639438" y="146030"/>
            <a:ext cx="8913124" cy="63221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2140"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1799305" y="272388"/>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numbers and images that are in the 3 times table.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1551815" y="6688628"/>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86" name="Rectangle 85">
            <a:extLst>
              <a:ext uri="{FF2B5EF4-FFF2-40B4-BE49-F238E27FC236}">
                <a16:creationId xmlns:a16="http://schemas.microsoft.com/office/drawing/2014/main" id="{901F3E02-512A-48BD-B3C9-8A0ECCD5BA51}"/>
              </a:ext>
            </a:extLst>
          </p:cNvPr>
          <p:cNvSpPr/>
          <p:nvPr/>
        </p:nvSpPr>
        <p:spPr>
          <a:xfrm>
            <a:off x="6328141" y="4698182"/>
            <a:ext cx="742862" cy="523220"/>
          </a:xfrm>
          <a:prstGeom prst="rect">
            <a:avLst/>
          </a:prstGeom>
        </p:spPr>
        <p:txBody>
          <a:bodyPr wrap="square">
            <a:spAutoFit/>
          </a:bodyPr>
          <a:lstStyle/>
          <a:p>
            <a:r>
              <a:rPr lang="en-GB" sz="2800" b="1" dirty="0">
                <a:latin typeface="Century Gothic" panose="020B0502020202020204" pitchFamily="34" charset="0"/>
              </a:rPr>
              <a:t>31</a:t>
            </a:r>
            <a:endParaRPr lang="en-GB" sz="2800" dirty="0"/>
          </a:p>
        </p:txBody>
      </p:sp>
      <p:grpSp>
        <p:nvGrpSpPr>
          <p:cNvPr id="111" name="Group 110">
            <a:extLst>
              <a:ext uri="{FF2B5EF4-FFF2-40B4-BE49-F238E27FC236}">
                <a16:creationId xmlns:a16="http://schemas.microsoft.com/office/drawing/2014/main" id="{812B03AC-A3FF-46DE-8F38-F8431A4399CE}"/>
              </a:ext>
            </a:extLst>
          </p:cNvPr>
          <p:cNvGrpSpPr/>
          <p:nvPr/>
        </p:nvGrpSpPr>
        <p:grpSpPr>
          <a:xfrm>
            <a:off x="2975259" y="3462564"/>
            <a:ext cx="6253375" cy="523220"/>
            <a:chOff x="1451258" y="3269524"/>
            <a:chExt cx="6253375" cy="523220"/>
          </a:xfrm>
        </p:grpSpPr>
        <p:sp>
          <p:nvSpPr>
            <p:cNvPr id="112" name="Rectangle 111">
              <a:extLst>
                <a:ext uri="{FF2B5EF4-FFF2-40B4-BE49-F238E27FC236}">
                  <a16:creationId xmlns:a16="http://schemas.microsoft.com/office/drawing/2014/main" id="{F60BBFB3-4F93-4FA4-BD4E-16B12F00717B}"/>
                </a:ext>
              </a:extLst>
            </p:cNvPr>
            <p:cNvSpPr/>
            <p:nvPr/>
          </p:nvSpPr>
          <p:spPr>
            <a:xfrm>
              <a:off x="4233809" y="3269524"/>
              <a:ext cx="676383" cy="523220"/>
            </a:xfrm>
            <a:prstGeom prst="rect">
              <a:avLst/>
            </a:prstGeom>
          </p:spPr>
          <p:txBody>
            <a:bodyPr wrap="square">
              <a:spAutoFit/>
            </a:bodyPr>
            <a:lstStyle/>
            <a:p>
              <a:r>
                <a:rPr lang="en-GB" sz="2800" b="1" dirty="0">
                  <a:latin typeface="Century Gothic" panose="020B0502020202020204" pitchFamily="34" charset="0"/>
                </a:rPr>
                <a:t>17</a:t>
              </a:r>
              <a:endParaRPr lang="en-GB" sz="2800" dirty="0"/>
            </a:p>
          </p:txBody>
        </p:sp>
        <p:sp>
          <p:nvSpPr>
            <p:cNvPr id="117" name="Rectangle 116">
              <a:extLst>
                <a:ext uri="{FF2B5EF4-FFF2-40B4-BE49-F238E27FC236}">
                  <a16:creationId xmlns:a16="http://schemas.microsoft.com/office/drawing/2014/main" id="{BB3A1348-C5F2-4898-9A6F-5430FB784414}"/>
                </a:ext>
              </a:extLst>
            </p:cNvPr>
            <p:cNvSpPr/>
            <p:nvPr/>
          </p:nvSpPr>
          <p:spPr>
            <a:xfrm>
              <a:off x="1451258" y="3315691"/>
              <a:ext cx="400193" cy="430887"/>
            </a:xfrm>
            <a:prstGeom prst="rect">
              <a:avLst/>
            </a:prstGeom>
          </p:spPr>
          <p:txBody>
            <a:bodyPr wrap="square" lIns="0" tIns="0" rIns="0" bIns="0">
              <a:spAutoFit/>
            </a:bodyPr>
            <a:lstStyle/>
            <a:p>
              <a:r>
                <a:rPr lang="en-GB" sz="2800" b="1" dirty="0">
                  <a:latin typeface="Century Gothic" panose="020B0502020202020204" pitchFamily="34" charset="0"/>
                </a:rPr>
                <a:t>36</a:t>
              </a:r>
              <a:endParaRPr lang="en-GB" sz="2800" dirty="0"/>
            </a:p>
          </p:txBody>
        </p:sp>
        <p:sp>
          <p:nvSpPr>
            <p:cNvPr id="115" name="Rectangle 114">
              <a:extLst>
                <a:ext uri="{FF2B5EF4-FFF2-40B4-BE49-F238E27FC236}">
                  <a16:creationId xmlns:a16="http://schemas.microsoft.com/office/drawing/2014/main" id="{1B8E9A50-9CF2-4245-919D-2B8CAEC8C353}"/>
                </a:ext>
              </a:extLst>
            </p:cNvPr>
            <p:cNvSpPr/>
            <p:nvPr/>
          </p:nvSpPr>
          <p:spPr>
            <a:xfrm>
              <a:off x="7280662" y="3315691"/>
              <a:ext cx="423971" cy="430887"/>
            </a:xfrm>
            <a:prstGeom prst="rect">
              <a:avLst/>
            </a:prstGeom>
          </p:spPr>
          <p:txBody>
            <a:bodyPr wrap="square" lIns="0" tIns="0" rIns="0" bIns="0">
              <a:spAutoFit/>
            </a:bodyPr>
            <a:lstStyle/>
            <a:p>
              <a:r>
                <a:rPr lang="en-GB" sz="2800" b="1" dirty="0">
                  <a:latin typeface="Century Gothic" panose="020B0502020202020204" pitchFamily="34" charset="0"/>
                </a:rPr>
                <a:t>15</a:t>
              </a:r>
              <a:endParaRPr lang="en-GB" sz="2800" dirty="0"/>
            </a:p>
          </p:txBody>
        </p:sp>
      </p:grpSp>
      <p:sp>
        <p:nvSpPr>
          <p:cNvPr id="120" name="Rectangle 119">
            <a:extLst>
              <a:ext uri="{FF2B5EF4-FFF2-40B4-BE49-F238E27FC236}">
                <a16:creationId xmlns:a16="http://schemas.microsoft.com/office/drawing/2014/main" id="{8C28483E-289E-4B1E-BD1E-1B60D0B0DEEE}"/>
              </a:ext>
            </a:extLst>
          </p:cNvPr>
          <p:cNvSpPr/>
          <p:nvPr/>
        </p:nvSpPr>
        <p:spPr>
          <a:xfrm>
            <a:off x="5783436" y="2216031"/>
            <a:ext cx="252794" cy="430887"/>
          </a:xfrm>
          <a:prstGeom prst="rect">
            <a:avLst/>
          </a:prstGeom>
        </p:spPr>
        <p:txBody>
          <a:bodyPr wrap="square" lIns="0" tIns="0" rIns="0" bIns="0">
            <a:spAutoFit/>
          </a:bodyPr>
          <a:lstStyle/>
          <a:p>
            <a:r>
              <a:rPr lang="en-GB" sz="2800" b="1" dirty="0">
                <a:latin typeface="Century Gothic" panose="020B0502020202020204" pitchFamily="34" charset="0"/>
              </a:rPr>
              <a:t>6</a:t>
            </a:r>
            <a:endParaRPr lang="en-GB" sz="2800" dirty="0"/>
          </a:p>
        </p:txBody>
      </p:sp>
    </p:spTree>
    <p:extLst>
      <p:ext uri="{BB962C8B-B14F-4D97-AF65-F5344CB8AC3E}">
        <p14:creationId xmlns:p14="http://schemas.microsoft.com/office/powerpoint/2010/main" val="3535382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5" name="Picture 4">
            <a:extLst>
              <a:ext uri="{FF2B5EF4-FFF2-40B4-BE49-F238E27FC236}">
                <a16:creationId xmlns:a16="http://schemas.microsoft.com/office/drawing/2014/main" id="{F96BB359-8BAA-498D-9066-BB239018659A}"/>
              </a:ext>
            </a:extLst>
          </p:cNvPr>
          <p:cNvPicPr>
            <a:picLocks noChangeAspect="1"/>
          </p:cNvPicPr>
          <p:nvPr/>
        </p:nvPicPr>
        <p:blipFill>
          <a:blip r:embed="rId3"/>
          <a:stretch>
            <a:fillRect/>
          </a:stretch>
        </p:blipFill>
        <p:spPr>
          <a:xfrm>
            <a:off x="1639438" y="146030"/>
            <a:ext cx="8913124" cy="6322100"/>
          </a:xfrm>
          <a:prstGeom prst="rect">
            <a:avLst/>
          </a:prstGeom>
        </p:spPr>
      </p:pic>
      <p:sp>
        <p:nvSpPr>
          <p:cNvPr id="86" name="Rectangle 85">
            <a:extLst>
              <a:ext uri="{FF2B5EF4-FFF2-40B4-BE49-F238E27FC236}">
                <a16:creationId xmlns:a16="http://schemas.microsoft.com/office/drawing/2014/main" id="{C019E0AC-D873-422A-8AC8-53FFA9DD1C8B}"/>
              </a:ext>
            </a:extLst>
          </p:cNvPr>
          <p:cNvSpPr/>
          <p:nvPr/>
        </p:nvSpPr>
        <p:spPr>
          <a:xfrm>
            <a:off x="1799305" y="272388"/>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numbers and images that are in the 3 times table.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2140"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1551815" y="6688628"/>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13" name="Rectangle 12">
            <a:extLst>
              <a:ext uri="{FF2B5EF4-FFF2-40B4-BE49-F238E27FC236}">
                <a16:creationId xmlns:a16="http://schemas.microsoft.com/office/drawing/2014/main" id="{EE331FD3-8E23-4308-9F2D-FEE8EC9C3217}"/>
              </a:ext>
            </a:extLst>
          </p:cNvPr>
          <p:cNvSpPr/>
          <p:nvPr/>
        </p:nvSpPr>
        <p:spPr>
          <a:xfrm>
            <a:off x="6328141" y="4698182"/>
            <a:ext cx="742862" cy="523220"/>
          </a:xfrm>
          <a:prstGeom prst="rect">
            <a:avLst/>
          </a:prstGeom>
        </p:spPr>
        <p:txBody>
          <a:bodyPr wrap="square">
            <a:spAutoFit/>
          </a:bodyPr>
          <a:lstStyle/>
          <a:p>
            <a:r>
              <a:rPr lang="en-GB" sz="2800" b="1" dirty="0">
                <a:solidFill>
                  <a:schemeClr val="bg1">
                    <a:lumMod val="65000"/>
                  </a:schemeClr>
                </a:solidFill>
                <a:latin typeface="Century Gothic" panose="020B0502020202020204" pitchFamily="34" charset="0"/>
              </a:rPr>
              <a:t>31</a:t>
            </a:r>
            <a:endParaRPr lang="en-GB" sz="2800" dirty="0">
              <a:solidFill>
                <a:schemeClr val="bg1">
                  <a:lumMod val="65000"/>
                </a:schemeClr>
              </a:solidFill>
            </a:endParaRPr>
          </a:p>
        </p:txBody>
      </p:sp>
      <p:grpSp>
        <p:nvGrpSpPr>
          <p:cNvPr id="29" name="Group 28">
            <a:extLst>
              <a:ext uri="{FF2B5EF4-FFF2-40B4-BE49-F238E27FC236}">
                <a16:creationId xmlns:a16="http://schemas.microsoft.com/office/drawing/2014/main" id="{C49A9278-77E2-4247-B8B8-79991EF3D15A}"/>
              </a:ext>
            </a:extLst>
          </p:cNvPr>
          <p:cNvGrpSpPr/>
          <p:nvPr/>
        </p:nvGrpSpPr>
        <p:grpSpPr>
          <a:xfrm>
            <a:off x="2851355" y="3400174"/>
            <a:ext cx="6489293" cy="648000"/>
            <a:chOff x="1327354" y="3207134"/>
            <a:chExt cx="6489293" cy="648000"/>
          </a:xfrm>
        </p:grpSpPr>
        <p:sp>
          <p:nvSpPr>
            <p:cNvPr id="12" name="Rectangle 11">
              <a:extLst>
                <a:ext uri="{FF2B5EF4-FFF2-40B4-BE49-F238E27FC236}">
                  <a16:creationId xmlns:a16="http://schemas.microsoft.com/office/drawing/2014/main" id="{8FBCD8EC-E716-4D32-AC0A-44BF89B6604A}"/>
                </a:ext>
              </a:extLst>
            </p:cNvPr>
            <p:cNvSpPr/>
            <p:nvPr/>
          </p:nvSpPr>
          <p:spPr>
            <a:xfrm>
              <a:off x="4233809" y="3269524"/>
              <a:ext cx="676383" cy="523220"/>
            </a:xfrm>
            <a:prstGeom prst="rect">
              <a:avLst/>
            </a:prstGeom>
          </p:spPr>
          <p:txBody>
            <a:bodyPr wrap="square">
              <a:spAutoFit/>
            </a:bodyPr>
            <a:lstStyle/>
            <a:p>
              <a:r>
                <a:rPr lang="en-GB" sz="2800" b="1" dirty="0">
                  <a:solidFill>
                    <a:schemeClr val="bg1">
                      <a:lumMod val="65000"/>
                    </a:schemeClr>
                  </a:solidFill>
                  <a:latin typeface="Century Gothic" panose="020B0502020202020204" pitchFamily="34" charset="0"/>
                </a:rPr>
                <a:t>17</a:t>
              </a:r>
              <a:endParaRPr lang="en-GB" sz="2800" dirty="0">
                <a:solidFill>
                  <a:schemeClr val="bg1">
                    <a:lumMod val="65000"/>
                  </a:schemeClr>
                </a:solidFill>
              </a:endParaRPr>
            </a:p>
          </p:txBody>
        </p:sp>
        <p:grpSp>
          <p:nvGrpSpPr>
            <p:cNvPr id="9" name="Group 8">
              <a:extLst>
                <a:ext uri="{FF2B5EF4-FFF2-40B4-BE49-F238E27FC236}">
                  <a16:creationId xmlns:a16="http://schemas.microsoft.com/office/drawing/2014/main" id="{DC306493-229A-4196-88F5-D0869DCCF393}"/>
                </a:ext>
              </a:extLst>
            </p:cNvPr>
            <p:cNvGrpSpPr/>
            <p:nvPr/>
          </p:nvGrpSpPr>
          <p:grpSpPr>
            <a:xfrm>
              <a:off x="1327354" y="3207134"/>
              <a:ext cx="648000" cy="648000"/>
              <a:chOff x="1237760" y="3220447"/>
              <a:chExt cx="648000" cy="648000"/>
            </a:xfrm>
          </p:grpSpPr>
          <p:sp>
            <p:nvSpPr>
              <p:cNvPr id="26" name="Rectangle 25">
                <a:extLst>
                  <a:ext uri="{FF2B5EF4-FFF2-40B4-BE49-F238E27FC236}">
                    <a16:creationId xmlns:a16="http://schemas.microsoft.com/office/drawing/2014/main" id="{DAB89FB5-873F-45E6-ACB8-7CDBA742901F}"/>
                  </a:ext>
                </a:extLst>
              </p:cNvPr>
              <p:cNvSpPr/>
              <p:nvPr/>
            </p:nvSpPr>
            <p:spPr>
              <a:xfrm>
                <a:off x="1361664" y="3329004"/>
                <a:ext cx="400193" cy="430887"/>
              </a:xfrm>
              <a:prstGeom prst="rect">
                <a:avLst/>
              </a:prstGeom>
            </p:spPr>
            <p:txBody>
              <a:bodyPr wrap="square" lIns="0" tIns="0" rIns="0" bIns="0">
                <a:spAutoFit/>
              </a:bodyPr>
              <a:lstStyle/>
              <a:p>
                <a:r>
                  <a:rPr lang="en-GB" sz="2800" b="1" dirty="0">
                    <a:solidFill>
                      <a:srgbClr val="FF0000"/>
                    </a:solidFill>
                    <a:latin typeface="Century Gothic" panose="020B0502020202020204" pitchFamily="34" charset="0"/>
                  </a:rPr>
                  <a:t>36</a:t>
                </a:r>
                <a:endParaRPr lang="en-GB" sz="2800" dirty="0">
                  <a:solidFill>
                    <a:srgbClr val="FF0000"/>
                  </a:solidFill>
                </a:endParaRPr>
              </a:p>
            </p:txBody>
          </p:sp>
          <p:sp>
            <p:nvSpPr>
              <p:cNvPr id="2" name="Oval 1">
                <a:extLst>
                  <a:ext uri="{FF2B5EF4-FFF2-40B4-BE49-F238E27FC236}">
                    <a16:creationId xmlns:a16="http://schemas.microsoft.com/office/drawing/2014/main" id="{1218CDC2-D217-43AE-8E3A-23B6124ED8FE}"/>
                  </a:ext>
                </a:extLst>
              </p:cNvPr>
              <p:cNvSpPr>
                <a:spLocks noChangeAspect="1"/>
              </p:cNvSpPr>
              <p:nvPr/>
            </p:nvSpPr>
            <p:spPr>
              <a:xfrm>
                <a:off x="1237760" y="3220447"/>
                <a:ext cx="648000" cy="648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a:extLst>
                <a:ext uri="{FF2B5EF4-FFF2-40B4-BE49-F238E27FC236}">
                  <a16:creationId xmlns:a16="http://schemas.microsoft.com/office/drawing/2014/main" id="{A1082426-7ED4-41DD-88FC-C48FDA1FB8A2}"/>
                </a:ext>
              </a:extLst>
            </p:cNvPr>
            <p:cNvGrpSpPr/>
            <p:nvPr/>
          </p:nvGrpSpPr>
          <p:grpSpPr>
            <a:xfrm>
              <a:off x="7168647" y="3207134"/>
              <a:ext cx="648000" cy="648000"/>
              <a:chOff x="7079053" y="3220447"/>
              <a:chExt cx="648000" cy="648000"/>
            </a:xfrm>
          </p:grpSpPr>
          <p:sp>
            <p:nvSpPr>
              <p:cNvPr id="11" name="Rectangle 10">
                <a:extLst>
                  <a:ext uri="{FF2B5EF4-FFF2-40B4-BE49-F238E27FC236}">
                    <a16:creationId xmlns:a16="http://schemas.microsoft.com/office/drawing/2014/main" id="{6026093E-B035-4EC2-A97D-11BCAEF9262E}"/>
                  </a:ext>
                </a:extLst>
              </p:cNvPr>
              <p:cNvSpPr/>
              <p:nvPr/>
            </p:nvSpPr>
            <p:spPr>
              <a:xfrm>
                <a:off x="7191068" y="3329004"/>
                <a:ext cx="423971" cy="430887"/>
              </a:xfrm>
              <a:prstGeom prst="rect">
                <a:avLst/>
              </a:prstGeom>
            </p:spPr>
            <p:txBody>
              <a:bodyPr wrap="square" lIns="0" tIns="0" rIns="0" bIns="0">
                <a:spAutoFit/>
              </a:bodyPr>
              <a:lstStyle/>
              <a:p>
                <a:r>
                  <a:rPr lang="en-GB" sz="2800" b="1" dirty="0">
                    <a:solidFill>
                      <a:srgbClr val="FF0000"/>
                    </a:solidFill>
                    <a:latin typeface="Century Gothic" panose="020B0502020202020204" pitchFamily="34" charset="0"/>
                  </a:rPr>
                  <a:t>15</a:t>
                </a:r>
                <a:endParaRPr lang="en-GB" sz="2800" dirty="0">
                  <a:solidFill>
                    <a:srgbClr val="FF0000"/>
                  </a:solidFill>
                </a:endParaRPr>
              </a:p>
            </p:txBody>
          </p:sp>
          <p:sp>
            <p:nvSpPr>
              <p:cNvPr id="87" name="Oval 86">
                <a:extLst>
                  <a:ext uri="{FF2B5EF4-FFF2-40B4-BE49-F238E27FC236}">
                    <a16:creationId xmlns:a16="http://schemas.microsoft.com/office/drawing/2014/main" id="{43DC04BE-56A4-49D2-BB9B-4569AA92DA86}"/>
                  </a:ext>
                </a:extLst>
              </p:cNvPr>
              <p:cNvSpPr>
                <a:spLocks noChangeAspect="1"/>
              </p:cNvSpPr>
              <p:nvPr/>
            </p:nvSpPr>
            <p:spPr>
              <a:xfrm>
                <a:off x="7079053" y="3220447"/>
                <a:ext cx="648000" cy="648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4" name="Group 13">
            <a:extLst>
              <a:ext uri="{FF2B5EF4-FFF2-40B4-BE49-F238E27FC236}">
                <a16:creationId xmlns:a16="http://schemas.microsoft.com/office/drawing/2014/main" id="{956F10B4-DD3F-4066-8E49-BD457BD30767}"/>
              </a:ext>
            </a:extLst>
          </p:cNvPr>
          <p:cNvGrpSpPr/>
          <p:nvPr/>
        </p:nvGrpSpPr>
        <p:grpSpPr>
          <a:xfrm>
            <a:off x="5575673" y="2107473"/>
            <a:ext cx="648000" cy="648000"/>
            <a:chOff x="4150847" y="1949656"/>
            <a:chExt cx="648000" cy="648000"/>
          </a:xfrm>
        </p:grpSpPr>
        <p:sp>
          <p:nvSpPr>
            <p:cNvPr id="25" name="Rectangle 24">
              <a:extLst>
                <a:ext uri="{FF2B5EF4-FFF2-40B4-BE49-F238E27FC236}">
                  <a16:creationId xmlns:a16="http://schemas.microsoft.com/office/drawing/2014/main" id="{CF7E9909-6A34-4EBB-915E-E4314BCF858C}"/>
                </a:ext>
              </a:extLst>
            </p:cNvPr>
            <p:cNvSpPr/>
            <p:nvPr/>
          </p:nvSpPr>
          <p:spPr>
            <a:xfrm>
              <a:off x="4358610" y="2058213"/>
              <a:ext cx="252794" cy="430887"/>
            </a:xfrm>
            <a:prstGeom prst="rect">
              <a:avLst/>
            </a:prstGeom>
          </p:spPr>
          <p:txBody>
            <a:bodyPr wrap="square" lIns="0" tIns="0" rIns="0" bIns="0">
              <a:spAutoFit/>
            </a:bodyPr>
            <a:lstStyle/>
            <a:p>
              <a:r>
                <a:rPr lang="en-GB" sz="2800" b="1" dirty="0">
                  <a:solidFill>
                    <a:srgbClr val="FF0000"/>
                  </a:solidFill>
                  <a:latin typeface="Century Gothic" panose="020B0502020202020204" pitchFamily="34" charset="0"/>
                </a:rPr>
                <a:t>6</a:t>
              </a:r>
              <a:endParaRPr lang="en-GB" sz="2800" dirty="0">
                <a:solidFill>
                  <a:srgbClr val="FF0000"/>
                </a:solidFill>
              </a:endParaRPr>
            </a:p>
          </p:txBody>
        </p:sp>
        <p:sp>
          <p:nvSpPr>
            <p:cNvPr id="89" name="Oval 88">
              <a:extLst>
                <a:ext uri="{FF2B5EF4-FFF2-40B4-BE49-F238E27FC236}">
                  <a16:creationId xmlns:a16="http://schemas.microsoft.com/office/drawing/2014/main" id="{28B2A414-202B-4C1A-97D5-96BF6E31074F}"/>
                </a:ext>
              </a:extLst>
            </p:cNvPr>
            <p:cNvSpPr>
              <a:spLocks noChangeAspect="1"/>
            </p:cNvSpPr>
            <p:nvPr/>
          </p:nvSpPr>
          <p:spPr>
            <a:xfrm>
              <a:off x="4150847" y="1949656"/>
              <a:ext cx="648000" cy="648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0" name="Oval 89">
            <a:extLst>
              <a:ext uri="{FF2B5EF4-FFF2-40B4-BE49-F238E27FC236}">
                <a16:creationId xmlns:a16="http://schemas.microsoft.com/office/drawing/2014/main" id="{9C06FFDA-501A-49FF-9969-C89D84A2E537}"/>
              </a:ext>
            </a:extLst>
          </p:cNvPr>
          <p:cNvSpPr>
            <a:spLocks noChangeAspect="1"/>
          </p:cNvSpPr>
          <p:nvPr/>
        </p:nvSpPr>
        <p:spPr>
          <a:xfrm>
            <a:off x="7012826" y="1865686"/>
            <a:ext cx="1808414" cy="113157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DD36B71B-DE2D-4583-99B1-9B90A75FDD13}"/>
              </a:ext>
            </a:extLst>
          </p:cNvPr>
          <p:cNvSpPr>
            <a:spLocks noChangeAspect="1"/>
          </p:cNvSpPr>
          <p:nvPr/>
        </p:nvSpPr>
        <p:spPr>
          <a:xfrm rot="16200000">
            <a:off x="2947351" y="1723595"/>
            <a:ext cx="2262581" cy="141575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35701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itchFamily="66" charset="0"/>
              </a:rPr>
              <a:t>Different ways to divide:</a:t>
            </a:r>
          </a:p>
        </p:txBody>
      </p:sp>
      <p:sp>
        <p:nvSpPr>
          <p:cNvPr id="3" name="Content Placeholder 2"/>
          <p:cNvSpPr>
            <a:spLocks noGrp="1"/>
          </p:cNvSpPr>
          <p:nvPr>
            <p:ph idx="1"/>
          </p:nvPr>
        </p:nvSpPr>
        <p:spPr/>
        <p:txBody>
          <a:bodyPr/>
          <a:lstStyle/>
          <a:p>
            <a:pPr lvl="0"/>
            <a:r>
              <a:rPr lang="en-GB" dirty="0">
                <a:latin typeface="Comic Sans MS" pitchFamily="66" charset="0"/>
              </a:rPr>
              <a:t>Splitting into equal groups</a:t>
            </a:r>
            <a:endParaRPr lang="en-US" dirty="0">
              <a:latin typeface="Comic Sans MS" pitchFamily="66" charset="0"/>
            </a:endParaRPr>
          </a:p>
          <a:p>
            <a:r>
              <a:rPr lang="en-GB" dirty="0">
                <a:latin typeface="Comic Sans MS" pitchFamily="66" charset="0"/>
              </a:rPr>
              <a:t>Counting back</a:t>
            </a:r>
            <a:endParaRPr lang="en-US" dirty="0">
              <a:latin typeface="Comic Sans MS" pitchFamily="66" charset="0"/>
            </a:endParaRPr>
          </a:p>
          <a:p>
            <a:pPr lvl="0"/>
            <a:r>
              <a:rPr lang="en-GB" dirty="0">
                <a:latin typeface="Comic Sans MS" pitchFamily="66" charset="0"/>
              </a:rPr>
              <a:t>Groupings of a number until you reach the total number</a:t>
            </a:r>
            <a:endParaRPr lang="en-US" dirty="0">
              <a:latin typeface="Comic Sans MS" pitchFamily="66" charset="0"/>
            </a:endParaRPr>
          </a:p>
          <a:p>
            <a:endParaRPr lang="en-US" dirty="0">
              <a:latin typeface="Comic Sans MS" pitchFamily="66"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omic Sans MS" pitchFamily="66" charset="0"/>
              </a:rPr>
              <a:t>14 ÷</a:t>
            </a:r>
            <a:r>
              <a:rPr lang="en-US" dirty="0">
                <a:solidFill>
                  <a:srgbClr val="FF0000"/>
                </a:solidFill>
                <a:latin typeface="Comic Sans MS" pitchFamily="66" charset="0"/>
              </a:rPr>
              <a:t> 2 </a:t>
            </a:r>
            <a:r>
              <a:rPr lang="en-US" dirty="0">
                <a:latin typeface="Comic Sans MS" pitchFamily="66" charset="0"/>
              </a:rPr>
              <a:t>= 7 </a:t>
            </a:r>
          </a:p>
        </p:txBody>
      </p:sp>
      <p:pic>
        <p:nvPicPr>
          <p:cNvPr id="1026" name="Picture 2"/>
          <p:cNvPicPr>
            <a:picLocks noChangeAspect="1" noChangeArrowheads="1"/>
          </p:cNvPicPr>
          <p:nvPr/>
        </p:nvPicPr>
        <p:blipFill>
          <a:blip r:embed="rId3" cstate="print"/>
          <a:srcRect l="14060" t="10588" r="21794" b="44706"/>
          <a:stretch>
            <a:fillRect/>
          </a:stretch>
        </p:blipFill>
        <p:spPr bwMode="auto">
          <a:xfrm>
            <a:off x="2133600" y="1524000"/>
            <a:ext cx="3366836" cy="17526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l="6049" t="7036" r="6925"/>
          <a:stretch>
            <a:fillRect/>
          </a:stretch>
        </p:blipFill>
        <p:spPr bwMode="auto">
          <a:xfrm>
            <a:off x="2209800" y="3962401"/>
            <a:ext cx="3124200" cy="2492741"/>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l="18050" t="9947" r="10370" b="10475"/>
          <a:stretch>
            <a:fillRect/>
          </a:stretch>
        </p:blipFill>
        <p:spPr bwMode="auto">
          <a:xfrm>
            <a:off x="6589987" y="2133600"/>
            <a:ext cx="3135867" cy="2603938"/>
          </a:xfrm>
          <a:prstGeom prst="rect">
            <a:avLst/>
          </a:prstGeom>
          <a:noFill/>
          <a:ln w="9525">
            <a:noFill/>
            <a:miter lim="800000"/>
            <a:headEnd/>
            <a:tailEnd/>
          </a:ln>
          <a:effectLst/>
        </p:spPr>
      </p:pic>
      <p:sp>
        <p:nvSpPr>
          <p:cNvPr id="8" name="TextBox 7"/>
          <p:cNvSpPr txBox="1"/>
          <p:nvPr/>
        </p:nvSpPr>
        <p:spPr>
          <a:xfrm>
            <a:off x="2133600" y="1143000"/>
            <a:ext cx="1371600" cy="381000"/>
          </a:xfrm>
          <a:prstGeom prst="rect">
            <a:avLst/>
          </a:prstGeom>
          <a:noFill/>
        </p:spPr>
        <p:txBody>
          <a:bodyPr wrap="square" rtlCol="0">
            <a:spAutoFit/>
          </a:bodyPr>
          <a:lstStyle/>
          <a:p>
            <a:r>
              <a:rPr lang="en-US" dirty="0">
                <a:latin typeface="Comic Sans MS" pitchFamily="66" charset="0"/>
              </a:rPr>
              <a:t>Step 1</a:t>
            </a:r>
          </a:p>
        </p:txBody>
      </p:sp>
      <p:sp>
        <p:nvSpPr>
          <p:cNvPr id="9" name="TextBox 8"/>
          <p:cNvSpPr txBox="1"/>
          <p:nvPr/>
        </p:nvSpPr>
        <p:spPr>
          <a:xfrm>
            <a:off x="2209800" y="3581400"/>
            <a:ext cx="1371600" cy="381000"/>
          </a:xfrm>
          <a:prstGeom prst="rect">
            <a:avLst/>
          </a:prstGeom>
          <a:noFill/>
        </p:spPr>
        <p:txBody>
          <a:bodyPr wrap="square" rtlCol="0">
            <a:spAutoFit/>
          </a:bodyPr>
          <a:lstStyle/>
          <a:p>
            <a:r>
              <a:rPr lang="en-US" dirty="0">
                <a:latin typeface="Comic Sans MS" pitchFamily="66" charset="0"/>
              </a:rPr>
              <a:t>Step 2</a:t>
            </a:r>
          </a:p>
        </p:txBody>
      </p:sp>
      <p:sp>
        <p:nvSpPr>
          <p:cNvPr id="10" name="TextBox 9"/>
          <p:cNvSpPr txBox="1"/>
          <p:nvPr/>
        </p:nvSpPr>
        <p:spPr>
          <a:xfrm>
            <a:off x="6553200" y="1752600"/>
            <a:ext cx="1371600" cy="381000"/>
          </a:xfrm>
          <a:prstGeom prst="rect">
            <a:avLst/>
          </a:prstGeom>
          <a:noFill/>
        </p:spPr>
        <p:txBody>
          <a:bodyPr wrap="square" rtlCol="0">
            <a:spAutoFit/>
          </a:bodyPr>
          <a:lstStyle/>
          <a:p>
            <a:r>
              <a:rPr lang="en-US" dirty="0">
                <a:latin typeface="Comic Sans MS" pitchFamily="66" charset="0"/>
              </a:rPr>
              <a:t>Step 3</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itchFamily="66" charset="0"/>
              </a:rPr>
              <a:t>48 ÷</a:t>
            </a:r>
            <a:r>
              <a:rPr lang="en-US" dirty="0">
                <a:solidFill>
                  <a:srgbClr val="FF0000"/>
                </a:solidFill>
                <a:latin typeface="Comic Sans MS" pitchFamily="66" charset="0"/>
              </a:rPr>
              <a:t> 8 </a:t>
            </a:r>
            <a:r>
              <a:rPr lang="en-US" dirty="0">
                <a:latin typeface="Comic Sans MS" pitchFamily="66" charset="0"/>
              </a:rPr>
              <a:t>= 6</a:t>
            </a:r>
          </a:p>
        </p:txBody>
      </p:sp>
      <p:pic>
        <p:nvPicPr>
          <p:cNvPr id="2050" name="Picture 2"/>
          <p:cNvPicPr>
            <a:picLocks noChangeAspect="1" noChangeArrowheads="1"/>
          </p:cNvPicPr>
          <p:nvPr/>
        </p:nvPicPr>
        <p:blipFill>
          <a:blip r:embed="rId3" cstate="print"/>
          <a:srcRect l="8714" t="5000" b="15000"/>
          <a:stretch>
            <a:fillRect/>
          </a:stretch>
        </p:blipFill>
        <p:spPr bwMode="auto">
          <a:xfrm>
            <a:off x="2133600" y="1524000"/>
            <a:ext cx="3259544" cy="21336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l="4979" t="6667" r="2901" b="21667"/>
          <a:stretch>
            <a:fillRect/>
          </a:stretch>
        </p:blipFill>
        <p:spPr bwMode="auto">
          <a:xfrm>
            <a:off x="1981200" y="4267200"/>
            <a:ext cx="3802912" cy="22098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cstate="print"/>
          <a:srcRect l="7469" t="8333" r="6636" b="25000"/>
          <a:stretch>
            <a:fillRect/>
          </a:stretch>
        </p:blipFill>
        <p:spPr bwMode="auto">
          <a:xfrm>
            <a:off x="6553201" y="2743200"/>
            <a:ext cx="3286125" cy="1905000"/>
          </a:xfrm>
          <a:prstGeom prst="rect">
            <a:avLst/>
          </a:prstGeom>
          <a:noFill/>
          <a:ln w="9525">
            <a:noFill/>
            <a:miter lim="800000"/>
            <a:headEnd/>
            <a:tailEnd/>
          </a:ln>
          <a:effectLst/>
        </p:spPr>
      </p:pic>
      <p:sp>
        <p:nvSpPr>
          <p:cNvPr id="9" name="TextBox 8"/>
          <p:cNvSpPr txBox="1"/>
          <p:nvPr/>
        </p:nvSpPr>
        <p:spPr>
          <a:xfrm>
            <a:off x="2133600" y="1143000"/>
            <a:ext cx="1371600" cy="381000"/>
          </a:xfrm>
          <a:prstGeom prst="rect">
            <a:avLst/>
          </a:prstGeom>
          <a:noFill/>
        </p:spPr>
        <p:txBody>
          <a:bodyPr wrap="square" rtlCol="0">
            <a:spAutoFit/>
          </a:bodyPr>
          <a:lstStyle/>
          <a:p>
            <a:r>
              <a:rPr lang="en-US" dirty="0">
                <a:latin typeface="Comic Sans MS" pitchFamily="66" charset="0"/>
              </a:rPr>
              <a:t>Step 1</a:t>
            </a:r>
          </a:p>
        </p:txBody>
      </p:sp>
      <p:sp>
        <p:nvSpPr>
          <p:cNvPr id="10" name="TextBox 9"/>
          <p:cNvSpPr txBox="1"/>
          <p:nvPr/>
        </p:nvSpPr>
        <p:spPr>
          <a:xfrm>
            <a:off x="1981200" y="3886200"/>
            <a:ext cx="1371600" cy="381000"/>
          </a:xfrm>
          <a:prstGeom prst="rect">
            <a:avLst/>
          </a:prstGeom>
          <a:noFill/>
        </p:spPr>
        <p:txBody>
          <a:bodyPr wrap="square" rtlCol="0">
            <a:spAutoFit/>
          </a:bodyPr>
          <a:lstStyle/>
          <a:p>
            <a:r>
              <a:rPr lang="en-US" dirty="0">
                <a:latin typeface="Comic Sans MS" pitchFamily="66" charset="0"/>
              </a:rPr>
              <a:t>Step 2</a:t>
            </a:r>
          </a:p>
        </p:txBody>
      </p:sp>
      <p:sp>
        <p:nvSpPr>
          <p:cNvPr id="11" name="TextBox 10"/>
          <p:cNvSpPr txBox="1"/>
          <p:nvPr/>
        </p:nvSpPr>
        <p:spPr>
          <a:xfrm>
            <a:off x="6553200" y="2362200"/>
            <a:ext cx="1371600" cy="381000"/>
          </a:xfrm>
          <a:prstGeom prst="rect">
            <a:avLst/>
          </a:prstGeom>
          <a:noFill/>
        </p:spPr>
        <p:txBody>
          <a:bodyPr wrap="square" rtlCol="0">
            <a:spAutoFit/>
          </a:bodyPr>
          <a:lstStyle/>
          <a:p>
            <a:r>
              <a:rPr lang="en-US" dirty="0">
                <a:latin typeface="Comic Sans MS" pitchFamily="66" charset="0"/>
              </a:rPr>
              <a:t>Step 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latin typeface="Comic Sans MS" pitchFamily="66" charset="0"/>
              </a:rPr>
              <a:t>90 ÷</a:t>
            </a:r>
            <a:r>
              <a:rPr lang="en-US" dirty="0">
                <a:solidFill>
                  <a:srgbClr val="FF0000"/>
                </a:solidFill>
                <a:latin typeface="Comic Sans MS" pitchFamily="66" charset="0"/>
              </a:rPr>
              <a:t> 10 </a:t>
            </a:r>
            <a:r>
              <a:rPr lang="en-US" dirty="0">
                <a:latin typeface="Comic Sans MS" pitchFamily="66" charset="0"/>
              </a:rPr>
              <a:t>= 9</a:t>
            </a:r>
          </a:p>
        </p:txBody>
      </p:sp>
      <p:pic>
        <p:nvPicPr>
          <p:cNvPr id="3075" name="Picture 3"/>
          <p:cNvPicPr>
            <a:picLocks noChangeAspect="1" noChangeArrowheads="1"/>
          </p:cNvPicPr>
          <p:nvPr/>
        </p:nvPicPr>
        <p:blipFill>
          <a:blip r:embed="rId3" cstate="print"/>
          <a:srcRect l="7469" t="11667" r="35268"/>
          <a:stretch>
            <a:fillRect/>
          </a:stretch>
        </p:blipFill>
        <p:spPr bwMode="auto">
          <a:xfrm>
            <a:off x="2209801" y="1524000"/>
            <a:ext cx="2050211" cy="2362200"/>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l="11065" t="13333" r="9402"/>
          <a:stretch>
            <a:fillRect/>
          </a:stretch>
        </p:blipFill>
        <p:spPr bwMode="auto">
          <a:xfrm>
            <a:off x="2133600" y="4515281"/>
            <a:ext cx="2590800" cy="2108686"/>
          </a:xfrm>
          <a:prstGeom prst="rect">
            <a:avLst/>
          </a:prstGeom>
          <a:noFill/>
          <a:ln w="9525">
            <a:noFill/>
            <a:miter lim="800000"/>
            <a:headEnd/>
            <a:tailEnd/>
          </a:ln>
        </p:spPr>
      </p:pic>
      <p:pic>
        <p:nvPicPr>
          <p:cNvPr id="3078" name="Picture 6"/>
          <p:cNvPicPr>
            <a:picLocks noChangeAspect="1" noChangeArrowheads="1"/>
          </p:cNvPicPr>
          <p:nvPr/>
        </p:nvPicPr>
        <p:blipFill>
          <a:blip r:embed="rId5" cstate="print"/>
          <a:srcRect l="8714" t="13333" r="10370" b="6667"/>
          <a:stretch>
            <a:fillRect/>
          </a:stretch>
        </p:blipFill>
        <p:spPr bwMode="auto">
          <a:xfrm>
            <a:off x="6324600" y="2590800"/>
            <a:ext cx="2971800" cy="2194560"/>
          </a:xfrm>
          <a:prstGeom prst="rect">
            <a:avLst/>
          </a:prstGeom>
          <a:noFill/>
          <a:ln w="9525">
            <a:noFill/>
            <a:miter lim="800000"/>
            <a:headEnd/>
            <a:tailEnd/>
          </a:ln>
        </p:spPr>
      </p:pic>
      <p:sp>
        <p:nvSpPr>
          <p:cNvPr id="9" name="TextBox 8"/>
          <p:cNvSpPr txBox="1"/>
          <p:nvPr/>
        </p:nvSpPr>
        <p:spPr>
          <a:xfrm>
            <a:off x="2209800" y="1219199"/>
            <a:ext cx="1371600" cy="381000"/>
          </a:xfrm>
          <a:prstGeom prst="rect">
            <a:avLst/>
          </a:prstGeom>
          <a:noFill/>
        </p:spPr>
        <p:txBody>
          <a:bodyPr wrap="square" rtlCol="0">
            <a:spAutoFit/>
          </a:bodyPr>
          <a:lstStyle/>
          <a:p>
            <a:r>
              <a:rPr lang="en-US" dirty="0">
                <a:latin typeface="Comic Sans MS" pitchFamily="66" charset="0"/>
              </a:rPr>
              <a:t>Step 1</a:t>
            </a:r>
          </a:p>
        </p:txBody>
      </p:sp>
      <p:sp>
        <p:nvSpPr>
          <p:cNvPr id="10" name="TextBox 9"/>
          <p:cNvSpPr txBox="1"/>
          <p:nvPr/>
        </p:nvSpPr>
        <p:spPr>
          <a:xfrm>
            <a:off x="6324600" y="2209800"/>
            <a:ext cx="1371600" cy="381000"/>
          </a:xfrm>
          <a:prstGeom prst="rect">
            <a:avLst/>
          </a:prstGeom>
          <a:noFill/>
        </p:spPr>
        <p:txBody>
          <a:bodyPr wrap="square" rtlCol="0">
            <a:spAutoFit/>
          </a:bodyPr>
          <a:lstStyle/>
          <a:p>
            <a:r>
              <a:rPr lang="en-US" dirty="0">
                <a:latin typeface="Comic Sans MS" pitchFamily="66" charset="0"/>
              </a:rPr>
              <a:t>Step 3</a:t>
            </a:r>
          </a:p>
        </p:txBody>
      </p:sp>
      <p:sp>
        <p:nvSpPr>
          <p:cNvPr id="11" name="TextBox 10"/>
          <p:cNvSpPr txBox="1"/>
          <p:nvPr/>
        </p:nvSpPr>
        <p:spPr>
          <a:xfrm>
            <a:off x="2133600" y="4114800"/>
            <a:ext cx="1371600" cy="381000"/>
          </a:xfrm>
          <a:prstGeom prst="rect">
            <a:avLst/>
          </a:prstGeom>
          <a:noFill/>
        </p:spPr>
        <p:txBody>
          <a:bodyPr wrap="square" rtlCol="0">
            <a:spAutoFit/>
          </a:bodyPr>
          <a:lstStyle/>
          <a:p>
            <a:r>
              <a:rPr lang="en-US" dirty="0">
                <a:latin typeface="Comic Sans MS" pitchFamily="66" charset="0"/>
              </a:rPr>
              <a:t>Step 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itchFamily="66" charset="0"/>
              </a:rPr>
              <a:t>Year 3 Activity:</a:t>
            </a:r>
          </a:p>
        </p:txBody>
      </p:sp>
      <p:sp>
        <p:nvSpPr>
          <p:cNvPr id="3" name="Content Placeholder 2"/>
          <p:cNvSpPr>
            <a:spLocks noGrp="1"/>
          </p:cNvSpPr>
          <p:nvPr>
            <p:ph idx="1"/>
          </p:nvPr>
        </p:nvSpPr>
        <p:spPr/>
        <p:txBody>
          <a:bodyPr/>
          <a:lstStyle/>
          <a:p>
            <a:pPr algn="ctr">
              <a:buNone/>
            </a:pPr>
            <a:r>
              <a:rPr lang="en-US" dirty="0">
                <a:latin typeface="Comic Sans MS" pitchFamily="66" charset="0"/>
              </a:rPr>
              <a:t>Choose your sheet of questions and complete in your book. Unless it tells you which method to use, you can choose a method we have looked at today to complete the question. </a:t>
            </a:r>
          </a:p>
          <a:p>
            <a:pPr algn="ctr">
              <a:buNone/>
            </a:pPr>
            <a:r>
              <a:rPr lang="en-US" dirty="0">
                <a:latin typeface="Comic Sans MS" pitchFamily="66" charset="0"/>
              </a:rPr>
              <a:t>Don’t forget to use cubes or counters to help you as well.</a:t>
            </a:r>
          </a:p>
          <a:p>
            <a:pPr algn="ctr">
              <a:buNone/>
            </a:pPr>
            <a:endParaRPr lang="en-US" dirty="0">
              <a:latin typeface="Comic Sans MS" pitchFamily="66" charset="0"/>
            </a:endParaRPr>
          </a:p>
          <a:p>
            <a:pPr algn="ctr">
              <a:buNone/>
            </a:pPr>
            <a:r>
              <a:rPr lang="en-US" dirty="0">
                <a:latin typeface="Comic Sans MS" pitchFamily="66" charset="0"/>
              </a:rPr>
              <a:t>Today we are focusing on the three times table.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15C545A-A3F7-4C0E-BFF5-673624461050}"/>
              </a:ext>
            </a:extLst>
          </p:cNvPr>
          <p:cNvSpPr>
            <a:spLocks noGrp="1"/>
          </p:cNvSpPr>
          <p:nvPr>
            <p:ph type="title"/>
          </p:nvPr>
        </p:nvSpPr>
        <p:spPr/>
        <p:txBody>
          <a:bodyPr/>
          <a:lstStyle/>
          <a:p>
            <a:r>
              <a:rPr lang="en-GB" dirty="0">
                <a:latin typeface="Comic Sans MS" panose="030F0702030302020204" pitchFamily="66" charset="0"/>
              </a:rPr>
              <a:t>Starter:</a:t>
            </a:r>
          </a:p>
        </p:txBody>
      </p:sp>
      <p:sp>
        <p:nvSpPr>
          <p:cNvPr id="8" name="Content Placeholder 7">
            <a:extLst>
              <a:ext uri="{FF2B5EF4-FFF2-40B4-BE49-F238E27FC236}">
                <a16:creationId xmlns:a16="http://schemas.microsoft.com/office/drawing/2014/main" id="{8779860C-8BDB-4BAB-83B6-D40D03DF6B80}"/>
              </a:ext>
            </a:extLst>
          </p:cNvPr>
          <p:cNvSpPr>
            <a:spLocks noGrp="1"/>
          </p:cNvSpPr>
          <p:nvPr>
            <p:ph idx="1"/>
          </p:nvPr>
        </p:nvSpPr>
        <p:spPr/>
        <p:txBody>
          <a:bodyPr>
            <a:normAutofit lnSpcReduction="10000"/>
          </a:bodyPr>
          <a:lstStyle/>
          <a:p>
            <a:pPr marL="0" indent="0" algn="ctr">
              <a:lnSpc>
                <a:spcPct val="107000"/>
              </a:lnSpc>
              <a:spcAft>
                <a:spcPts val="800"/>
              </a:spcAft>
              <a:buNone/>
            </a:pPr>
            <a:r>
              <a:rPr lang="en-GB" dirty="0">
                <a:effectLst/>
                <a:latin typeface="Comic Sans MS" panose="030F0702030302020204" pitchFamily="66" charset="0"/>
                <a:ea typeface="Calibri" panose="020F0502020204030204" pitchFamily="34" charset="0"/>
                <a:cs typeface="Times New Roman" panose="02020603050405020304" pitchFamily="18" charset="0"/>
              </a:rPr>
              <a:t>With the cubes on  your table, can you share them into 2 equal groups. </a:t>
            </a:r>
          </a:p>
          <a:p>
            <a:pPr marL="0" indent="0" algn="ctr">
              <a:lnSpc>
                <a:spcPct val="107000"/>
              </a:lnSpc>
              <a:spcAft>
                <a:spcPts val="800"/>
              </a:spcAft>
              <a:buNone/>
            </a:pPr>
            <a:br>
              <a:rPr lang="en-GB" dirty="0">
                <a:effectLst/>
                <a:latin typeface="Comic Sans MS" panose="030F0702030302020204" pitchFamily="66" charset="0"/>
                <a:ea typeface="Calibri" panose="020F0502020204030204" pitchFamily="34" charset="0"/>
                <a:cs typeface="Times New Roman" panose="02020603050405020304" pitchFamily="18" charset="0"/>
              </a:rPr>
            </a:br>
            <a:r>
              <a:rPr lang="en-GB" dirty="0">
                <a:effectLst/>
                <a:latin typeface="Comic Sans MS" panose="030F0702030302020204" pitchFamily="66" charset="0"/>
                <a:ea typeface="Calibri" panose="020F0502020204030204" pitchFamily="34" charset="0"/>
                <a:cs typeface="Times New Roman" panose="02020603050405020304" pitchFamily="18" charset="0"/>
              </a:rPr>
              <a:t>How many are in each group?</a:t>
            </a:r>
            <a:br>
              <a:rPr lang="en-GB" dirty="0">
                <a:effectLst/>
                <a:latin typeface="Comic Sans MS" panose="030F0702030302020204" pitchFamily="66" charset="0"/>
                <a:ea typeface="Calibri" panose="020F0502020204030204" pitchFamily="34" charset="0"/>
                <a:cs typeface="Times New Roman" panose="02020603050405020304" pitchFamily="18" charset="0"/>
              </a:rPr>
            </a:br>
            <a:r>
              <a:rPr lang="en-GB" dirty="0">
                <a:effectLst/>
                <a:latin typeface="Comic Sans MS" panose="030F0702030302020204" pitchFamily="66" charset="0"/>
                <a:ea typeface="Calibri" panose="020F0502020204030204" pitchFamily="34" charset="0"/>
                <a:cs typeface="Times New Roman" panose="02020603050405020304" pitchFamily="18" charset="0"/>
              </a:rPr>
              <a:t>How did you do this?</a:t>
            </a:r>
            <a:endParaRPr lang="en-GB" dirty="0">
              <a:latin typeface="Comic Sans MS" panose="030F0702030302020204" pitchFamily="66"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GB" dirty="0">
                <a:effectLst/>
                <a:latin typeface="Comic Sans MS" panose="030F0702030302020204" pitchFamily="66" charset="0"/>
                <a:ea typeface="Calibri" panose="020F0502020204030204" pitchFamily="34" charset="0"/>
                <a:cs typeface="Times New Roman" panose="02020603050405020304" pitchFamily="18" charset="0"/>
              </a:rPr>
              <a:t>What was the easiest method?</a:t>
            </a:r>
            <a:br>
              <a:rPr lang="en-GB" dirty="0">
                <a:effectLst/>
                <a:latin typeface="Comic Sans MS" panose="030F0702030302020204" pitchFamily="66" charset="0"/>
                <a:ea typeface="Calibri" panose="020F0502020204030204" pitchFamily="34" charset="0"/>
                <a:cs typeface="Times New Roman" panose="02020603050405020304" pitchFamily="18" charset="0"/>
              </a:rPr>
            </a:br>
            <a:r>
              <a:rPr lang="en-GB" dirty="0">
                <a:effectLst/>
                <a:latin typeface="Comic Sans MS" panose="030F0702030302020204" pitchFamily="66" charset="0"/>
                <a:ea typeface="Calibri" panose="020F0502020204030204" pitchFamily="34" charset="0"/>
                <a:cs typeface="Times New Roman" panose="02020603050405020304" pitchFamily="18" charset="0"/>
              </a:rPr>
              <a:t>Is there another way?</a:t>
            </a:r>
          </a:p>
          <a:p>
            <a:pPr marL="0" indent="0" algn="ctr">
              <a:lnSpc>
                <a:spcPct val="107000"/>
              </a:lnSpc>
              <a:spcAft>
                <a:spcPts val="800"/>
              </a:spcAft>
              <a:buNone/>
            </a:pPr>
            <a:r>
              <a:rPr lang="en-GB" dirty="0">
                <a:effectLst/>
                <a:latin typeface="Comic Sans MS" panose="030F0702030302020204" pitchFamily="66" charset="0"/>
                <a:ea typeface="Calibri" panose="020F0502020204030204" pitchFamily="34" charset="0"/>
                <a:cs typeface="Times New Roman" panose="02020603050405020304" pitchFamily="18" charset="0"/>
              </a:rPr>
              <a:t>How can you check you are correct?</a:t>
            </a:r>
          </a:p>
          <a:p>
            <a:pPr marL="0" indent="0">
              <a:buNone/>
            </a:pPr>
            <a:endParaRPr lang="en-GB" dirty="0"/>
          </a:p>
        </p:txBody>
      </p:sp>
    </p:spTree>
    <p:extLst>
      <p:ext uri="{BB962C8B-B14F-4D97-AF65-F5344CB8AC3E}">
        <p14:creationId xmlns:p14="http://schemas.microsoft.com/office/powerpoint/2010/main" val="402354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CD619-0104-4DBC-8B77-B6D7CBD08471}"/>
              </a:ext>
            </a:extLst>
          </p:cNvPr>
          <p:cNvSpPr>
            <a:spLocks noGrp="1"/>
          </p:cNvSpPr>
          <p:nvPr>
            <p:ph type="title"/>
          </p:nvPr>
        </p:nvSpPr>
        <p:spPr/>
        <p:txBody>
          <a:bodyPr/>
          <a:lstStyle/>
          <a:p>
            <a:endParaRPr lang="en-GB"/>
          </a:p>
        </p:txBody>
      </p:sp>
      <p:pic>
        <p:nvPicPr>
          <p:cNvPr id="1026" name="Picture 2" descr="A3 folded to A4 Exercise Paper Plain Unpunched - Clyde Paper and Print">
            <a:extLst>
              <a:ext uri="{FF2B5EF4-FFF2-40B4-BE49-F238E27FC236}">
                <a16:creationId xmlns:a16="http://schemas.microsoft.com/office/drawing/2014/main" id="{8E39E7C1-A24A-4FE7-9BD5-2DF1E2E782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334672" cy="12334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932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8645F-B96D-46ED-B2C0-6700BBD1CCAC}"/>
              </a:ext>
            </a:extLst>
          </p:cNvPr>
          <p:cNvSpPr>
            <a:spLocks noGrp="1"/>
          </p:cNvSpPr>
          <p:nvPr>
            <p:ph type="title"/>
          </p:nvPr>
        </p:nvSpPr>
        <p:spPr/>
        <p:txBody>
          <a:bodyPr/>
          <a:lstStyle/>
          <a:p>
            <a:r>
              <a:rPr lang="en-GB" dirty="0">
                <a:latin typeface="Comic Sans MS" panose="030F0702030302020204" pitchFamily="66" charset="0"/>
              </a:rPr>
              <a:t>Plenary </a:t>
            </a:r>
          </a:p>
        </p:txBody>
      </p:sp>
      <p:sp>
        <p:nvSpPr>
          <p:cNvPr id="3" name="Content Placeholder 2">
            <a:extLst>
              <a:ext uri="{FF2B5EF4-FFF2-40B4-BE49-F238E27FC236}">
                <a16:creationId xmlns:a16="http://schemas.microsoft.com/office/drawing/2014/main" id="{76E7E68F-ECEA-4B39-B8D5-9535EF7F39E4}"/>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96D46819-9FA0-4C4D-8CF1-E1B809862D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5116" y="2212387"/>
            <a:ext cx="6061768" cy="3577813"/>
          </a:xfrm>
          <a:prstGeom prst="rect">
            <a:avLst/>
          </a:prstGeom>
        </p:spPr>
      </p:pic>
    </p:spTree>
    <p:extLst>
      <p:ext uri="{BB962C8B-B14F-4D97-AF65-F5344CB8AC3E}">
        <p14:creationId xmlns:p14="http://schemas.microsoft.com/office/powerpoint/2010/main" val="2613319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mic Sans MS" pitchFamily="66" charset="0"/>
              </a:rPr>
              <a:t>What is division?</a:t>
            </a:r>
          </a:p>
        </p:txBody>
      </p:sp>
      <p:sp>
        <p:nvSpPr>
          <p:cNvPr id="3" name="Content Placeholder 2"/>
          <p:cNvSpPr>
            <a:spLocks noGrp="1"/>
          </p:cNvSpPr>
          <p:nvPr>
            <p:ph idx="1"/>
          </p:nvPr>
        </p:nvSpPr>
        <p:spPr/>
        <p:txBody>
          <a:bodyPr/>
          <a:lstStyle/>
          <a:p>
            <a:pPr>
              <a:buNone/>
            </a:pPr>
            <a:r>
              <a:rPr lang="en-US" dirty="0">
                <a:latin typeface="Comic Sans MS" pitchFamily="66" charset="0"/>
              </a:rPr>
              <a:t>Dividing is sharing into equal groups. You might see it written differently in questions e.g.</a:t>
            </a:r>
          </a:p>
          <a:p>
            <a:r>
              <a:rPr lang="en-US" dirty="0">
                <a:latin typeface="Comic Sans MS" pitchFamily="66" charset="0"/>
              </a:rPr>
              <a:t>divided by</a:t>
            </a:r>
          </a:p>
          <a:p>
            <a:r>
              <a:rPr lang="en-US" dirty="0">
                <a:latin typeface="Comic Sans MS" pitchFamily="66" charset="0"/>
              </a:rPr>
              <a:t>share equally</a:t>
            </a:r>
          </a:p>
          <a:p>
            <a:r>
              <a:rPr lang="en-US" dirty="0">
                <a:latin typeface="Comic Sans MS" pitchFamily="66" charset="0"/>
              </a:rPr>
              <a:t>equal groups of</a:t>
            </a:r>
          </a:p>
          <a:p>
            <a:r>
              <a:rPr lang="en-US" dirty="0">
                <a:latin typeface="Comic Sans MS" pitchFamily="66" charset="0"/>
              </a:rPr>
              <a:t>divided into</a:t>
            </a:r>
          </a:p>
          <a:p>
            <a:r>
              <a:rPr lang="en-US" dirty="0">
                <a:latin typeface="Comic Sans MS" pitchFamily="66" charset="0"/>
              </a:rPr>
              <a:t>share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9CCE23E-A2B2-4A93-A247-2009D3E02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62"/>
            <a:ext cx="12191999" cy="6998429"/>
          </a:xfrm>
          <a:prstGeom prst="rect">
            <a:avLst/>
          </a:prstGeom>
        </p:spPr>
      </p:pic>
      <p:sp>
        <p:nvSpPr>
          <p:cNvPr id="35" name="TextBox 34">
            <a:extLst>
              <a:ext uri="{FF2B5EF4-FFF2-40B4-BE49-F238E27FC236}">
                <a16:creationId xmlns:a16="http://schemas.microsoft.com/office/drawing/2014/main" id="{EAE7A425-2A83-4250-BE92-B8F01C1341CA}"/>
              </a:ext>
            </a:extLst>
          </p:cNvPr>
          <p:cNvSpPr txBox="1"/>
          <p:nvPr/>
        </p:nvSpPr>
        <p:spPr>
          <a:xfrm>
            <a:off x="343155" y="229306"/>
            <a:ext cx="8012130" cy="584775"/>
          </a:xfrm>
          <a:prstGeom prst="rect">
            <a:avLst/>
          </a:prstGeom>
          <a:noFill/>
        </p:spPr>
        <p:txBody>
          <a:bodyPr wrap="none" rtlCol="0">
            <a:spAutoFit/>
          </a:bodyPr>
          <a:lstStyle/>
          <a:p>
            <a:r>
              <a:rPr lang="en-GB" sz="3200" b="1" dirty="0">
                <a:latin typeface="Yu Gothic UI" panose="020B0500000000000000" pitchFamily="34" charset="-128"/>
                <a:ea typeface="Yu Gothic UI" panose="020B0500000000000000" pitchFamily="34" charset="-128"/>
              </a:rPr>
              <a:t>Share 4 counters between 2 equal groups.</a:t>
            </a:r>
          </a:p>
        </p:txBody>
      </p:sp>
      <p:sp>
        <p:nvSpPr>
          <p:cNvPr id="12" name="Teardrop 11">
            <a:extLst>
              <a:ext uri="{FF2B5EF4-FFF2-40B4-BE49-F238E27FC236}">
                <a16:creationId xmlns:a16="http://schemas.microsoft.com/office/drawing/2014/main" id="{987555A9-BC3B-450A-8473-93C0F5B4A590}"/>
              </a:ext>
            </a:extLst>
          </p:cNvPr>
          <p:cNvSpPr/>
          <p:nvPr/>
        </p:nvSpPr>
        <p:spPr>
          <a:xfrm>
            <a:off x="10827548" y="-20453"/>
            <a:ext cx="1364451" cy="711954"/>
          </a:xfrm>
          <a:prstGeom prst="teardrop">
            <a:avLst/>
          </a:prstGeom>
          <a:solidFill>
            <a:srgbClr val="55768F"/>
          </a:solidFill>
          <a:ln>
            <a:solidFill>
              <a:srgbClr val="55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Yu Gothic UI" panose="020B0500000000000000" pitchFamily="34" charset="-128"/>
                <a:ea typeface="Yu Gothic UI" panose="020B0500000000000000" pitchFamily="34" charset="-128"/>
              </a:rPr>
              <a:t>Fluency</a:t>
            </a:r>
          </a:p>
        </p:txBody>
      </p:sp>
      <p:sp>
        <p:nvSpPr>
          <p:cNvPr id="6" name="Oval 5">
            <a:extLst>
              <a:ext uri="{FF2B5EF4-FFF2-40B4-BE49-F238E27FC236}">
                <a16:creationId xmlns:a16="http://schemas.microsoft.com/office/drawing/2014/main" id="{3A3F5F8C-2117-4BFE-89AB-D357B62E39E9}"/>
              </a:ext>
            </a:extLst>
          </p:cNvPr>
          <p:cNvSpPr/>
          <p:nvPr/>
        </p:nvSpPr>
        <p:spPr>
          <a:xfrm>
            <a:off x="499621" y="989813"/>
            <a:ext cx="4076893" cy="3637409"/>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17FEB53D-FE51-42C7-B029-DE30FA788094}"/>
              </a:ext>
            </a:extLst>
          </p:cNvPr>
          <p:cNvSpPr/>
          <p:nvPr/>
        </p:nvSpPr>
        <p:spPr>
          <a:xfrm>
            <a:off x="5007204" y="989813"/>
            <a:ext cx="4076893" cy="3637409"/>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0FAF9FF3-7C70-401A-ACAE-D6F825DAF0DC}"/>
              </a:ext>
            </a:extLst>
          </p:cNvPr>
          <p:cNvSpPr/>
          <p:nvPr/>
        </p:nvSpPr>
        <p:spPr>
          <a:xfrm>
            <a:off x="9918932" y="2144181"/>
            <a:ext cx="583245" cy="549264"/>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40FA5502-A0E6-404B-A99A-708DE8CD189F}"/>
              </a:ext>
            </a:extLst>
          </p:cNvPr>
          <p:cNvSpPr txBox="1"/>
          <p:nvPr/>
        </p:nvSpPr>
        <p:spPr>
          <a:xfrm>
            <a:off x="3606189" y="4876585"/>
            <a:ext cx="5253361" cy="1631216"/>
          </a:xfrm>
          <a:prstGeom prst="rect">
            <a:avLst/>
          </a:prstGeom>
          <a:noFill/>
        </p:spPr>
        <p:txBody>
          <a:bodyPr wrap="none" rtlCol="0">
            <a:spAutoFit/>
          </a:bodyPr>
          <a:lstStyle/>
          <a:p>
            <a:pPr lvl="0">
              <a:defRPr/>
            </a:pPr>
            <a:r>
              <a:rPr lang="en-GB" sz="2800" b="1" dirty="0">
                <a:latin typeface="Yu Gothic UI" panose="020B0500000000000000" pitchFamily="34" charset="-128"/>
                <a:ea typeface="Yu Gothic UI" panose="020B0500000000000000" pitchFamily="34" charset="-128"/>
              </a:rPr>
              <a:t>There are _____ altogether. </a:t>
            </a:r>
            <a:br>
              <a:rPr lang="en-GB" sz="2800" b="1" dirty="0">
                <a:latin typeface="Yu Gothic UI" panose="020B0500000000000000" pitchFamily="34" charset="-128"/>
                <a:ea typeface="Yu Gothic UI" panose="020B0500000000000000" pitchFamily="34" charset="-128"/>
              </a:rPr>
            </a:br>
            <a:br>
              <a:rPr lang="en-GB" sz="800" b="1" dirty="0">
                <a:latin typeface="Yu Gothic UI" panose="020B0500000000000000" pitchFamily="34" charset="-128"/>
                <a:ea typeface="Yu Gothic UI" panose="020B0500000000000000" pitchFamily="34" charset="-128"/>
              </a:rPr>
            </a:br>
            <a:r>
              <a:rPr lang="en-GB" sz="2800" b="1" dirty="0">
                <a:latin typeface="Yu Gothic UI" panose="020B0500000000000000" pitchFamily="34" charset="-128"/>
                <a:ea typeface="Yu Gothic UI" panose="020B0500000000000000" pitchFamily="34" charset="-128"/>
              </a:rPr>
              <a:t>There are _____ groups in total. </a:t>
            </a:r>
            <a:br>
              <a:rPr lang="en-GB" sz="2800" b="1" dirty="0">
                <a:latin typeface="Yu Gothic UI" panose="020B0500000000000000" pitchFamily="34" charset="-128"/>
                <a:ea typeface="Yu Gothic UI" panose="020B0500000000000000" pitchFamily="34" charset="-128"/>
              </a:rPr>
            </a:br>
            <a:br>
              <a:rPr lang="en-GB" sz="800" b="1" dirty="0">
                <a:latin typeface="Yu Gothic UI" panose="020B0500000000000000" pitchFamily="34" charset="-128"/>
                <a:ea typeface="Yu Gothic UI" panose="020B0500000000000000" pitchFamily="34" charset="-128"/>
              </a:rPr>
            </a:br>
            <a:r>
              <a:rPr lang="en-GB" sz="2800" b="1" dirty="0">
                <a:latin typeface="Yu Gothic UI" panose="020B0500000000000000" pitchFamily="34" charset="-128"/>
                <a:ea typeface="Yu Gothic UI" panose="020B0500000000000000" pitchFamily="34" charset="-128"/>
              </a:rPr>
              <a:t>There are _____ in each group.  </a:t>
            </a:r>
          </a:p>
        </p:txBody>
      </p:sp>
      <p:sp>
        <p:nvSpPr>
          <p:cNvPr id="11" name="Oval 10">
            <a:extLst>
              <a:ext uri="{FF2B5EF4-FFF2-40B4-BE49-F238E27FC236}">
                <a16:creationId xmlns:a16="http://schemas.microsoft.com/office/drawing/2014/main" id="{2FAB0793-DC61-45FC-BB97-EA7E9EEA8445}"/>
              </a:ext>
            </a:extLst>
          </p:cNvPr>
          <p:cNvSpPr/>
          <p:nvPr/>
        </p:nvSpPr>
        <p:spPr>
          <a:xfrm>
            <a:off x="9918932" y="2840985"/>
            <a:ext cx="583245" cy="549264"/>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F32C2101-F085-4974-9974-95589A847BD6}"/>
              </a:ext>
            </a:extLst>
          </p:cNvPr>
          <p:cNvSpPr/>
          <p:nvPr/>
        </p:nvSpPr>
        <p:spPr>
          <a:xfrm>
            <a:off x="10669809" y="2144181"/>
            <a:ext cx="583245" cy="549264"/>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4BCD8ACF-E8B8-4EE5-A2E6-5984F6B1BE8C}"/>
              </a:ext>
            </a:extLst>
          </p:cNvPr>
          <p:cNvSpPr/>
          <p:nvPr/>
        </p:nvSpPr>
        <p:spPr>
          <a:xfrm>
            <a:off x="10669809" y="2840985"/>
            <a:ext cx="583245" cy="549264"/>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5946279F-5BEB-4678-B2E5-E2D69203D345}"/>
              </a:ext>
            </a:extLst>
          </p:cNvPr>
          <p:cNvSpPr txBox="1"/>
          <p:nvPr/>
        </p:nvSpPr>
        <p:spPr>
          <a:xfrm>
            <a:off x="5321558" y="4812360"/>
            <a:ext cx="758112"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4</a:t>
            </a:r>
          </a:p>
        </p:txBody>
      </p:sp>
      <p:sp>
        <p:nvSpPr>
          <p:cNvPr id="14" name="TextBox 13">
            <a:extLst>
              <a:ext uri="{FF2B5EF4-FFF2-40B4-BE49-F238E27FC236}">
                <a16:creationId xmlns:a16="http://schemas.microsoft.com/office/drawing/2014/main" id="{06D8D555-6D6E-49AD-94A2-D1E4ADD11C2C}"/>
              </a:ext>
            </a:extLst>
          </p:cNvPr>
          <p:cNvSpPr txBox="1"/>
          <p:nvPr/>
        </p:nvSpPr>
        <p:spPr>
          <a:xfrm>
            <a:off x="5321558" y="5365022"/>
            <a:ext cx="758112"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2</a:t>
            </a:r>
          </a:p>
        </p:txBody>
      </p:sp>
      <p:sp>
        <p:nvSpPr>
          <p:cNvPr id="15" name="TextBox 14">
            <a:extLst>
              <a:ext uri="{FF2B5EF4-FFF2-40B4-BE49-F238E27FC236}">
                <a16:creationId xmlns:a16="http://schemas.microsoft.com/office/drawing/2014/main" id="{B4BCD8A1-0A1B-4A79-B96E-B00C6AD63AFF}"/>
              </a:ext>
            </a:extLst>
          </p:cNvPr>
          <p:cNvSpPr txBox="1"/>
          <p:nvPr/>
        </p:nvSpPr>
        <p:spPr>
          <a:xfrm>
            <a:off x="5321558" y="5917684"/>
            <a:ext cx="758112"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2</a:t>
            </a:r>
          </a:p>
        </p:txBody>
      </p:sp>
      <p:sp>
        <p:nvSpPr>
          <p:cNvPr id="18" name="Oval 17">
            <a:extLst>
              <a:ext uri="{FF2B5EF4-FFF2-40B4-BE49-F238E27FC236}">
                <a16:creationId xmlns:a16="http://schemas.microsoft.com/office/drawing/2014/main" id="{3B476218-87BA-4901-87D2-82C789265D87}"/>
              </a:ext>
            </a:extLst>
          </p:cNvPr>
          <p:cNvSpPr/>
          <p:nvPr/>
        </p:nvSpPr>
        <p:spPr>
          <a:xfrm>
            <a:off x="1506759" y="2533885"/>
            <a:ext cx="583245" cy="549264"/>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C9FC2A56-B5A1-41CA-8451-314A2975718C}"/>
              </a:ext>
            </a:extLst>
          </p:cNvPr>
          <p:cNvSpPr/>
          <p:nvPr/>
        </p:nvSpPr>
        <p:spPr>
          <a:xfrm>
            <a:off x="2769087" y="2533885"/>
            <a:ext cx="583245" cy="549264"/>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EB9034DD-1B8A-46DB-88F9-DFE968CCAC4D}"/>
              </a:ext>
            </a:extLst>
          </p:cNvPr>
          <p:cNvSpPr/>
          <p:nvPr/>
        </p:nvSpPr>
        <p:spPr>
          <a:xfrm>
            <a:off x="6231159" y="2533885"/>
            <a:ext cx="583245" cy="549264"/>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a:extLst>
              <a:ext uri="{FF2B5EF4-FFF2-40B4-BE49-F238E27FC236}">
                <a16:creationId xmlns:a16="http://schemas.microsoft.com/office/drawing/2014/main" id="{845D4394-3E04-4A2C-8D23-561CA4EBDD8A}"/>
              </a:ext>
            </a:extLst>
          </p:cNvPr>
          <p:cNvSpPr/>
          <p:nvPr/>
        </p:nvSpPr>
        <p:spPr>
          <a:xfrm>
            <a:off x="7493487" y="2533885"/>
            <a:ext cx="583245" cy="549264"/>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81459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6" grpId="0" animBg="1"/>
      <p:bldP spid="17" grpId="0" animBg="1"/>
      <p:bldP spid="2" grpId="0"/>
      <p:bldP spid="14" grpId="0"/>
      <p:bldP spid="15" grpId="0"/>
      <p:bldP spid="18" grpId="0" animBg="1"/>
      <p:bldP spid="19"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9CCE23E-A2B2-4A93-A247-2009D3E02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62"/>
            <a:ext cx="12191999" cy="6998429"/>
          </a:xfrm>
          <a:prstGeom prst="rect">
            <a:avLst/>
          </a:prstGeom>
          <a:solidFill>
            <a:schemeClr val="bg1"/>
          </a:solidFill>
        </p:spPr>
      </p:pic>
      <p:sp>
        <p:nvSpPr>
          <p:cNvPr id="35" name="TextBox 34">
            <a:extLst>
              <a:ext uri="{FF2B5EF4-FFF2-40B4-BE49-F238E27FC236}">
                <a16:creationId xmlns:a16="http://schemas.microsoft.com/office/drawing/2014/main" id="{EAE7A425-2A83-4250-BE92-B8F01C1341CA}"/>
              </a:ext>
            </a:extLst>
          </p:cNvPr>
          <p:cNvSpPr txBox="1"/>
          <p:nvPr/>
        </p:nvSpPr>
        <p:spPr>
          <a:xfrm>
            <a:off x="343155" y="229306"/>
            <a:ext cx="8167621" cy="584775"/>
          </a:xfrm>
          <a:prstGeom prst="rect">
            <a:avLst/>
          </a:prstGeom>
          <a:noFill/>
        </p:spPr>
        <p:txBody>
          <a:bodyPr wrap="none" rtlCol="0">
            <a:spAutoFit/>
          </a:bodyPr>
          <a:lstStyle/>
          <a:p>
            <a:r>
              <a:rPr lang="en-GB" sz="3200" b="1" dirty="0">
                <a:latin typeface="Yu Gothic UI" panose="020B0500000000000000" pitchFamily="34" charset="-128"/>
                <a:ea typeface="Yu Gothic UI" panose="020B0500000000000000" pitchFamily="34" charset="-128"/>
              </a:rPr>
              <a:t>Share 10 counters between 2 equal groups.</a:t>
            </a:r>
          </a:p>
        </p:txBody>
      </p:sp>
      <p:sp>
        <p:nvSpPr>
          <p:cNvPr id="12" name="Teardrop 11">
            <a:extLst>
              <a:ext uri="{FF2B5EF4-FFF2-40B4-BE49-F238E27FC236}">
                <a16:creationId xmlns:a16="http://schemas.microsoft.com/office/drawing/2014/main" id="{987555A9-BC3B-450A-8473-93C0F5B4A590}"/>
              </a:ext>
            </a:extLst>
          </p:cNvPr>
          <p:cNvSpPr/>
          <p:nvPr/>
        </p:nvSpPr>
        <p:spPr>
          <a:xfrm>
            <a:off x="10827548" y="-20453"/>
            <a:ext cx="1364451" cy="711954"/>
          </a:xfrm>
          <a:prstGeom prst="teardrop">
            <a:avLst/>
          </a:prstGeom>
          <a:solidFill>
            <a:srgbClr val="55768F"/>
          </a:solidFill>
          <a:ln>
            <a:solidFill>
              <a:srgbClr val="55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Yu Gothic UI" panose="020B0500000000000000" pitchFamily="34" charset="-128"/>
                <a:ea typeface="Yu Gothic UI" panose="020B0500000000000000" pitchFamily="34" charset="-128"/>
              </a:rPr>
              <a:t>Fluency</a:t>
            </a:r>
          </a:p>
        </p:txBody>
      </p:sp>
      <p:sp>
        <p:nvSpPr>
          <p:cNvPr id="6" name="Oval 5">
            <a:extLst>
              <a:ext uri="{FF2B5EF4-FFF2-40B4-BE49-F238E27FC236}">
                <a16:creationId xmlns:a16="http://schemas.microsoft.com/office/drawing/2014/main" id="{3A3F5F8C-2117-4BFE-89AB-D357B62E39E9}"/>
              </a:ext>
            </a:extLst>
          </p:cNvPr>
          <p:cNvSpPr/>
          <p:nvPr/>
        </p:nvSpPr>
        <p:spPr>
          <a:xfrm>
            <a:off x="682501" y="989813"/>
            <a:ext cx="4076893" cy="3637409"/>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17FEB53D-FE51-42C7-B029-DE30FA788094}"/>
              </a:ext>
            </a:extLst>
          </p:cNvPr>
          <p:cNvSpPr/>
          <p:nvPr/>
        </p:nvSpPr>
        <p:spPr>
          <a:xfrm>
            <a:off x="5190084" y="989813"/>
            <a:ext cx="4076893" cy="3637409"/>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0FAF9FF3-7C70-401A-ACAE-D6F825DAF0DC}"/>
              </a:ext>
            </a:extLst>
          </p:cNvPr>
          <p:cNvSpPr/>
          <p:nvPr/>
        </p:nvSpPr>
        <p:spPr>
          <a:xfrm>
            <a:off x="9918932" y="1097701"/>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40FA5502-A0E6-404B-A99A-708DE8CD189F}"/>
              </a:ext>
            </a:extLst>
          </p:cNvPr>
          <p:cNvSpPr txBox="1"/>
          <p:nvPr/>
        </p:nvSpPr>
        <p:spPr>
          <a:xfrm>
            <a:off x="3606189" y="4876585"/>
            <a:ext cx="5253361" cy="1631216"/>
          </a:xfrm>
          <a:prstGeom prst="rect">
            <a:avLst/>
          </a:prstGeom>
          <a:noFill/>
        </p:spPr>
        <p:txBody>
          <a:bodyPr wrap="none" rtlCol="0">
            <a:spAutoFit/>
          </a:bodyPr>
          <a:lstStyle/>
          <a:p>
            <a:pPr lvl="0">
              <a:defRPr/>
            </a:pPr>
            <a:r>
              <a:rPr lang="en-GB" sz="2800" b="1" dirty="0">
                <a:latin typeface="Yu Gothic UI" panose="020B0500000000000000" pitchFamily="34" charset="-128"/>
                <a:ea typeface="Yu Gothic UI" panose="020B0500000000000000" pitchFamily="34" charset="-128"/>
              </a:rPr>
              <a:t>There are _____ altogether. </a:t>
            </a:r>
            <a:br>
              <a:rPr lang="en-GB" sz="2800" b="1" dirty="0">
                <a:latin typeface="Yu Gothic UI" panose="020B0500000000000000" pitchFamily="34" charset="-128"/>
                <a:ea typeface="Yu Gothic UI" panose="020B0500000000000000" pitchFamily="34" charset="-128"/>
              </a:rPr>
            </a:br>
            <a:br>
              <a:rPr lang="en-GB" sz="800" b="1" dirty="0">
                <a:latin typeface="Yu Gothic UI" panose="020B0500000000000000" pitchFamily="34" charset="-128"/>
                <a:ea typeface="Yu Gothic UI" panose="020B0500000000000000" pitchFamily="34" charset="-128"/>
              </a:rPr>
            </a:br>
            <a:r>
              <a:rPr lang="en-GB" sz="2800" b="1" dirty="0">
                <a:latin typeface="Yu Gothic UI" panose="020B0500000000000000" pitchFamily="34" charset="-128"/>
                <a:ea typeface="Yu Gothic UI" panose="020B0500000000000000" pitchFamily="34" charset="-128"/>
              </a:rPr>
              <a:t>There are _____ groups in total. </a:t>
            </a:r>
            <a:br>
              <a:rPr lang="en-GB" sz="2800" b="1" dirty="0">
                <a:latin typeface="Yu Gothic UI" panose="020B0500000000000000" pitchFamily="34" charset="-128"/>
                <a:ea typeface="Yu Gothic UI" panose="020B0500000000000000" pitchFamily="34" charset="-128"/>
              </a:rPr>
            </a:br>
            <a:br>
              <a:rPr lang="en-GB" sz="800" b="1" dirty="0">
                <a:latin typeface="Yu Gothic UI" panose="020B0500000000000000" pitchFamily="34" charset="-128"/>
                <a:ea typeface="Yu Gothic UI" panose="020B0500000000000000" pitchFamily="34" charset="-128"/>
              </a:rPr>
            </a:br>
            <a:r>
              <a:rPr lang="en-GB" sz="2800" b="1" dirty="0">
                <a:latin typeface="Yu Gothic UI" panose="020B0500000000000000" pitchFamily="34" charset="-128"/>
                <a:ea typeface="Yu Gothic UI" panose="020B0500000000000000" pitchFamily="34" charset="-128"/>
              </a:rPr>
              <a:t>There are _____ in each group.  </a:t>
            </a:r>
          </a:p>
        </p:txBody>
      </p:sp>
      <p:sp>
        <p:nvSpPr>
          <p:cNvPr id="11" name="Oval 10">
            <a:extLst>
              <a:ext uri="{FF2B5EF4-FFF2-40B4-BE49-F238E27FC236}">
                <a16:creationId xmlns:a16="http://schemas.microsoft.com/office/drawing/2014/main" id="{2FAB0793-DC61-45FC-BB97-EA7E9EEA8445}"/>
              </a:ext>
            </a:extLst>
          </p:cNvPr>
          <p:cNvSpPr/>
          <p:nvPr/>
        </p:nvSpPr>
        <p:spPr>
          <a:xfrm>
            <a:off x="9918932" y="1794505"/>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977C2129-921E-4C51-AD24-5E12364C92F3}"/>
              </a:ext>
            </a:extLst>
          </p:cNvPr>
          <p:cNvSpPr/>
          <p:nvPr/>
        </p:nvSpPr>
        <p:spPr>
          <a:xfrm>
            <a:off x="9918932" y="2491309"/>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84C4AADC-8797-4DC1-BBBF-71A88ACCF3FB}"/>
              </a:ext>
            </a:extLst>
          </p:cNvPr>
          <p:cNvSpPr/>
          <p:nvPr/>
        </p:nvSpPr>
        <p:spPr>
          <a:xfrm>
            <a:off x="9918932" y="3188113"/>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C8A9E7DE-67AC-41C0-A0DB-2EEECFD3A1C7}"/>
              </a:ext>
            </a:extLst>
          </p:cNvPr>
          <p:cNvSpPr/>
          <p:nvPr/>
        </p:nvSpPr>
        <p:spPr>
          <a:xfrm>
            <a:off x="9918932" y="3884918"/>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F32C2101-F085-4974-9974-95589A847BD6}"/>
              </a:ext>
            </a:extLst>
          </p:cNvPr>
          <p:cNvSpPr/>
          <p:nvPr/>
        </p:nvSpPr>
        <p:spPr>
          <a:xfrm>
            <a:off x="10669809" y="1097701"/>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Oval 16">
            <a:extLst>
              <a:ext uri="{FF2B5EF4-FFF2-40B4-BE49-F238E27FC236}">
                <a16:creationId xmlns:a16="http://schemas.microsoft.com/office/drawing/2014/main" id="{4BCD8ACF-E8B8-4EE5-A2E6-5984F6B1BE8C}"/>
              </a:ext>
            </a:extLst>
          </p:cNvPr>
          <p:cNvSpPr/>
          <p:nvPr/>
        </p:nvSpPr>
        <p:spPr>
          <a:xfrm>
            <a:off x="10669809" y="1794505"/>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a:extLst>
              <a:ext uri="{FF2B5EF4-FFF2-40B4-BE49-F238E27FC236}">
                <a16:creationId xmlns:a16="http://schemas.microsoft.com/office/drawing/2014/main" id="{5745BCB8-F84A-4158-B991-672EA87BDD80}"/>
              </a:ext>
            </a:extLst>
          </p:cNvPr>
          <p:cNvSpPr/>
          <p:nvPr/>
        </p:nvSpPr>
        <p:spPr>
          <a:xfrm>
            <a:off x="10669809" y="2491309"/>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13BC24A2-6B57-48E4-BFDA-E4645608AC6B}"/>
              </a:ext>
            </a:extLst>
          </p:cNvPr>
          <p:cNvSpPr/>
          <p:nvPr/>
        </p:nvSpPr>
        <p:spPr>
          <a:xfrm>
            <a:off x="10669809" y="3188113"/>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42EF3559-E0A9-4C54-925D-E7B332BA9973}"/>
              </a:ext>
            </a:extLst>
          </p:cNvPr>
          <p:cNvSpPr/>
          <p:nvPr/>
        </p:nvSpPr>
        <p:spPr>
          <a:xfrm>
            <a:off x="10669809" y="3884918"/>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5113F6DB-EE9A-42DA-B17E-8375AC6FBE4E}"/>
              </a:ext>
            </a:extLst>
          </p:cNvPr>
          <p:cNvSpPr txBox="1"/>
          <p:nvPr/>
        </p:nvSpPr>
        <p:spPr>
          <a:xfrm>
            <a:off x="5321558" y="4812360"/>
            <a:ext cx="758112"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10</a:t>
            </a:r>
          </a:p>
        </p:txBody>
      </p:sp>
      <p:sp>
        <p:nvSpPr>
          <p:cNvPr id="23" name="TextBox 22">
            <a:extLst>
              <a:ext uri="{FF2B5EF4-FFF2-40B4-BE49-F238E27FC236}">
                <a16:creationId xmlns:a16="http://schemas.microsoft.com/office/drawing/2014/main" id="{16EEAE2C-6163-4196-801C-093AA553111F}"/>
              </a:ext>
            </a:extLst>
          </p:cNvPr>
          <p:cNvSpPr txBox="1"/>
          <p:nvPr/>
        </p:nvSpPr>
        <p:spPr>
          <a:xfrm>
            <a:off x="5321558" y="5365022"/>
            <a:ext cx="758112"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2</a:t>
            </a:r>
          </a:p>
        </p:txBody>
      </p:sp>
      <p:sp>
        <p:nvSpPr>
          <p:cNvPr id="24" name="TextBox 23">
            <a:extLst>
              <a:ext uri="{FF2B5EF4-FFF2-40B4-BE49-F238E27FC236}">
                <a16:creationId xmlns:a16="http://schemas.microsoft.com/office/drawing/2014/main" id="{61F61181-30E9-488E-AFCC-C15201D3B8B4}"/>
              </a:ext>
            </a:extLst>
          </p:cNvPr>
          <p:cNvSpPr txBox="1"/>
          <p:nvPr/>
        </p:nvSpPr>
        <p:spPr>
          <a:xfrm>
            <a:off x="5321558" y="5917684"/>
            <a:ext cx="758112"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5</a:t>
            </a:r>
          </a:p>
        </p:txBody>
      </p:sp>
      <p:sp>
        <p:nvSpPr>
          <p:cNvPr id="29" name="Oval 28">
            <a:extLst>
              <a:ext uri="{FF2B5EF4-FFF2-40B4-BE49-F238E27FC236}">
                <a16:creationId xmlns:a16="http://schemas.microsoft.com/office/drawing/2014/main" id="{34F03342-E504-400F-8E69-0487A3419A99}"/>
              </a:ext>
            </a:extLst>
          </p:cNvPr>
          <p:cNvSpPr/>
          <p:nvPr/>
        </p:nvSpPr>
        <p:spPr>
          <a:xfrm>
            <a:off x="1846079" y="1794505"/>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a:extLst>
              <a:ext uri="{FF2B5EF4-FFF2-40B4-BE49-F238E27FC236}">
                <a16:creationId xmlns:a16="http://schemas.microsoft.com/office/drawing/2014/main" id="{4F49DE66-D722-42B5-8638-B6DDC3142670}"/>
              </a:ext>
            </a:extLst>
          </p:cNvPr>
          <p:cNvSpPr/>
          <p:nvPr/>
        </p:nvSpPr>
        <p:spPr>
          <a:xfrm>
            <a:off x="3022944" y="1794505"/>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a:extLst>
              <a:ext uri="{FF2B5EF4-FFF2-40B4-BE49-F238E27FC236}">
                <a16:creationId xmlns:a16="http://schemas.microsoft.com/office/drawing/2014/main" id="{B7B836E2-D933-40F9-9365-5ECC0E7A8D40}"/>
              </a:ext>
            </a:extLst>
          </p:cNvPr>
          <p:cNvSpPr/>
          <p:nvPr/>
        </p:nvSpPr>
        <p:spPr>
          <a:xfrm>
            <a:off x="1846079" y="3244153"/>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921DE568-E451-4621-8313-3B33CE652566}"/>
              </a:ext>
            </a:extLst>
          </p:cNvPr>
          <p:cNvSpPr/>
          <p:nvPr/>
        </p:nvSpPr>
        <p:spPr>
          <a:xfrm>
            <a:off x="3022944" y="3244153"/>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a:extLst>
              <a:ext uri="{FF2B5EF4-FFF2-40B4-BE49-F238E27FC236}">
                <a16:creationId xmlns:a16="http://schemas.microsoft.com/office/drawing/2014/main" id="{0D526CFE-6828-4435-893B-8EF3E709CC87}"/>
              </a:ext>
            </a:extLst>
          </p:cNvPr>
          <p:cNvSpPr/>
          <p:nvPr/>
        </p:nvSpPr>
        <p:spPr>
          <a:xfrm>
            <a:off x="2429324" y="2539923"/>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Oval 33">
            <a:extLst>
              <a:ext uri="{FF2B5EF4-FFF2-40B4-BE49-F238E27FC236}">
                <a16:creationId xmlns:a16="http://schemas.microsoft.com/office/drawing/2014/main" id="{E987256A-1AA5-4C93-B438-6F02C0A95C4F}"/>
              </a:ext>
            </a:extLst>
          </p:cNvPr>
          <p:cNvSpPr/>
          <p:nvPr/>
        </p:nvSpPr>
        <p:spPr>
          <a:xfrm>
            <a:off x="6348064" y="1794505"/>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a:extLst>
              <a:ext uri="{FF2B5EF4-FFF2-40B4-BE49-F238E27FC236}">
                <a16:creationId xmlns:a16="http://schemas.microsoft.com/office/drawing/2014/main" id="{8B07248E-3A45-4176-BCF6-2DBB20281157}"/>
              </a:ext>
            </a:extLst>
          </p:cNvPr>
          <p:cNvSpPr/>
          <p:nvPr/>
        </p:nvSpPr>
        <p:spPr>
          <a:xfrm>
            <a:off x="7524929" y="1794505"/>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 36">
            <a:extLst>
              <a:ext uri="{FF2B5EF4-FFF2-40B4-BE49-F238E27FC236}">
                <a16:creationId xmlns:a16="http://schemas.microsoft.com/office/drawing/2014/main" id="{37A51677-6B17-49B3-871B-B4173A1D6EE6}"/>
              </a:ext>
            </a:extLst>
          </p:cNvPr>
          <p:cNvSpPr/>
          <p:nvPr/>
        </p:nvSpPr>
        <p:spPr>
          <a:xfrm>
            <a:off x="6348064" y="3244153"/>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Oval 37">
            <a:extLst>
              <a:ext uri="{FF2B5EF4-FFF2-40B4-BE49-F238E27FC236}">
                <a16:creationId xmlns:a16="http://schemas.microsoft.com/office/drawing/2014/main" id="{6FC4B53E-4C6C-4CC1-A0BD-5C6C6953993A}"/>
              </a:ext>
            </a:extLst>
          </p:cNvPr>
          <p:cNvSpPr/>
          <p:nvPr/>
        </p:nvSpPr>
        <p:spPr>
          <a:xfrm>
            <a:off x="7524929" y="3244153"/>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 38">
            <a:extLst>
              <a:ext uri="{FF2B5EF4-FFF2-40B4-BE49-F238E27FC236}">
                <a16:creationId xmlns:a16="http://schemas.microsoft.com/office/drawing/2014/main" id="{243A4FF8-50A0-4EE2-B6FB-8F363B4F7091}"/>
              </a:ext>
            </a:extLst>
          </p:cNvPr>
          <p:cNvSpPr/>
          <p:nvPr/>
        </p:nvSpPr>
        <p:spPr>
          <a:xfrm>
            <a:off x="6931309" y="2539923"/>
            <a:ext cx="583245" cy="549264"/>
          </a:xfrm>
          <a:prstGeom prst="ellipse">
            <a:avLst/>
          </a:prstGeom>
          <a:solidFill>
            <a:srgbClr val="00B0F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4739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4" grpId="0" animBg="1"/>
      <p:bldP spid="15" grpId="0" animBg="1"/>
      <p:bldP spid="16" grpId="0" animBg="1"/>
      <p:bldP spid="17" grpId="0" animBg="1"/>
      <p:bldP spid="18" grpId="0" animBg="1"/>
      <p:bldP spid="19" grpId="0" animBg="1"/>
      <p:bldP spid="21" grpId="0" animBg="1"/>
      <p:bldP spid="22" grpId="0"/>
      <p:bldP spid="23" grpId="0"/>
      <p:bldP spid="24" grpId="0"/>
      <p:bldP spid="29" grpId="0" animBg="1"/>
      <p:bldP spid="30" grpId="0" animBg="1"/>
      <p:bldP spid="31" grpId="0" animBg="1"/>
      <p:bldP spid="32" grpId="0" animBg="1"/>
      <p:bldP spid="33" grpId="0" animBg="1"/>
      <p:bldP spid="34" grpId="0" animBg="1"/>
      <p:bldP spid="36" grpId="0" animBg="1"/>
      <p:bldP spid="37" grpId="0" animBg="1"/>
      <p:bldP spid="38" grpId="0" animBg="1"/>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9CCE23E-A2B2-4A93-A247-2009D3E02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998429"/>
          </a:xfrm>
          <a:prstGeom prst="rect">
            <a:avLst/>
          </a:prstGeom>
        </p:spPr>
      </p:pic>
      <p:sp>
        <p:nvSpPr>
          <p:cNvPr id="35" name="TextBox 34">
            <a:extLst>
              <a:ext uri="{FF2B5EF4-FFF2-40B4-BE49-F238E27FC236}">
                <a16:creationId xmlns:a16="http://schemas.microsoft.com/office/drawing/2014/main" id="{EAE7A425-2A83-4250-BE92-B8F01C1341CA}"/>
              </a:ext>
            </a:extLst>
          </p:cNvPr>
          <p:cNvSpPr txBox="1"/>
          <p:nvPr/>
        </p:nvSpPr>
        <p:spPr>
          <a:xfrm>
            <a:off x="343155" y="229306"/>
            <a:ext cx="8004114" cy="584775"/>
          </a:xfrm>
          <a:prstGeom prst="rect">
            <a:avLst/>
          </a:prstGeom>
          <a:noFill/>
        </p:spPr>
        <p:txBody>
          <a:bodyPr wrap="none" rtlCol="0">
            <a:spAutoFit/>
          </a:bodyPr>
          <a:lstStyle/>
          <a:p>
            <a:r>
              <a:rPr lang="en-GB" sz="3200" b="1" dirty="0">
                <a:latin typeface="Yu Gothic UI" panose="020B0500000000000000" pitchFamily="34" charset="-128"/>
                <a:ea typeface="Yu Gothic UI" panose="020B0500000000000000" pitchFamily="34" charset="-128"/>
              </a:rPr>
              <a:t>Share 9 counters between 3 equal groups.</a:t>
            </a:r>
          </a:p>
        </p:txBody>
      </p:sp>
      <p:sp>
        <p:nvSpPr>
          <p:cNvPr id="12" name="Teardrop 11">
            <a:extLst>
              <a:ext uri="{FF2B5EF4-FFF2-40B4-BE49-F238E27FC236}">
                <a16:creationId xmlns:a16="http://schemas.microsoft.com/office/drawing/2014/main" id="{987555A9-BC3B-450A-8473-93C0F5B4A590}"/>
              </a:ext>
            </a:extLst>
          </p:cNvPr>
          <p:cNvSpPr/>
          <p:nvPr/>
        </p:nvSpPr>
        <p:spPr>
          <a:xfrm>
            <a:off x="10827548" y="-20453"/>
            <a:ext cx="1364451" cy="711954"/>
          </a:xfrm>
          <a:prstGeom prst="teardrop">
            <a:avLst/>
          </a:prstGeom>
          <a:solidFill>
            <a:srgbClr val="55768F"/>
          </a:solidFill>
          <a:ln>
            <a:solidFill>
              <a:srgbClr val="55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Yu Gothic UI" panose="020B0500000000000000" pitchFamily="34" charset="-128"/>
                <a:ea typeface="Yu Gothic UI" panose="020B0500000000000000" pitchFamily="34" charset="-128"/>
              </a:rPr>
              <a:t>Fluency</a:t>
            </a:r>
          </a:p>
        </p:txBody>
      </p:sp>
      <p:sp>
        <p:nvSpPr>
          <p:cNvPr id="6" name="Oval 5">
            <a:extLst>
              <a:ext uri="{FF2B5EF4-FFF2-40B4-BE49-F238E27FC236}">
                <a16:creationId xmlns:a16="http://schemas.microsoft.com/office/drawing/2014/main" id="{3A3F5F8C-2117-4BFE-89AB-D357B62E39E9}"/>
              </a:ext>
            </a:extLst>
          </p:cNvPr>
          <p:cNvSpPr/>
          <p:nvPr/>
        </p:nvSpPr>
        <p:spPr>
          <a:xfrm>
            <a:off x="668534" y="868307"/>
            <a:ext cx="3194174" cy="311546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40FA5502-A0E6-404B-A99A-708DE8CD189F}"/>
              </a:ext>
            </a:extLst>
          </p:cNvPr>
          <p:cNvSpPr txBox="1"/>
          <p:nvPr/>
        </p:nvSpPr>
        <p:spPr>
          <a:xfrm>
            <a:off x="3606189" y="4876585"/>
            <a:ext cx="5253361" cy="1631216"/>
          </a:xfrm>
          <a:prstGeom prst="rect">
            <a:avLst/>
          </a:prstGeom>
          <a:noFill/>
        </p:spPr>
        <p:txBody>
          <a:bodyPr wrap="none" rtlCol="0">
            <a:spAutoFit/>
          </a:bodyPr>
          <a:lstStyle/>
          <a:p>
            <a:pPr lvl="0">
              <a:defRPr/>
            </a:pPr>
            <a:r>
              <a:rPr lang="en-GB" sz="2800" b="1" dirty="0">
                <a:latin typeface="Yu Gothic UI" panose="020B0500000000000000" pitchFamily="34" charset="-128"/>
                <a:ea typeface="Yu Gothic UI" panose="020B0500000000000000" pitchFamily="34" charset="-128"/>
              </a:rPr>
              <a:t>There are _____ altogether. </a:t>
            </a:r>
            <a:br>
              <a:rPr lang="en-GB" sz="2800" b="1" dirty="0">
                <a:latin typeface="Yu Gothic UI" panose="020B0500000000000000" pitchFamily="34" charset="-128"/>
                <a:ea typeface="Yu Gothic UI" panose="020B0500000000000000" pitchFamily="34" charset="-128"/>
              </a:rPr>
            </a:br>
            <a:br>
              <a:rPr lang="en-GB" sz="800" b="1" dirty="0">
                <a:latin typeface="Yu Gothic UI" panose="020B0500000000000000" pitchFamily="34" charset="-128"/>
                <a:ea typeface="Yu Gothic UI" panose="020B0500000000000000" pitchFamily="34" charset="-128"/>
              </a:rPr>
            </a:br>
            <a:r>
              <a:rPr lang="en-GB" sz="2800" b="1" dirty="0">
                <a:latin typeface="Yu Gothic UI" panose="020B0500000000000000" pitchFamily="34" charset="-128"/>
                <a:ea typeface="Yu Gothic UI" panose="020B0500000000000000" pitchFamily="34" charset="-128"/>
              </a:rPr>
              <a:t>There are _____ groups in total. </a:t>
            </a:r>
            <a:br>
              <a:rPr lang="en-GB" sz="2800" b="1" dirty="0">
                <a:latin typeface="Yu Gothic UI" panose="020B0500000000000000" pitchFamily="34" charset="-128"/>
                <a:ea typeface="Yu Gothic UI" panose="020B0500000000000000" pitchFamily="34" charset="-128"/>
              </a:rPr>
            </a:br>
            <a:br>
              <a:rPr lang="en-GB" sz="800" b="1" dirty="0">
                <a:latin typeface="Yu Gothic UI" panose="020B0500000000000000" pitchFamily="34" charset="-128"/>
                <a:ea typeface="Yu Gothic UI" panose="020B0500000000000000" pitchFamily="34" charset="-128"/>
              </a:rPr>
            </a:br>
            <a:r>
              <a:rPr lang="en-GB" sz="2800" b="1" dirty="0">
                <a:latin typeface="Yu Gothic UI" panose="020B0500000000000000" pitchFamily="34" charset="-128"/>
                <a:ea typeface="Yu Gothic UI" panose="020B0500000000000000" pitchFamily="34" charset="-128"/>
              </a:rPr>
              <a:t>There are _____ in each group.  </a:t>
            </a:r>
          </a:p>
        </p:txBody>
      </p:sp>
      <p:sp>
        <p:nvSpPr>
          <p:cNvPr id="14" name="Oval 13">
            <a:extLst>
              <a:ext uri="{FF2B5EF4-FFF2-40B4-BE49-F238E27FC236}">
                <a16:creationId xmlns:a16="http://schemas.microsoft.com/office/drawing/2014/main" id="{84C4AADC-8797-4DC1-BBBF-71A88ACCF3FB}"/>
              </a:ext>
            </a:extLst>
          </p:cNvPr>
          <p:cNvSpPr/>
          <p:nvPr/>
        </p:nvSpPr>
        <p:spPr>
          <a:xfrm>
            <a:off x="4223716" y="4190092"/>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C8A9E7DE-67AC-41C0-A0DB-2EEECFD3A1C7}"/>
              </a:ext>
            </a:extLst>
          </p:cNvPr>
          <p:cNvSpPr/>
          <p:nvPr/>
        </p:nvSpPr>
        <p:spPr>
          <a:xfrm>
            <a:off x="2721962" y="4190092"/>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13BC24A2-6B57-48E4-BFDA-E4645608AC6B}"/>
              </a:ext>
            </a:extLst>
          </p:cNvPr>
          <p:cNvSpPr/>
          <p:nvPr/>
        </p:nvSpPr>
        <p:spPr>
          <a:xfrm>
            <a:off x="4974593" y="4190092"/>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42EF3559-E0A9-4C54-925D-E7B332BA9973}"/>
              </a:ext>
            </a:extLst>
          </p:cNvPr>
          <p:cNvSpPr/>
          <p:nvPr/>
        </p:nvSpPr>
        <p:spPr>
          <a:xfrm>
            <a:off x="3472839" y="4190092"/>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6922DF27-DCF4-4317-BD21-B66A8B479145}"/>
              </a:ext>
            </a:extLst>
          </p:cNvPr>
          <p:cNvSpPr txBox="1"/>
          <p:nvPr/>
        </p:nvSpPr>
        <p:spPr>
          <a:xfrm>
            <a:off x="5321558" y="4812360"/>
            <a:ext cx="758112"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9</a:t>
            </a:r>
          </a:p>
        </p:txBody>
      </p:sp>
      <p:sp>
        <p:nvSpPr>
          <p:cNvPr id="24" name="TextBox 23">
            <a:extLst>
              <a:ext uri="{FF2B5EF4-FFF2-40B4-BE49-F238E27FC236}">
                <a16:creationId xmlns:a16="http://schemas.microsoft.com/office/drawing/2014/main" id="{D8210DCB-EEE2-4CEE-B4F1-E9F8A93ADC06}"/>
              </a:ext>
            </a:extLst>
          </p:cNvPr>
          <p:cNvSpPr txBox="1"/>
          <p:nvPr/>
        </p:nvSpPr>
        <p:spPr>
          <a:xfrm>
            <a:off x="5321558" y="5365022"/>
            <a:ext cx="758112"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3</a:t>
            </a:r>
          </a:p>
        </p:txBody>
      </p:sp>
      <p:sp>
        <p:nvSpPr>
          <p:cNvPr id="25" name="TextBox 24">
            <a:extLst>
              <a:ext uri="{FF2B5EF4-FFF2-40B4-BE49-F238E27FC236}">
                <a16:creationId xmlns:a16="http://schemas.microsoft.com/office/drawing/2014/main" id="{52CBB228-E510-45EB-B906-CDFF933057DE}"/>
              </a:ext>
            </a:extLst>
          </p:cNvPr>
          <p:cNvSpPr txBox="1"/>
          <p:nvPr/>
        </p:nvSpPr>
        <p:spPr>
          <a:xfrm>
            <a:off x="5321558" y="5917684"/>
            <a:ext cx="758112"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3</a:t>
            </a:r>
          </a:p>
        </p:txBody>
      </p:sp>
      <p:sp>
        <p:nvSpPr>
          <p:cNvPr id="27" name="Oval 26">
            <a:extLst>
              <a:ext uri="{FF2B5EF4-FFF2-40B4-BE49-F238E27FC236}">
                <a16:creationId xmlns:a16="http://schemas.microsoft.com/office/drawing/2014/main" id="{085FCD27-494F-47BB-8574-C26CF4481B20}"/>
              </a:ext>
            </a:extLst>
          </p:cNvPr>
          <p:cNvSpPr/>
          <p:nvPr/>
        </p:nvSpPr>
        <p:spPr>
          <a:xfrm>
            <a:off x="4498913" y="868307"/>
            <a:ext cx="3194174" cy="311546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a:extLst>
              <a:ext uri="{FF2B5EF4-FFF2-40B4-BE49-F238E27FC236}">
                <a16:creationId xmlns:a16="http://schemas.microsoft.com/office/drawing/2014/main" id="{509B370C-F163-4DD3-8887-72FF049333F3}"/>
              </a:ext>
            </a:extLst>
          </p:cNvPr>
          <p:cNvSpPr/>
          <p:nvPr/>
        </p:nvSpPr>
        <p:spPr>
          <a:xfrm>
            <a:off x="8329292" y="868307"/>
            <a:ext cx="3194174" cy="311546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a:extLst>
              <a:ext uri="{FF2B5EF4-FFF2-40B4-BE49-F238E27FC236}">
                <a16:creationId xmlns:a16="http://schemas.microsoft.com/office/drawing/2014/main" id="{44179A23-8F2A-4FEE-AB72-5CA06FAC1A80}"/>
              </a:ext>
            </a:extLst>
          </p:cNvPr>
          <p:cNvSpPr/>
          <p:nvPr/>
        </p:nvSpPr>
        <p:spPr>
          <a:xfrm>
            <a:off x="7227224" y="4190092"/>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a:extLst>
              <a:ext uri="{FF2B5EF4-FFF2-40B4-BE49-F238E27FC236}">
                <a16:creationId xmlns:a16="http://schemas.microsoft.com/office/drawing/2014/main" id="{084029A3-F6C4-49D7-AED4-419FD7E1D004}"/>
              </a:ext>
            </a:extLst>
          </p:cNvPr>
          <p:cNvSpPr/>
          <p:nvPr/>
        </p:nvSpPr>
        <p:spPr>
          <a:xfrm>
            <a:off x="5725470" y="4190092"/>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a:extLst>
              <a:ext uri="{FF2B5EF4-FFF2-40B4-BE49-F238E27FC236}">
                <a16:creationId xmlns:a16="http://schemas.microsoft.com/office/drawing/2014/main" id="{DF795069-B376-4FEF-A083-9A52F3C0E024}"/>
              </a:ext>
            </a:extLst>
          </p:cNvPr>
          <p:cNvSpPr/>
          <p:nvPr/>
        </p:nvSpPr>
        <p:spPr>
          <a:xfrm>
            <a:off x="7978101" y="4190092"/>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F9EA8820-3235-4125-98B0-29637B29F7F2}"/>
              </a:ext>
            </a:extLst>
          </p:cNvPr>
          <p:cNvSpPr/>
          <p:nvPr/>
        </p:nvSpPr>
        <p:spPr>
          <a:xfrm>
            <a:off x="6476347" y="4190092"/>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a:extLst>
              <a:ext uri="{FF2B5EF4-FFF2-40B4-BE49-F238E27FC236}">
                <a16:creationId xmlns:a16="http://schemas.microsoft.com/office/drawing/2014/main" id="{2D2A7151-07B7-4EC5-B14C-A0E5F439C861}"/>
              </a:ext>
            </a:extLst>
          </p:cNvPr>
          <p:cNvSpPr/>
          <p:nvPr/>
        </p:nvSpPr>
        <p:spPr>
          <a:xfrm>
            <a:off x="8726200" y="4190092"/>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a:extLst>
              <a:ext uri="{FF2B5EF4-FFF2-40B4-BE49-F238E27FC236}">
                <a16:creationId xmlns:a16="http://schemas.microsoft.com/office/drawing/2014/main" id="{5D57CE7F-5995-497F-A677-E117D569FC67}"/>
              </a:ext>
            </a:extLst>
          </p:cNvPr>
          <p:cNvSpPr/>
          <p:nvPr/>
        </p:nvSpPr>
        <p:spPr>
          <a:xfrm>
            <a:off x="2875346" y="2151406"/>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 36">
            <a:extLst>
              <a:ext uri="{FF2B5EF4-FFF2-40B4-BE49-F238E27FC236}">
                <a16:creationId xmlns:a16="http://schemas.microsoft.com/office/drawing/2014/main" id="{18C39E82-F89C-4C49-9AB2-3198FE0AC684}"/>
              </a:ext>
            </a:extLst>
          </p:cNvPr>
          <p:cNvSpPr/>
          <p:nvPr/>
        </p:nvSpPr>
        <p:spPr>
          <a:xfrm>
            <a:off x="1072650" y="2151406"/>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Oval 37">
            <a:extLst>
              <a:ext uri="{FF2B5EF4-FFF2-40B4-BE49-F238E27FC236}">
                <a16:creationId xmlns:a16="http://schemas.microsoft.com/office/drawing/2014/main" id="{A521D605-A8AD-4CDF-9912-7031564476F5}"/>
              </a:ext>
            </a:extLst>
          </p:cNvPr>
          <p:cNvSpPr/>
          <p:nvPr/>
        </p:nvSpPr>
        <p:spPr>
          <a:xfrm>
            <a:off x="1973998" y="2151406"/>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 38">
            <a:extLst>
              <a:ext uri="{FF2B5EF4-FFF2-40B4-BE49-F238E27FC236}">
                <a16:creationId xmlns:a16="http://schemas.microsoft.com/office/drawing/2014/main" id="{6027F259-5C4B-407D-9E78-9BD0657580DF}"/>
              </a:ext>
            </a:extLst>
          </p:cNvPr>
          <p:cNvSpPr/>
          <p:nvPr/>
        </p:nvSpPr>
        <p:spPr>
          <a:xfrm>
            <a:off x="6705725" y="2151406"/>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Oval 39">
            <a:extLst>
              <a:ext uri="{FF2B5EF4-FFF2-40B4-BE49-F238E27FC236}">
                <a16:creationId xmlns:a16="http://schemas.microsoft.com/office/drawing/2014/main" id="{34AB0C61-1E97-4A31-BECB-AD8D9441A1C9}"/>
              </a:ext>
            </a:extLst>
          </p:cNvPr>
          <p:cNvSpPr/>
          <p:nvPr/>
        </p:nvSpPr>
        <p:spPr>
          <a:xfrm>
            <a:off x="4903029" y="2151406"/>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Oval 40">
            <a:extLst>
              <a:ext uri="{FF2B5EF4-FFF2-40B4-BE49-F238E27FC236}">
                <a16:creationId xmlns:a16="http://schemas.microsoft.com/office/drawing/2014/main" id="{9407545D-7547-4456-BEC2-E2871C9B1FE0}"/>
              </a:ext>
            </a:extLst>
          </p:cNvPr>
          <p:cNvSpPr/>
          <p:nvPr/>
        </p:nvSpPr>
        <p:spPr>
          <a:xfrm>
            <a:off x="5804377" y="2151406"/>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Oval 41">
            <a:extLst>
              <a:ext uri="{FF2B5EF4-FFF2-40B4-BE49-F238E27FC236}">
                <a16:creationId xmlns:a16="http://schemas.microsoft.com/office/drawing/2014/main" id="{C0F64083-B45A-4804-9C6D-6BD172AC2CCB}"/>
              </a:ext>
            </a:extLst>
          </p:cNvPr>
          <p:cNvSpPr/>
          <p:nvPr/>
        </p:nvSpPr>
        <p:spPr>
          <a:xfrm>
            <a:off x="10536105" y="2146956"/>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Oval 42">
            <a:extLst>
              <a:ext uri="{FF2B5EF4-FFF2-40B4-BE49-F238E27FC236}">
                <a16:creationId xmlns:a16="http://schemas.microsoft.com/office/drawing/2014/main" id="{43D6B18B-AC41-4899-8F83-044275987C66}"/>
              </a:ext>
            </a:extLst>
          </p:cNvPr>
          <p:cNvSpPr/>
          <p:nvPr/>
        </p:nvSpPr>
        <p:spPr>
          <a:xfrm>
            <a:off x="8733409" y="2146956"/>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Oval 43">
            <a:extLst>
              <a:ext uri="{FF2B5EF4-FFF2-40B4-BE49-F238E27FC236}">
                <a16:creationId xmlns:a16="http://schemas.microsoft.com/office/drawing/2014/main" id="{B7C35762-DF5B-4942-A2A5-CF4A22815EFA}"/>
              </a:ext>
            </a:extLst>
          </p:cNvPr>
          <p:cNvSpPr/>
          <p:nvPr/>
        </p:nvSpPr>
        <p:spPr>
          <a:xfrm>
            <a:off x="9634757" y="2146956"/>
            <a:ext cx="583245" cy="549264"/>
          </a:xfrm>
          <a:prstGeom prst="ellipse">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111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9" grpId="0" animBg="1"/>
      <p:bldP spid="21" grpId="0" animBg="1"/>
      <p:bldP spid="23" grpId="0"/>
      <p:bldP spid="24" grpId="0"/>
      <p:bldP spid="25" grpId="0"/>
      <p:bldP spid="29" grpId="0" animBg="1"/>
      <p:bldP spid="30" grpId="0" animBg="1"/>
      <p:bldP spid="31" grpId="0" animBg="1"/>
      <p:bldP spid="32" grpId="0" animBg="1"/>
      <p:bldP spid="33" grpId="0" animBg="1"/>
      <p:bldP spid="36" grpId="0" animBg="1"/>
      <p:bldP spid="37" grpId="0" animBg="1"/>
      <p:bldP spid="38" grpId="0" animBg="1"/>
      <p:bldP spid="39" grpId="0" animBg="1"/>
      <p:bldP spid="40" grpId="0" animBg="1"/>
      <p:bldP spid="41" grpId="0" animBg="1"/>
      <p:bldP spid="42" grpId="0" animBg="1"/>
      <p:bldP spid="43"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9CCE23E-A2B2-4A93-A247-2009D3E02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1999" cy="6998429"/>
          </a:xfrm>
          <a:prstGeom prst="rect">
            <a:avLst/>
          </a:prstGeom>
        </p:spPr>
      </p:pic>
      <p:sp>
        <p:nvSpPr>
          <p:cNvPr id="35" name="TextBox 34">
            <a:extLst>
              <a:ext uri="{FF2B5EF4-FFF2-40B4-BE49-F238E27FC236}">
                <a16:creationId xmlns:a16="http://schemas.microsoft.com/office/drawing/2014/main" id="{EAE7A425-2A83-4250-BE92-B8F01C1341CA}"/>
              </a:ext>
            </a:extLst>
          </p:cNvPr>
          <p:cNvSpPr txBox="1"/>
          <p:nvPr/>
        </p:nvSpPr>
        <p:spPr>
          <a:xfrm>
            <a:off x="343155" y="229306"/>
            <a:ext cx="8167621" cy="584775"/>
          </a:xfrm>
          <a:prstGeom prst="rect">
            <a:avLst/>
          </a:prstGeom>
          <a:noFill/>
        </p:spPr>
        <p:txBody>
          <a:bodyPr wrap="none" rtlCol="0">
            <a:spAutoFit/>
          </a:bodyPr>
          <a:lstStyle/>
          <a:p>
            <a:r>
              <a:rPr lang="en-GB" sz="3200" b="1" dirty="0">
                <a:latin typeface="Yu Gothic UI" panose="020B0500000000000000" pitchFamily="34" charset="-128"/>
                <a:ea typeface="Yu Gothic UI" panose="020B0500000000000000" pitchFamily="34" charset="-128"/>
              </a:rPr>
              <a:t>Share 15 counters between 3 equal groups.</a:t>
            </a:r>
          </a:p>
        </p:txBody>
      </p:sp>
      <p:sp>
        <p:nvSpPr>
          <p:cNvPr id="12" name="Teardrop 11">
            <a:extLst>
              <a:ext uri="{FF2B5EF4-FFF2-40B4-BE49-F238E27FC236}">
                <a16:creationId xmlns:a16="http://schemas.microsoft.com/office/drawing/2014/main" id="{987555A9-BC3B-450A-8473-93C0F5B4A590}"/>
              </a:ext>
            </a:extLst>
          </p:cNvPr>
          <p:cNvSpPr/>
          <p:nvPr/>
        </p:nvSpPr>
        <p:spPr>
          <a:xfrm>
            <a:off x="10827548" y="-20453"/>
            <a:ext cx="1364451" cy="711954"/>
          </a:xfrm>
          <a:prstGeom prst="teardrop">
            <a:avLst/>
          </a:prstGeom>
          <a:solidFill>
            <a:srgbClr val="55768F"/>
          </a:solidFill>
          <a:ln>
            <a:solidFill>
              <a:srgbClr val="55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Yu Gothic UI" panose="020B0500000000000000" pitchFamily="34" charset="-128"/>
                <a:ea typeface="Yu Gothic UI" panose="020B0500000000000000" pitchFamily="34" charset="-128"/>
              </a:rPr>
              <a:t>Fluency</a:t>
            </a:r>
          </a:p>
        </p:txBody>
      </p:sp>
      <p:sp>
        <p:nvSpPr>
          <p:cNvPr id="6" name="Oval 5">
            <a:extLst>
              <a:ext uri="{FF2B5EF4-FFF2-40B4-BE49-F238E27FC236}">
                <a16:creationId xmlns:a16="http://schemas.microsoft.com/office/drawing/2014/main" id="{3A3F5F8C-2117-4BFE-89AB-D357B62E39E9}"/>
              </a:ext>
            </a:extLst>
          </p:cNvPr>
          <p:cNvSpPr/>
          <p:nvPr/>
        </p:nvSpPr>
        <p:spPr>
          <a:xfrm>
            <a:off x="668534" y="868307"/>
            <a:ext cx="3194174" cy="311546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40FA5502-A0E6-404B-A99A-708DE8CD189F}"/>
              </a:ext>
            </a:extLst>
          </p:cNvPr>
          <p:cNvSpPr txBox="1"/>
          <p:nvPr/>
        </p:nvSpPr>
        <p:spPr>
          <a:xfrm>
            <a:off x="3606189" y="4876585"/>
            <a:ext cx="5253361" cy="1631216"/>
          </a:xfrm>
          <a:prstGeom prst="rect">
            <a:avLst/>
          </a:prstGeom>
          <a:noFill/>
        </p:spPr>
        <p:txBody>
          <a:bodyPr wrap="none" rtlCol="0">
            <a:spAutoFit/>
          </a:bodyPr>
          <a:lstStyle/>
          <a:p>
            <a:pPr lvl="0">
              <a:defRPr/>
            </a:pPr>
            <a:r>
              <a:rPr lang="en-GB" sz="2800" b="1" dirty="0">
                <a:latin typeface="Yu Gothic UI" panose="020B0500000000000000" pitchFamily="34" charset="-128"/>
                <a:ea typeface="Yu Gothic UI" panose="020B0500000000000000" pitchFamily="34" charset="-128"/>
              </a:rPr>
              <a:t>There are _____ altogether. </a:t>
            </a:r>
            <a:br>
              <a:rPr lang="en-GB" sz="2800" b="1" dirty="0">
                <a:latin typeface="Yu Gothic UI" panose="020B0500000000000000" pitchFamily="34" charset="-128"/>
                <a:ea typeface="Yu Gothic UI" panose="020B0500000000000000" pitchFamily="34" charset="-128"/>
              </a:rPr>
            </a:br>
            <a:br>
              <a:rPr lang="en-GB" sz="800" b="1" dirty="0">
                <a:latin typeface="Yu Gothic UI" panose="020B0500000000000000" pitchFamily="34" charset="-128"/>
                <a:ea typeface="Yu Gothic UI" panose="020B0500000000000000" pitchFamily="34" charset="-128"/>
              </a:rPr>
            </a:br>
            <a:r>
              <a:rPr lang="en-GB" sz="2800" b="1" dirty="0">
                <a:latin typeface="Yu Gothic UI" panose="020B0500000000000000" pitchFamily="34" charset="-128"/>
                <a:ea typeface="Yu Gothic UI" panose="020B0500000000000000" pitchFamily="34" charset="-128"/>
              </a:rPr>
              <a:t>There are _____ groups in total. </a:t>
            </a:r>
            <a:br>
              <a:rPr lang="en-GB" sz="2800" b="1" dirty="0">
                <a:latin typeface="Yu Gothic UI" panose="020B0500000000000000" pitchFamily="34" charset="-128"/>
                <a:ea typeface="Yu Gothic UI" panose="020B0500000000000000" pitchFamily="34" charset="-128"/>
              </a:rPr>
            </a:br>
            <a:br>
              <a:rPr lang="en-GB" sz="800" b="1" dirty="0">
                <a:latin typeface="Yu Gothic UI" panose="020B0500000000000000" pitchFamily="34" charset="-128"/>
                <a:ea typeface="Yu Gothic UI" panose="020B0500000000000000" pitchFamily="34" charset="-128"/>
              </a:rPr>
            </a:br>
            <a:r>
              <a:rPr lang="en-GB" sz="2800" b="1" dirty="0">
                <a:latin typeface="Yu Gothic UI" panose="020B0500000000000000" pitchFamily="34" charset="-128"/>
                <a:ea typeface="Yu Gothic UI" panose="020B0500000000000000" pitchFamily="34" charset="-128"/>
              </a:rPr>
              <a:t>There are _____ in each group.  </a:t>
            </a:r>
          </a:p>
        </p:txBody>
      </p:sp>
      <p:sp>
        <p:nvSpPr>
          <p:cNvPr id="14" name="Oval 13">
            <a:extLst>
              <a:ext uri="{FF2B5EF4-FFF2-40B4-BE49-F238E27FC236}">
                <a16:creationId xmlns:a16="http://schemas.microsoft.com/office/drawing/2014/main" id="{84C4AADC-8797-4DC1-BBBF-71A88ACCF3FB}"/>
              </a:ext>
            </a:extLst>
          </p:cNvPr>
          <p:cNvSpPr/>
          <p:nvPr/>
        </p:nvSpPr>
        <p:spPr>
          <a:xfrm>
            <a:off x="2078780" y="4155545"/>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C8A9E7DE-67AC-41C0-A0DB-2EEECFD3A1C7}"/>
              </a:ext>
            </a:extLst>
          </p:cNvPr>
          <p:cNvSpPr/>
          <p:nvPr/>
        </p:nvSpPr>
        <p:spPr>
          <a:xfrm>
            <a:off x="581314" y="4155545"/>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Oval 18">
            <a:extLst>
              <a:ext uri="{FF2B5EF4-FFF2-40B4-BE49-F238E27FC236}">
                <a16:creationId xmlns:a16="http://schemas.microsoft.com/office/drawing/2014/main" id="{13BC24A2-6B57-48E4-BFDA-E4645608AC6B}"/>
              </a:ext>
            </a:extLst>
          </p:cNvPr>
          <p:cNvSpPr/>
          <p:nvPr/>
        </p:nvSpPr>
        <p:spPr>
          <a:xfrm>
            <a:off x="2827513" y="4155545"/>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42EF3559-E0A9-4C54-925D-E7B332BA9973}"/>
              </a:ext>
            </a:extLst>
          </p:cNvPr>
          <p:cNvSpPr/>
          <p:nvPr/>
        </p:nvSpPr>
        <p:spPr>
          <a:xfrm>
            <a:off x="1330047" y="4155545"/>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6922DF27-DCF4-4317-BD21-B66A8B479145}"/>
              </a:ext>
            </a:extLst>
          </p:cNvPr>
          <p:cNvSpPr txBox="1"/>
          <p:nvPr/>
        </p:nvSpPr>
        <p:spPr>
          <a:xfrm>
            <a:off x="5321558" y="4812360"/>
            <a:ext cx="758112"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15</a:t>
            </a:r>
          </a:p>
        </p:txBody>
      </p:sp>
      <p:sp>
        <p:nvSpPr>
          <p:cNvPr id="24" name="TextBox 23">
            <a:extLst>
              <a:ext uri="{FF2B5EF4-FFF2-40B4-BE49-F238E27FC236}">
                <a16:creationId xmlns:a16="http://schemas.microsoft.com/office/drawing/2014/main" id="{D8210DCB-EEE2-4CEE-B4F1-E9F8A93ADC06}"/>
              </a:ext>
            </a:extLst>
          </p:cNvPr>
          <p:cNvSpPr txBox="1"/>
          <p:nvPr/>
        </p:nvSpPr>
        <p:spPr>
          <a:xfrm>
            <a:off x="5321558" y="5365022"/>
            <a:ext cx="758112"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3</a:t>
            </a:r>
          </a:p>
        </p:txBody>
      </p:sp>
      <p:sp>
        <p:nvSpPr>
          <p:cNvPr id="25" name="TextBox 24">
            <a:extLst>
              <a:ext uri="{FF2B5EF4-FFF2-40B4-BE49-F238E27FC236}">
                <a16:creationId xmlns:a16="http://schemas.microsoft.com/office/drawing/2014/main" id="{52CBB228-E510-45EB-B906-CDFF933057DE}"/>
              </a:ext>
            </a:extLst>
          </p:cNvPr>
          <p:cNvSpPr txBox="1"/>
          <p:nvPr/>
        </p:nvSpPr>
        <p:spPr>
          <a:xfrm>
            <a:off x="5321558" y="5917684"/>
            <a:ext cx="758112"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5</a:t>
            </a:r>
          </a:p>
        </p:txBody>
      </p:sp>
      <p:sp>
        <p:nvSpPr>
          <p:cNvPr id="27" name="Oval 26">
            <a:extLst>
              <a:ext uri="{FF2B5EF4-FFF2-40B4-BE49-F238E27FC236}">
                <a16:creationId xmlns:a16="http://schemas.microsoft.com/office/drawing/2014/main" id="{085FCD27-494F-47BB-8574-C26CF4481B20}"/>
              </a:ext>
            </a:extLst>
          </p:cNvPr>
          <p:cNvSpPr/>
          <p:nvPr/>
        </p:nvSpPr>
        <p:spPr>
          <a:xfrm>
            <a:off x="4498913" y="868307"/>
            <a:ext cx="3194174" cy="311546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a:extLst>
              <a:ext uri="{FF2B5EF4-FFF2-40B4-BE49-F238E27FC236}">
                <a16:creationId xmlns:a16="http://schemas.microsoft.com/office/drawing/2014/main" id="{509B370C-F163-4DD3-8887-72FF049333F3}"/>
              </a:ext>
            </a:extLst>
          </p:cNvPr>
          <p:cNvSpPr/>
          <p:nvPr/>
        </p:nvSpPr>
        <p:spPr>
          <a:xfrm>
            <a:off x="8329292" y="868307"/>
            <a:ext cx="3194174" cy="3115462"/>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a:extLst>
              <a:ext uri="{FF2B5EF4-FFF2-40B4-BE49-F238E27FC236}">
                <a16:creationId xmlns:a16="http://schemas.microsoft.com/office/drawing/2014/main" id="{44179A23-8F2A-4FEE-AB72-5CA06FAC1A80}"/>
              </a:ext>
            </a:extLst>
          </p:cNvPr>
          <p:cNvSpPr/>
          <p:nvPr/>
        </p:nvSpPr>
        <p:spPr>
          <a:xfrm>
            <a:off x="5073712" y="4155545"/>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a:extLst>
              <a:ext uri="{FF2B5EF4-FFF2-40B4-BE49-F238E27FC236}">
                <a16:creationId xmlns:a16="http://schemas.microsoft.com/office/drawing/2014/main" id="{084029A3-F6C4-49D7-AED4-419FD7E1D004}"/>
              </a:ext>
            </a:extLst>
          </p:cNvPr>
          <p:cNvSpPr/>
          <p:nvPr/>
        </p:nvSpPr>
        <p:spPr>
          <a:xfrm>
            <a:off x="3576246" y="4155545"/>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a:extLst>
              <a:ext uri="{FF2B5EF4-FFF2-40B4-BE49-F238E27FC236}">
                <a16:creationId xmlns:a16="http://schemas.microsoft.com/office/drawing/2014/main" id="{DF795069-B376-4FEF-A083-9A52F3C0E024}"/>
              </a:ext>
            </a:extLst>
          </p:cNvPr>
          <p:cNvSpPr/>
          <p:nvPr/>
        </p:nvSpPr>
        <p:spPr>
          <a:xfrm>
            <a:off x="5822445" y="4155545"/>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F9EA8820-3235-4125-98B0-29637B29F7F2}"/>
              </a:ext>
            </a:extLst>
          </p:cNvPr>
          <p:cNvSpPr/>
          <p:nvPr/>
        </p:nvSpPr>
        <p:spPr>
          <a:xfrm>
            <a:off x="4324979" y="4155545"/>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a:extLst>
              <a:ext uri="{FF2B5EF4-FFF2-40B4-BE49-F238E27FC236}">
                <a16:creationId xmlns:a16="http://schemas.microsoft.com/office/drawing/2014/main" id="{2D2A7151-07B7-4EC5-B14C-A0E5F439C861}"/>
              </a:ext>
            </a:extLst>
          </p:cNvPr>
          <p:cNvSpPr/>
          <p:nvPr/>
        </p:nvSpPr>
        <p:spPr>
          <a:xfrm>
            <a:off x="6571178" y="4155545"/>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Oval 44">
            <a:extLst>
              <a:ext uri="{FF2B5EF4-FFF2-40B4-BE49-F238E27FC236}">
                <a16:creationId xmlns:a16="http://schemas.microsoft.com/office/drawing/2014/main" id="{72493E1B-D7FF-411B-89A0-340770AB7206}"/>
              </a:ext>
            </a:extLst>
          </p:cNvPr>
          <p:cNvSpPr/>
          <p:nvPr/>
        </p:nvSpPr>
        <p:spPr>
          <a:xfrm>
            <a:off x="8817377" y="4155545"/>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Oval 45">
            <a:extLst>
              <a:ext uri="{FF2B5EF4-FFF2-40B4-BE49-F238E27FC236}">
                <a16:creationId xmlns:a16="http://schemas.microsoft.com/office/drawing/2014/main" id="{36935DA6-757B-4908-BA6F-0EEEE2A5EB78}"/>
              </a:ext>
            </a:extLst>
          </p:cNvPr>
          <p:cNvSpPr/>
          <p:nvPr/>
        </p:nvSpPr>
        <p:spPr>
          <a:xfrm>
            <a:off x="7319911" y="4155545"/>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Oval 46">
            <a:extLst>
              <a:ext uri="{FF2B5EF4-FFF2-40B4-BE49-F238E27FC236}">
                <a16:creationId xmlns:a16="http://schemas.microsoft.com/office/drawing/2014/main" id="{32E69C6A-A60E-4392-B53A-DD1DD35E70F7}"/>
              </a:ext>
            </a:extLst>
          </p:cNvPr>
          <p:cNvSpPr/>
          <p:nvPr/>
        </p:nvSpPr>
        <p:spPr>
          <a:xfrm>
            <a:off x="9566110" y="4155545"/>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Oval 47">
            <a:extLst>
              <a:ext uri="{FF2B5EF4-FFF2-40B4-BE49-F238E27FC236}">
                <a16:creationId xmlns:a16="http://schemas.microsoft.com/office/drawing/2014/main" id="{325333EC-ABAC-47FB-AFE6-4CAFC51B4194}"/>
              </a:ext>
            </a:extLst>
          </p:cNvPr>
          <p:cNvSpPr/>
          <p:nvPr/>
        </p:nvSpPr>
        <p:spPr>
          <a:xfrm>
            <a:off x="8068644" y="4155545"/>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Oval 48">
            <a:extLst>
              <a:ext uri="{FF2B5EF4-FFF2-40B4-BE49-F238E27FC236}">
                <a16:creationId xmlns:a16="http://schemas.microsoft.com/office/drawing/2014/main" id="{C6F3FD96-3B31-424D-94B4-A79B38DEDD03}"/>
              </a:ext>
            </a:extLst>
          </p:cNvPr>
          <p:cNvSpPr/>
          <p:nvPr/>
        </p:nvSpPr>
        <p:spPr>
          <a:xfrm>
            <a:off x="10314843" y="4155545"/>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Oval 49">
            <a:extLst>
              <a:ext uri="{FF2B5EF4-FFF2-40B4-BE49-F238E27FC236}">
                <a16:creationId xmlns:a16="http://schemas.microsoft.com/office/drawing/2014/main" id="{4062797F-A46E-40D2-980D-DD160299F570}"/>
              </a:ext>
            </a:extLst>
          </p:cNvPr>
          <p:cNvSpPr/>
          <p:nvPr/>
        </p:nvSpPr>
        <p:spPr>
          <a:xfrm>
            <a:off x="11063580" y="4155545"/>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Oval 50">
            <a:extLst>
              <a:ext uri="{FF2B5EF4-FFF2-40B4-BE49-F238E27FC236}">
                <a16:creationId xmlns:a16="http://schemas.microsoft.com/office/drawing/2014/main" id="{92CDE1DE-3B88-41B6-B151-C86C28D0139B}"/>
              </a:ext>
            </a:extLst>
          </p:cNvPr>
          <p:cNvSpPr/>
          <p:nvPr/>
        </p:nvSpPr>
        <p:spPr>
          <a:xfrm>
            <a:off x="1407929" y="1430088"/>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Oval 51">
            <a:extLst>
              <a:ext uri="{FF2B5EF4-FFF2-40B4-BE49-F238E27FC236}">
                <a16:creationId xmlns:a16="http://schemas.microsoft.com/office/drawing/2014/main" id="{5CB86948-E2A6-4F36-A926-5A91F85EFA67}"/>
              </a:ext>
            </a:extLst>
          </p:cNvPr>
          <p:cNvSpPr/>
          <p:nvPr/>
        </p:nvSpPr>
        <p:spPr>
          <a:xfrm>
            <a:off x="2584794" y="1430088"/>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Oval 52">
            <a:extLst>
              <a:ext uri="{FF2B5EF4-FFF2-40B4-BE49-F238E27FC236}">
                <a16:creationId xmlns:a16="http://schemas.microsoft.com/office/drawing/2014/main" id="{C144FBBC-8507-4A13-B80B-9E206E70E781}"/>
              </a:ext>
            </a:extLst>
          </p:cNvPr>
          <p:cNvSpPr/>
          <p:nvPr/>
        </p:nvSpPr>
        <p:spPr>
          <a:xfrm>
            <a:off x="1407929" y="2879736"/>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Oval 53">
            <a:extLst>
              <a:ext uri="{FF2B5EF4-FFF2-40B4-BE49-F238E27FC236}">
                <a16:creationId xmlns:a16="http://schemas.microsoft.com/office/drawing/2014/main" id="{7D48177F-3AA0-49B1-B507-27A0A42F77E7}"/>
              </a:ext>
            </a:extLst>
          </p:cNvPr>
          <p:cNvSpPr/>
          <p:nvPr/>
        </p:nvSpPr>
        <p:spPr>
          <a:xfrm>
            <a:off x="2584794" y="2879736"/>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Oval 54">
            <a:extLst>
              <a:ext uri="{FF2B5EF4-FFF2-40B4-BE49-F238E27FC236}">
                <a16:creationId xmlns:a16="http://schemas.microsoft.com/office/drawing/2014/main" id="{C38039FB-09D5-4E81-8829-87ADE13A63D9}"/>
              </a:ext>
            </a:extLst>
          </p:cNvPr>
          <p:cNvSpPr/>
          <p:nvPr/>
        </p:nvSpPr>
        <p:spPr>
          <a:xfrm>
            <a:off x="1991174" y="2175506"/>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Oval 55">
            <a:extLst>
              <a:ext uri="{FF2B5EF4-FFF2-40B4-BE49-F238E27FC236}">
                <a16:creationId xmlns:a16="http://schemas.microsoft.com/office/drawing/2014/main" id="{CFDC680C-2BF1-4BF3-BFA5-7489FBDFDC10}"/>
              </a:ext>
            </a:extLst>
          </p:cNvPr>
          <p:cNvSpPr/>
          <p:nvPr/>
        </p:nvSpPr>
        <p:spPr>
          <a:xfrm>
            <a:off x="5239200" y="1430088"/>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Oval 56">
            <a:extLst>
              <a:ext uri="{FF2B5EF4-FFF2-40B4-BE49-F238E27FC236}">
                <a16:creationId xmlns:a16="http://schemas.microsoft.com/office/drawing/2014/main" id="{615AC1B5-CD24-4438-8ABF-08826FE1AF4D}"/>
              </a:ext>
            </a:extLst>
          </p:cNvPr>
          <p:cNvSpPr/>
          <p:nvPr/>
        </p:nvSpPr>
        <p:spPr>
          <a:xfrm>
            <a:off x="6416065" y="1430088"/>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Oval 57">
            <a:extLst>
              <a:ext uri="{FF2B5EF4-FFF2-40B4-BE49-F238E27FC236}">
                <a16:creationId xmlns:a16="http://schemas.microsoft.com/office/drawing/2014/main" id="{0E657ABC-E41B-4144-8BC3-4E0F4364482D}"/>
              </a:ext>
            </a:extLst>
          </p:cNvPr>
          <p:cNvSpPr/>
          <p:nvPr/>
        </p:nvSpPr>
        <p:spPr>
          <a:xfrm>
            <a:off x="5239200" y="2879736"/>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Oval 58">
            <a:extLst>
              <a:ext uri="{FF2B5EF4-FFF2-40B4-BE49-F238E27FC236}">
                <a16:creationId xmlns:a16="http://schemas.microsoft.com/office/drawing/2014/main" id="{6415A0E8-03CE-4EF5-8BF1-D958F74FBC55}"/>
              </a:ext>
            </a:extLst>
          </p:cNvPr>
          <p:cNvSpPr/>
          <p:nvPr/>
        </p:nvSpPr>
        <p:spPr>
          <a:xfrm>
            <a:off x="6416065" y="2879736"/>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Oval 59">
            <a:extLst>
              <a:ext uri="{FF2B5EF4-FFF2-40B4-BE49-F238E27FC236}">
                <a16:creationId xmlns:a16="http://schemas.microsoft.com/office/drawing/2014/main" id="{588A5163-5B8D-482C-9C05-0475F8467EFA}"/>
              </a:ext>
            </a:extLst>
          </p:cNvPr>
          <p:cNvSpPr/>
          <p:nvPr/>
        </p:nvSpPr>
        <p:spPr>
          <a:xfrm>
            <a:off x="5822445" y="2175506"/>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Oval 60">
            <a:extLst>
              <a:ext uri="{FF2B5EF4-FFF2-40B4-BE49-F238E27FC236}">
                <a16:creationId xmlns:a16="http://schemas.microsoft.com/office/drawing/2014/main" id="{F9FC6869-0AAF-4CDA-AEA6-8593BE298A59}"/>
              </a:ext>
            </a:extLst>
          </p:cNvPr>
          <p:cNvSpPr/>
          <p:nvPr/>
        </p:nvSpPr>
        <p:spPr>
          <a:xfrm>
            <a:off x="9023961" y="1430088"/>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Oval 61">
            <a:extLst>
              <a:ext uri="{FF2B5EF4-FFF2-40B4-BE49-F238E27FC236}">
                <a16:creationId xmlns:a16="http://schemas.microsoft.com/office/drawing/2014/main" id="{C91F2DFA-74EF-4CD7-870E-E4D93DE24534}"/>
              </a:ext>
            </a:extLst>
          </p:cNvPr>
          <p:cNvSpPr/>
          <p:nvPr/>
        </p:nvSpPr>
        <p:spPr>
          <a:xfrm>
            <a:off x="10200826" y="1430088"/>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3" name="Oval 62">
            <a:extLst>
              <a:ext uri="{FF2B5EF4-FFF2-40B4-BE49-F238E27FC236}">
                <a16:creationId xmlns:a16="http://schemas.microsoft.com/office/drawing/2014/main" id="{6407E408-1FE7-4D0D-8925-36CC3D326C32}"/>
              </a:ext>
            </a:extLst>
          </p:cNvPr>
          <p:cNvSpPr/>
          <p:nvPr/>
        </p:nvSpPr>
        <p:spPr>
          <a:xfrm>
            <a:off x="9023961" y="2879736"/>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Oval 63">
            <a:extLst>
              <a:ext uri="{FF2B5EF4-FFF2-40B4-BE49-F238E27FC236}">
                <a16:creationId xmlns:a16="http://schemas.microsoft.com/office/drawing/2014/main" id="{854F3E26-F3BE-4193-B08A-C09E5092E1CF}"/>
              </a:ext>
            </a:extLst>
          </p:cNvPr>
          <p:cNvSpPr/>
          <p:nvPr/>
        </p:nvSpPr>
        <p:spPr>
          <a:xfrm>
            <a:off x="10200826" y="2879736"/>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Oval 64">
            <a:extLst>
              <a:ext uri="{FF2B5EF4-FFF2-40B4-BE49-F238E27FC236}">
                <a16:creationId xmlns:a16="http://schemas.microsoft.com/office/drawing/2014/main" id="{2BD82039-05E5-4268-A3A2-9E30FFDE6BC8}"/>
              </a:ext>
            </a:extLst>
          </p:cNvPr>
          <p:cNvSpPr/>
          <p:nvPr/>
        </p:nvSpPr>
        <p:spPr>
          <a:xfrm>
            <a:off x="9607206" y="2175506"/>
            <a:ext cx="583245" cy="549264"/>
          </a:xfrm>
          <a:prstGeom prst="ellipse">
            <a:avLst/>
          </a:prstGeom>
          <a:solidFill>
            <a:srgbClr val="00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3272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32"/>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6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0" nodeType="clickEffect">
                                  <p:stCondLst>
                                    <p:cond delay="0"/>
                                  </p:stCondLst>
                                  <p:childTnLst>
                                    <p:set>
                                      <p:cBhvr>
                                        <p:cTn id="60" dur="1" fill="hold">
                                          <p:stCondLst>
                                            <p:cond delay="0"/>
                                          </p:stCondLst>
                                        </p:cTn>
                                        <p:tgtEl>
                                          <p:spTgt spid="46"/>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5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48"/>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0" nodeType="clickEffect">
                                  <p:stCondLst>
                                    <p:cond delay="0"/>
                                  </p:stCondLst>
                                  <p:childTnLst>
                                    <p:set>
                                      <p:cBhvr>
                                        <p:cTn id="72" dur="1" fill="hold">
                                          <p:stCondLst>
                                            <p:cond delay="0"/>
                                          </p:stCondLst>
                                        </p:cTn>
                                        <p:tgtEl>
                                          <p:spTgt spid="45"/>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6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47"/>
                                        </p:tgtEl>
                                        <p:attrNameLst>
                                          <p:attrName>style.visibility</p:attrName>
                                        </p:attrNameLst>
                                      </p:cBhvr>
                                      <p:to>
                                        <p:strVal val="hidden"/>
                                      </p:to>
                                    </p:set>
                                  </p:childTnLst>
                                </p:cTn>
                              </p:par>
                              <p:par>
                                <p:cTn id="79" presetID="1" presetClass="entr" presetSubtype="0" fill="hold" grpId="0" nodeType="withEffect">
                                  <p:stCondLst>
                                    <p:cond delay="0"/>
                                  </p:stCondLst>
                                  <p:childTnLst>
                                    <p:set>
                                      <p:cBhvr>
                                        <p:cTn id="80" dur="1" fill="hold">
                                          <p:stCondLst>
                                            <p:cond delay="0"/>
                                          </p:stCondLst>
                                        </p:cTn>
                                        <p:tgtEl>
                                          <p:spTgt spid="5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0" nodeType="clickEffect">
                                  <p:stCondLst>
                                    <p:cond delay="0"/>
                                  </p:stCondLst>
                                  <p:childTnLst>
                                    <p:set>
                                      <p:cBhvr>
                                        <p:cTn id="84" dur="1" fill="hold">
                                          <p:stCondLst>
                                            <p:cond delay="0"/>
                                          </p:stCondLst>
                                        </p:cTn>
                                        <p:tgtEl>
                                          <p:spTgt spid="49"/>
                                        </p:tgtEl>
                                        <p:attrNameLst>
                                          <p:attrName>style.visibility</p:attrName>
                                        </p:attrNameLst>
                                      </p:cBhvr>
                                      <p:to>
                                        <p:strVal val="hidden"/>
                                      </p:to>
                                    </p:set>
                                  </p:childTnLst>
                                </p:cTn>
                              </p:par>
                              <p:par>
                                <p:cTn id="85" presetID="1" presetClass="entr" presetSubtype="0"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0" nodeType="clickEffect">
                                  <p:stCondLst>
                                    <p:cond delay="0"/>
                                  </p:stCondLst>
                                  <p:childTnLst>
                                    <p:set>
                                      <p:cBhvr>
                                        <p:cTn id="90" dur="1" fill="hold">
                                          <p:stCondLst>
                                            <p:cond delay="0"/>
                                          </p:stCondLst>
                                        </p:cTn>
                                        <p:tgtEl>
                                          <p:spTgt spid="50"/>
                                        </p:tgtEl>
                                        <p:attrNameLst>
                                          <p:attrName>style.visibility</p:attrName>
                                        </p:attrNameLst>
                                      </p:cBhvr>
                                      <p:to>
                                        <p:strVal val="hidden"/>
                                      </p:to>
                                    </p:set>
                                  </p:childTnLst>
                                </p:cTn>
                              </p:par>
                              <p:par>
                                <p:cTn id="91" presetID="1" presetClass="entr" presetSubtype="0" fill="hold" grpId="0" nodeType="withEffect">
                                  <p:stCondLst>
                                    <p:cond delay="0"/>
                                  </p:stCondLst>
                                  <p:childTnLst>
                                    <p:set>
                                      <p:cBhvr>
                                        <p:cTn id="92" dur="1" fill="hold">
                                          <p:stCondLst>
                                            <p:cond delay="0"/>
                                          </p:stCondLst>
                                        </p:cTn>
                                        <p:tgtEl>
                                          <p:spTgt spid="6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24"/>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9" grpId="0" animBg="1"/>
      <p:bldP spid="21" grpId="0" animBg="1"/>
      <p:bldP spid="23" grpId="0"/>
      <p:bldP spid="24" grpId="0"/>
      <p:bldP spid="25" grpId="0"/>
      <p:bldP spid="29" grpId="0" animBg="1"/>
      <p:bldP spid="30" grpId="0" animBg="1"/>
      <p:bldP spid="31" grpId="0" animBg="1"/>
      <p:bldP spid="32" grpId="0" animBg="1"/>
      <p:bldP spid="33"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9CCE23E-A2B2-4A93-A247-2009D3E02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62"/>
            <a:ext cx="12191999" cy="6998429"/>
          </a:xfrm>
          <a:prstGeom prst="rect">
            <a:avLst/>
          </a:prstGeom>
        </p:spPr>
      </p:pic>
      <p:sp>
        <p:nvSpPr>
          <p:cNvPr id="35" name="TextBox 34">
            <a:extLst>
              <a:ext uri="{FF2B5EF4-FFF2-40B4-BE49-F238E27FC236}">
                <a16:creationId xmlns:a16="http://schemas.microsoft.com/office/drawing/2014/main" id="{EAE7A425-2A83-4250-BE92-B8F01C1341CA}"/>
              </a:ext>
            </a:extLst>
          </p:cNvPr>
          <p:cNvSpPr txBox="1"/>
          <p:nvPr/>
        </p:nvSpPr>
        <p:spPr>
          <a:xfrm>
            <a:off x="343155" y="229306"/>
            <a:ext cx="8012130" cy="584775"/>
          </a:xfrm>
          <a:prstGeom prst="rect">
            <a:avLst/>
          </a:prstGeom>
          <a:noFill/>
        </p:spPr>
        <p:txBody>
          <a:bodyPr wrap="none" rtlCol="0">
            <a:spAutoFit/>
          </a:bodyPr>
          <a:lstStyle/>
          <a:p>
            <a:r>
              <a:rPr lang="en-GB" sz="3200" b="1" dirty="0">
                <a:latin typeface="Yu Gothic UI" panose="020B0500000000000000" pitchFamily="34" charset="-128"/>
                <a:ea typeface="Yu Gothic UI" panose="020B0500000000000000" pitchFamily="34" charset="-128"/>
              </a:rPr>
              <a:t>Share 8 counters between 4 equal groups.</a:t>
            </a:r>
          </a:p>
        </p:txBody>
      </p:sp>
      <p:sp>
        <p:nvSpPr>
          <p:cNvPr id="12" name="Teardrop 11">
            <a:extLst>
              <a:ext uri="{FF2B5EF4-FFF2-40B4-BE49-F238E27FC236}">
                <a16:creationId xmlns:a16="http://schemas.microsoft.com/office/drawing/2014/main" id="{987555A9-BC3B-450A-8473-93C0F5B4A590}"/>
              </a:ext>
            </a:extLst>
          </p:cNvPr>
          <p:cNvSpPr/>
          <p:nvPr/>
        </p:nvSpPr>
        <p:spPr>
          <a:xfrm>
            <a:off x="10827548" y="-20453"/>
            <a:ext cx="1364451" cy="711954"/>
          </a:xfrm>
          <a:prstGeom prst="teardrop">
            <a:avLst/>
          </a:prstGeom>
          <a:solidFill>
            <a:srgbClr val="55768F"/>
          </a:solidFill>
          <a:ln>
            <a:solidFill>
              <a:srgbClr val="55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Yu Gothic UI" panose="020B0500000000000000" pitchFamily="34" charset="-128"/>
                <a:ea typeface="Yu Gothic UI" panose="020B0500000000000000" pitchFamily="34" charset="-128"/>
              </a:rPr>
              <a:t>Fluency</a:t>
            </a:r>
          </a:p>
        </p:txBody>
      </p:sp>
      <p:sp>
        <p:nvSpPr>
          <p:cNvPr id="6" name="Oval 5">
            <a:extLst>
              <a:ext uri="{FF2B5EF4-FFF2-40B4-BE49-F238E27FC236}">
                <a16:creationId xmlns:a16="http://schemas.microsoft.com/office/drawing/2014/main" id="{3A3F5F8C-2117-4BFE-89AB-D357B62E39E9}"/>
              </a:ext>
            </a:extLst>
          </p:cNvPr>
          <p:cNvSpPr/>
          <p:nvPr/>
        </p:nvSpPr>
        <p:spPr>
          <a:xfrm>
            <a:off x="674645" y="1069968"/>
            <a:ext cx="2605792" cy="2629406"/>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40FA5502-A0E6-404B-A99A-708DE8CD189F}"/>
              </a:ext>
            </a:extLst>
          </p:cNvPr>
          <p:cNvSpPr txBox="1"/>
          <p:nvPr/>
        </p:nvSpPr>
        <p:spPr>
          <a:xfrm>
            <a:off x="3606189" y="4876585"/>
            <a:ext cx="5253361" cy="1631216"/>
          </a:xfrm>
          <a:prstGeom prst="rect">
            <a:avLst/>
          </a:prstGeom>
          <a:noFill/>
        </p:spPr>
        <p:txBody>
          <a:bodyPr wrap="none" rtlCol="0">
            <a:spAutoFit/>
          </a:bodyPr>
          <a:lstStyle/>
          <a:p>
            <a:pPr lvl="0">
              <a:defRPr/>
            </a:pPr>
            <a:r>
              <a:rPr lang="en-GB" sz="2800" b="1" dirty="0">
                <a:latin typeface="Yu Gothic UI" panose="020B0500000000000000" pitchFamily="34" charset="-128"/>
                <a:ea typeface="Yu Gothic UI" panose="020B0500000000000000" pitchFamily="34" charset="-128"/>
              </a:rPr>
              <a:t>There are _____ altogether. </a:t>
            </a:r>
            <a:br>
              <a:rPr lang="en-GB" sz="2800" b="1" dirty="0">
                <a:latin typeface="Yu Gothic UI" panose="020B0500000000000000" pitchFamily="34" charset="-128"/>
                <a:ea typeface="Yu Gothic UI" panose="020B0500000000000000" pitchFamily="34" charset="-128"/>
              </a:rPr>
            </a:br>
            <a:br>
              <a:rPr lang="en-GB" sz="800" b="1" dirty="0">
                <a:latin typeface="Yu Gothic UI" panose="020B0500000000000000" pitchFamily="34" charset="-128"/>
                <a:ea typeface="Yu Gothic UI" panose="020B0500000000000000" pitchFamily="34" charset="-128"/>
              </a:rPr>
            </a:br>
            <a:r>
              <a:rPr lang="en-GB" sz="2800" b="1" dirty="0">
                <a:latin typeface="Yu Gothic UI" panose="020B0500000000000000" pitchFamily="34" charset="-128"/>
                <a:ea typeface="Yu Gothic UI" panose="020B0500000000000000" pitchFamily="34" charset="-128"/>
              </a:rPr>
              <a:t>There are _____ groups in total. </a:t>
            </a:r>
            <a:br>
              <a:rPr lang="en-GB" sz="2800" b="1" dirty="0">
                <a:latin typeface="Yu Gothic UI" panose="020B0500000000000000" pitchFamily="34" charset="-128"/>
                <a:ea typeface="Yu Gothic UI" panose="020B0500000000000000" pitchFamily="34" charset="-128"/>
              </a:rPr>
            </a:br>
            <a:br>
              <a:rPr lang="en-GB" sz="800" b="1" dirty="0">
                <a:latin typeface="Yu Gothic UI" panose="020B0500000000000000" pitchFamily="34" charset="-128"/>
                <a:ea typeface="Yu Gothic UI" panose="020B0500000000000000" pitchFamily="34" charset="-128"/>
              </a:rPr>
            </a:br>
            <a:r>
              <a:rPr lang="en-GB" sz="2800" b="1" dirty="0">
                <a:latin typeface="Yu Gothic UI" panose="020B0500000000000000" pitchFamily="34" charset="-128"/>
                <a:ea typeface="Yu Gothic UI" panose="020B0500000000000000" pitchFamily="34" charset="-128"/>
              </a:rPr>
              <a:t>There are _____ in each group.  </a:t>
            </a:r>
          </a:p>
        </p:txBody>
      </p:sp>
      <p:sp>
        <p:nvSpPr>
          <p:cNvPr id="23" name="TextBox 22">
            <a:extLst>
              <a:ext uri="{FF2B5EF4-FFF2-40B4-BE49-F238E27FC236}">
                <a16:creationId xmlns:a16="http://schemas.microsoft.com/office/drawing/2014/main" id="{BC6E3EA0-8CC9-4522-9FFD-67E56D3EBF57}"/>
              </a:ext>
            </a:extLst>
          </p:cNvPr>
          <p:cNvSpPr txBox="1"/>
          <p:nvPr/>
        </p:nvSpPr>
        <p:spPr>
          <a:xfrm>
            <a:off x="5321558" y="4812360"/>
            <a:ext cx="758112"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8</a:t>
            </a:r>
          </a:p>
        </p:txBody>
      </p:sp>
      <p:sp>
        <p:nvSpPr>
          <p:cNvPr id="24" name="TextBox 23">
            <a:extLst>
              <a:ext uri="{FF2B5EF4-FFF2-40B4-BE49-F238E27FC236}">
                <a16:creationId xmlns:a16="http://schemas.microsoft.com/office/drawing/2014/main" id="{77F6A9A3-7A87-4D08-ABAB-5D4D4FD1C0F8}"/>
              </a:ext>
            </a:extLst>
          </p:cNvPr>
          <p:cNvSpPr txBox="1"/>
          <p:nvPr/>
        </p:nvSpPr>
        <p:spPr>
          <a:xfrm>
            <a:off x="5321558" y="5365022"/>
            <a:ext cx="758112"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4</a:t>
            </a:r>
          </a:p>
        </p:txBody>
      </p:sp>
      <p:sp>
        <p:nvSpPr>
          <p:cNvPr id="25" name="TextBox 24">
            <a:extLst>
              <a:ext uri="{FF2B5EF4-FFF2-40B4-BE49-F238E27FC236}">
                <a16:creationId xmlns:a16="http://schemas.microsoft.com/office/drawing/2014/main" id="{71E0F7FA-1C6D-4185-A2D6-A71AAD9DD74F}"/>
              </a:ext>
            </a:extLst>
          </p:cNvPr>
          <p:cNvSpPr txBox="1"/>
          <p:nvPr/>
        </p:nvSpPr>
        <p:spPr>
          <a:xfrm>
            <a:off x="5321558" y="5917684"/>
            <a:ext cx="758112"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2</a:t>
            </a:r>
          </a:p>
        </p:txBody>
      </p:sp>
      <p:sp>
        <p:nvSpPr>
          <p:cNvPr id="26" name="Oval 25">
            <a:extLst>
              <a:ext uri="{FF2B5EF4-FFF2-40B4-BE49-F238E27FC236}">
                <a16:creationId xmlns:a16="http://schemas.microsoft.com/office/drawing/2014/main" id="{6D6B630C-D704-4E8C-9735-AFF2C8445A4A}"/>
              </a:ext>
            </a:extLst>
          </p:cNvPr>
          <p:cNvSpPr/>
          <p:nvPr/>
        </p:nvSpPr>
        <p:spPr>
          <a:xfrm>
            <a:off x="4566351" y="4020577"/>
            <a:ext cx="583245" cy="549264"/>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a:extLst>
              <a:ext uri="{FF2B5EF4-FFF2-40B4-BE49-F238E27FC236}">
                <a16:creationId xmlns:a16="http://schemas.microsoft.com/office/drawing/2014/main" id="{FFC9DFBB-9F47-41C4-90F7-7186A3591070}"/>
              </a:ext>
            </a:extLst>
          </p:cNvPr>
          <p:cNvSpPr/>
          <p:nvPr/>
        </p:nvSpPr>
        <p:spPr>
          <a:xfrm>
            <a:off x="3064597" y="4020577"/>
            <a:ext cx="583245" cy="549264"/>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a:extLst>
              <a:ext uri="{FF2B5EF4-FFF2-40B4-BE49-F238E27FC236}">
                <a16:creationId xmlns:a16="http://schemas.microsoft.com/office/drawing/2014/main" id="{94DA97B6-8045-4694-8A89-6769B58AD732}"/>
              </a:ext>
            </a:extLst>
          </p:cNvPr>
          <p:cNvSpPr/>
          <p:nvPr/>
        </p:nvSpPr>
        <p:spPr>
          <a:xfrm>
            <a:off x="5317228" y="4020577"/>
            <a:ext cx="583245" cy="549264"/>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a:extLst>
              <a:ext uri="{FF2B5EF4-FFF2-40B4-BE49-F238E27FC236}">
                <a16:creationId xmlns:a16="http://schemas.microsoft.com/office/drawing/2014/main" id="{88A413F1-0650-4FD0-95D8-103280CE9CA9}"/>
              </a:ext>
            </a:extLst>
          </p:cNvPr>
          <p:cNvSpPr/>
          <p:nvPr/>
        </p:nvSpPr>
        <p:spPr>
          <a:xfrm>
            <a:off x="3815474" y="4020577"/>
            <a:ext cx="583245" cy="549264"/>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a:extLst>
              <a:ext uri="{FF2B5EF4-FFF2-40B4-BE49-F238E27FC236}">
                <a16:creationId xmlns:a16="http://schemas.microsoft.com/office/drawing/2014/main" id="{1D107AC8-063D-4A51-8A10-B7ECC076F633}"/>
              </a:ext>
            </a:extLst>
          </p:cNvPr>
          <p:cNvSpPr/>
          <p:nvPr/>
        </p:nvSpPr>
        <p:spPr>
          <a:xfrm>
            <a:off x="7569859" y="4020577"/>
            <a:ext cx="583245" cy="549264"/>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a:extLst>
              <a:ext uri="{FF2B5EF4-FFF2-40B4-BE49-F238E27FC236}">
                <a16:creationId xmlns:a16="http://schemas.microsoft.com/office/drawing/2014/main" id="{6A9B0282-97B9-49AF-8F4E-531CF65A7629}"/>
              </a:ext>
            </a:extLst>
          </p:cNvPr>
          <p:cNvSpPr/>
          <p:nvPr/>
        </p:nvSpPr>
        <p:spPr>
          <a:xfrm>
            <a:off x="6068105" y="4020577"/>
            <a:ext cx="583245" cy="549264"/>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6EB0C6F0-5EBD-47EE-9116-E49B907FC055}"/>
              </a:ext>
            </a:extLst>
          </p:cNvPr>
          <p:cNvSpPr/>
          <p:nvPr/>
        </p:nvSpPr>
        <p:spPr>
          <a:xfrm>
            <a:off x="8320736" y="4020577"/>
            <a:ext cx="583245" cy="549264"/>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a:extLst>
              <a:ext uri="{FF2B5EF4-FFF2-40B4-BE49-F238E27FC236}">
                <a16:creationId xmlns:a16="http://schemas.microsoft.com/office/drawing/2014/main" id="{C86274AB-9EBB-431F-AB04-8E493EF5F889}"/>
              </a:ext>
            </a:extLst>
          </p:cNvPr>
          <p:cNvSpPr/>
          <p:nvPr/>
        </p:nvSpPr>
        <p:spPr>
          <a:xfrm>
            <a:off x="6818982" y="4020577"/>
            <a:ext cx="583245" cy="549264"/>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Oval 33">
            <a:extLst>
              <a:ext uri="{FF2B5EF4-FFF2-40B4-BE49-F238E27FC236}">
                <a16:creationId xmlns:a16="http://schemas.microsoft.com/office/drawing/2014/main" id="{DF1DC9B4-40A7-4CD4-BC5A-5B58797016CA}"/>
              </a:ext>
            </a:extLst>
          </p:cNvPr>
          <p:cNvSpPr/>
          <p:nvPr/>
        </p:nvSpPr>
        <p:spPr>
          <a:xfrm>
            <a:off x="3417757" y="1069968"/>
            <a:ext cx="2605792" cy="2629406"/>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a:extLst>
              <a:ext uri="{FF2B5EF4-FFF2-40B4-BE49-F238E27FC236}">
                <a16:creationId xmlns:a16="http://schemas.microsoft.com/office/drawing/2014/main" id="{E713361B-B26F-425C-8E60-6A7DA8270A05}"/>
              </a:ext>
            </a:extLst>
          </p:cNvPr>
          <p:cNvSpPr/>
          <p:nvPr/>
        </p:nvSpPr>
        <p:spPr>
          <a:xfrm>
            <a:off x="6160869" y="1069968"/>
            <a:ext cx="2605792" cy="2629406"/>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 36">
            <a:extLst>
              <a:ext uri="{FF2B5EF4-FFF2-40B4-BE49-F238E27FC236}">
                <a16:creationId xmlns:a16="http://schemas.microsoft.com/office/drawing/2014/main" id="{DCB020B3-6689-405E-B452-76A8B98B5E85}"/>
              </a:ext>
            </a:extLst>
          </p:cNvPr>
          <p:cNvSpPr/>
          <p:nvPr/>
        </p:nvSpPr>
        <p:spPr>
          <a:xfrm>
            <a:off x="8903981" y="1069968"/>
            <a:ext cx="2605792" cy="2629406"/>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Oval 37">
            <a:extLst>
              <a:ext uri="{FF2B5EF4-FFF2-40B4-BE49-F238E27FC236}">
                <a16:creationId xmlns:a16="http://schemas.microsoft.com/office/drawing/2014/main" id="{466AEEE5-1C8F-4539-A248-FC797D031586}"/>
              </a:ext>
            </a:extLst>
          </p:cNvPr>
          <p:cNvSpPr/>
          <p:nvPr/>
        </p:nvSpPr>
        <p:spPr>
          <a:xfrm>
            <a:off x="1246558" y="2110039"/>
            <a:ext cx="583245" cy="549264"/>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 38">
            <a:extLst>
              <a:ext uri="{FF2B5EF4-FFF2-40B4-BE49-F238E27FC236}">
                <a16:creationId xmlns:a16="http://schemas.microsoft.com/office/drawing/2014/main" id="{D1FB1FED-08C1-438F-8E17-0DBF757E77DB}"/>
              </a:ext>
            </a:extLst>
          </p:cNvPr>
          <p:cNvSpPr/>
          <p:nvPr/>
        </p:nvSpPr>
        <p:spPr>
          <a:xfrm>
            <a:off x="2052848" y="2110039"/>
            <a:ext cx="583245" cy="549264"/>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Oval 39">
            <a:extLst>
              <a:ext uri="{FF2B5EF4-FFF2-40B4-BE49-F238E27FC236}">
                <a16:creationId xmlns:a16="http://schemas.microsoft.com/office/drawing/2014/main" id="{FEDE805D-38B4-4FA0-80EC-46C7F5B9C94C}"/>
              </a:ext>
            </a:extLst>
          </p:cNvPr>
          <p:cNvSpPr/>
          <p:nvPr/>
        </p:nvSpPr>
        <p:spPr>
          <a:xfrm>
            <a:off x="3983106" y="2110039"/>
            <a:ext cx="583245" cy="549264"/>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Oval 40">
            <a:extLst>
              <a:ext uri="{FF2B5EF4-FFF2-40B4-BE49-F238E27FC236}">
                <a16:creationId xmlns:a16="http://schemas.microsoft.com/office/drawing/2014/main" id="{B65C51C7-1A58-43F7-B61A-8B1129F7B3B0}"/>
              </a:ext>
            </a:extLst>
          </p:cNvPr>
          <p:cNvSpPr/>
          <p:nvPr/>
        </p:nvSpPr>
        <p:spPr>
          <a:xfrm>
            <a:off x="4789396" y="2110039"/>
            <a:ext cx="583245" cy="549264"/>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Oval 41">
            <a:extLst>
              <a:ext uri="{FF2B5EF4-FFF2-40B4-BE49-F238E27FC236}">
                <a16:creationId xmlns:a16="http://schemas.microsoft.com/office/drawing/2014/main" id="{277CBE5E-97EE-4AAF-B185-89B8BB9A6BE0}"/>
              </a:ext>
            </a:extLst>
          </p:cNvPr>
          <p:cNvSpPr/>
          <p:nvPr/>
        </p:nvSpPr>
        <p:spPr>
          <a:xfrm>
            <a:off x="6763569" y="2110039"/>
            <a:ext cx="583245" cy="549264"/>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Oval 42">
            <a:extLst>
              <a:ext uri="{FF2B5EF4-FFF2-40B4-BE49-F238E27FC236}">
                <a16:creationId xmlns:a16="http://schemas.microsoft.com/office/drawing/2014/main" id="{E37F8BDA-35CD-4655-A4D0-62C1D5A7EF1A}"/>
              </a:ext>
            </a:extLst>
          </p:cNvPr>
          <p:cNvSpPr/>
          <p:nvPr/>
        </p:nvSpPr>
        <p:spPr>
          <a:xfrm>
            <a:off x="7569859" y="2110039"/>
            <a:ext cx="583245" cy="549264"/>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Oval 43">
            <a:extLst>
              <a:ext uri="{FF2B5EF4-FFF2-40B4-BE49-F238E27FC236}">
                <a16:creationId xmlns:a16="http://schemas.microsoft.com/office/drawing/2014/main" id="{18895919-1B0B-4B80-BBD3-D49668B49FE5}"/>
              </a:ext>
            </a:extLst>
          </p:cNvPr>
          <p:cNvSpPr/>
          <p:nvPr/>
        </p:nvSpPr>
        <p:spPr>
          <a:xfrm>
            <a:off x="9555907" y="2110039"/>
            <a:ext cx="583245" cy="549264"/>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Oval 44">
            <a:extLst>
              <a:ext uri="{FF2B5EF4-FFF2-40B4-BE49-F238E27FC236}">
                <a16:creationId xmlns:a16="http://schemas.microsoft.com/office/drawing/2014/main" id="{8D5E9306-2DE8-41E8-8B28-D434BC99819D}"/>
              </a:ext>
            </a:extLst>
          </p:cNvPr>
          <p:cNvSpPr/>
          <p:nvPr/>
        </p:nvSpPr>
        <p:spPr>
          <a:xfrm>
            <a:off x="10362197" y="2110039"/>
            <a:ext cx="583245" cy="549264"/>
          </a:xfrm>
          <a:prstGeom prst="ellipse">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6022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animBg="1"/>
      <p:bldP spid="27" grpId="0" animBg="1"/>
      <p:bldP spid="28" grpId="0" animBg="1"/>
      <p:bldP spid="29" grpId="0" animBg="1"/>
      <p:bldP spid="30" grpId="0" animBg="1"/>
      <p:bldP spid="31" grpId="0" animBg="1"/>
      <p:bldP spid="32" grpId="0" animBg="1"/>
      <p:bldP spid="33" grpId="0" animBg="1"/>
      <p:bldP spid="38" grpId="0" animBg="1"/>
      <p:bldP spid="39" grpId="0" animBg="1"/>
      <p:bldP spid="40" grpId="0" animBg="1"/>
      <p:bldP spid="41" grpId="0" animBg="1"/>
      <p:bldP spid="42" grpId="0" animBg="1"/>
      <p:bldP spid="43" grpId="0" animBg="1"/>
      <p:bldP spid="44" grpId="0" animBg="1"/>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9CCE23E-A2B2-4A93-A247-2009D3E02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62"/>
            <a:ext cx="12191999" cy="6998429"/>
          </a:xfrm>
          <a:prstGeom prst="rect">
            <a:avLst/>
          </a:prstGeom>
        </p:spPr>
      </p:pic>
      <p:sp>
        <p:nvSpPr>
          <p:cNvPr id="35" name="TextBox 34">
            <a:extLst>
              <a:ext uri="{FF2B5EF4-FFF2-40B4-BE49-F238E27FC236}">
                <a16:creationId xmlns:a16="http://schemas.microsoft.com/office/drawing/2014/main" id="{EAE7A425-2A83-4250-BE92-B8F01C1341CA}"/>
              </a:ext>
            </a:extLst>
          </p:cNvPr>
          <p:cNvSpPr txBox="1"/>
          <p:nvPr/>
        </p:nvSpPr>
        <p:spPr>
          <a:xfrm>
            <a:off x="343155" y="229306"/>
            <a:ext cx="8177239" cy="584775"/>
          </a:xfrm>
          <a:prstGeom prst="rect">
            <a:avLst/>
          </a:prstGeom>
          <a:noFill/>
        </p:spPr>
        <p:txBody>
          <a:bodyPr wrap="none" rtlCol="0">
            <a:spAutoFit/>
          </a:bodyPr>
          <a:lstStyle/>
          <a:p>
            <a:r>
              <a:rPr lang="en-GB" sz="3200" b="1" dirty="0">
                <a:latin typeface="Yu Gothic UI" panose="020B0500000000000000" pitchFamily="34" charset="-128"/>
                <a:ea typeface="Yu Gothic UI" panose="020B0500000000000000" pitchFamily="34" charset="-128"/>
              </a:rPr>
              <a:t>Share 12 counters between 4 equal groups.</a:t>
            </a:r>
          </a:p>
        </p:txBody>
      </p:sp>
      <p:sp>
        <p:nvSpPr>
          <p:cNvPr id="12" name="Teardrop 11">
            <a:extLst>
              <a:ext uri="{FF2B5EF4-FFF2-40B4-BE49-F238E27FC236}">
                <a16:creationId xmlns:a16="http://schemas.microsoft.com/office/drawing/2014/main" id="{987555A9-BC3B-450A-8473-93C0F5B4A590}"/>
              </a:ext>
            </a:extLst>
          </p:cNvPr>
          <p:cNvSpPr/>
          <p:nvPr/>
        </p:nvSpPr>
        <p:spPr>
          <a:xfrm>
            <a:off x="10827548" y="-20453"/>
            <a:ext cx="1364451" cy="711954"/>
          </a:xfrm>
          <a:prstGeom prst="teardrop">
            <a:avLst/>
          </a:prstGeom>
          <a:solidFill>
            <a:srgbClr val="55768F"/>
          </a:solidFill>
          <a:ln>
            <a:solidFill>
              <a:srgbClr val="55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Yu Gothic UI" panose="020B0500000000000000" pitchFamily="34" charset="-128"/>
                <a:ea typeface="Yu Gothic UI" panose="020B0500000000000000" pitchFamily="34" charset="-128"/>
              </a:rPr>
              <a:t>Fluency</a:t>
            </a:r>
          </a:p>
        </p:txBody>
      </p:sp>
      <p:sp>
        <p:nvSpPr>
          <p:cNvPr id="6" name="Oval 5">
            <a:extLst>
              <a:ext uri="{FF2B5EF4-FFF2-40B4-BE49-F238E27FC236}">
                <a16:creationId xmlns:a16="http://schemas.microsoft.com/office/drawing/2014/main" id="{3A3F5F8C-2117-4BFE-89AB-D357B62E39E9}"/>
              </a:ext>
            </a:extLst>
          </p:cNvPr>
          <p:cNvSpPr/>
          <p:nvPr/>
        </p:nvSpPr>
        <p:spPr>
          <a:xfrm>
            <a:off x="674645" y="1069968"/>
            <a:ext cx="2605792" cy="2629406"/>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40FA5502-A0E6-404B-A99A-708DE8CD189F}"/>
              </a:ext>
            </a:extLst>
          </p:cNvPr>
          <p:cNvSpPr txBox="1"/>
          <p:nvPr/>
        </p:nvSpPr>
        <p:spPr>
          <a:xfrm>
            <a:off x="3606189" y="4876585"/>
            <a:ext cx="5253361" cy="1631216"/>
          </a:xfrm>
          <a:prstGeom prst="rect">
            <a:avLst/>
          </a:prstGeom>
          <a:noFill/>
        </p:spPr>
        <p:txBody>
          <a:bodyPr wrap="none" rtlCol="0">
            <a:spAutoFit/>
          </a:bodyPr>
          <a:lstStyle/>
          <a:p>
            <a:pPr lvl="0">
              <a:defRPr/>
            </a:pPr>
            <a:r>
              <a:rPr lang="en-GB" sz="2800" b="1" dirty="0">
                <a:latin typeface="Yu Gothic UI" panose="020B0500000000000000" pitchFamily="34" charset="-128"/>
                <a:ea typeface="Yu Gothic UI" panose="020B0500000000000000" pitchFamily="34" charset="-128"/>
              </a:rPr>
              <a:t>There are _____ altogether. </a:t>
            </a:r>
            <a:br>
              <a:rPr lang="en-GB" sz="2800" b="1" dirty="0">
                <a:latin typeface="Yu Gothic UI" panose="020B0500000000000000" pitchFamily="34" charset="-128"/>
                <a:ea typeface="Yu Gothic UI" panose="020B0500000000000000" pitchFamily="34" charset="-128"/>
              </a:rPr>
            </a:br>
            <a:br>
              <a:rPr lang="en-GB" sz="800" b="1" dirty="0">
                <a:latin typeface="Yu Gothic UI" panose="020B0500000000000000" pitchFamily="34" charset="-128"/>
                <a:ea typeface="Yu Gothic UI" panose="020B0500000000000000" pitchFamily="34" charset="-128"/>
              </a:rPr>
            </a:br>
            <a:r>
              <a:rPr lang="en-GB" sz="2800" b="1" dirty="0">
                <a:latin typeface="Yu Gothic UI" panose="020B0500000000000000" pitchFamily="34" charset="-128"/>
                <a:ea typeface="Yu Gothic UI" panose="020B0500000000000000" pitchFamily="34" charset="-128"/>
              </a:rPr>
              <a:t>There are _____ groups in total. </a:t>
            </a:r>
            <a:br>
              <a:rPr lang="en-GB" sz="2800" b="1" dirty="0">
                <a:latin typeface="Yu Gothic UI" panose="020B0500000000000000" pitchFamily="34" charset="-128"/>
                <a:ea typeface="Yu Gothic UI" panose="020B0500000000000000" pitchFamily="34" charset="-128"/>
              </a:rPr>
            </a:br>
            <a:br>
              <a:rPr lang="en-GB" sz="800" b="1" dirty="0">
                <a:latin typeface="Yu Gothic UI" panose="020B0500000000000000" pitchFamily="34" charset="-128"/>
                <a:ea typeface="Yu Gothic UI" panose="020B0500000000000000" pitchFamily="34" charset="-128"/>
              </a:rPr>
            </a:br>
            <a:r>
              <a:rPr lang="en-GB" sz="2800" b="1" dirty="0">
                <a:latin typeface="Yu Gothic UI" panose="020B0500000000000000" pitchFamily="34" charset="-128"/>
                <a:ea typeface="Yu Gothic UI" panose="020B0500000000000000" pitchFamily="34" charset="-128"/>
              </a:rPr>
              <a:t>There are _____ in each group.  </a:t>
            </a:r>
          </a:p>
        </p:txBody>
      </p:sp>
      <p:sp>
        <p:nvSpPr>
          <p:cNvPr id="23" name="TextBox 22">
            <a:extLst>
              <a:ext uri="{FF2B5EF4-FFF2-40B4-BE49-F238E27FC236}">
                <a16:creationId xmlns:a16="http://schemas.microsoft.com/office/drawing/2014/main" id="{BC6E3EA0-8CC9-4522-9FFD-67E56D3EBF57}"/>
              </a:ext>
            </a:extLst>
          </p:cNvPr>
          <p:cNvSpPr txBox="1"/>
          <p:nvPr/>
        </p:nvSpPr>
        <p:spPr>
          <a:xfrm>
            <a:off x="5321558" y="4812360"/>
            <a:ext cx="758112"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12</a:t>
            </a:r>
          </a:p>
        </p:txBody>
      </p:sp>
      <p:sp>
        <p:nvSpPr>
          <p:cNvPr id="24" name="TextBox 23">
            <a:extLst>
              <a:ext uri="{FF2B5EF4-FFF2-40B4-BE49-F238E27FC236}">
                <a16:creationId xmlns:a16="http://schemas.microsoft.com/office/drawing/2014/main" id="{77F6A9A3-7A87-4D08-ABAB-5D4D4FD1C0F8}"/>
              </a:ext>
            </a:extLst>
          </p:cNvPr>
          <p:cNvSpPr txBox="1"/>
          <p:nvPr/>
        </p:nvSpPr>
        <p:spPr>
          <a:xfrm>
            <a:off x="5321558" y="5365022"/>
            <a:ext cx="758112"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4</a:t>
            </a:r>
          </a:p>
        </p:txBody>
      </p:sp>
      <p:sp>
        <p:nvSpPr>
          <p:cNvPr id="25" name="TextBox 24">
            <a:extLst>
              <a:ext uri="{FF2B5EF4-FFF2-40B4-BE49-F238E27FC236}">
                <a16:creationId xmlns:a16="http://schemas.microsoft.com/office/drawing/2014/main" id="{71E0F7FA-1C6D-4185-A2D6-A71AAD9DD74F}"/>
              </a:ext>
            </a:extLst>
          </p:cNvPr>
          <p:cNvSpPr txBox="1"/>
          <p:nvPr/>
        </p:nvSpPr>
        <p:spPr>
          <a:xfrm>
            <a:off x="5321558" y="5917684"/>
            <a:ext cx="758112" cy="584775"/>
          </a:xfrm>
          <a:prstGeom prst="rect">
            <a:avLst/>
          </a:prstGeom>
          <a:noFill/>
        </p:spPr>
        <p:txBody>
          <a:bodyPr wrap="square" rtlCol="0">
            <a:spAutoFit/>
          </a:bodyPr>
          <a:lstStyle/>
          <a:p>
            <a:pPr algn="ctr"/>
            <a:r>
              <a:rPr lang="en-GB" sz="3200" b="1" dirty="0">
                <a:solidFill>
                  <a:srgbClr val="FF0000"/>
                </a:solidFill>
                <a:latin typeface="Yu Gothic UI" panose="020B0500000000000000" pitchFamily="34" charset="-128"/>
                <a:ea typeface="Yu Gothic UI" panose="020B0500000000000000" pitchFamily="34" charset="-128"/>
              </a:rPr>
              <a:t>3</a:t>
            </a:r>
          </a:p>
        </p:txBody>
      </p:sp>
      <p:sp>
        <p:nvSpPr>
          <p:cNvPr id="26" name="Oval 25">
            <a:extLst>
              <a:ext uri="{FF2B5EF4-FFF2-40B4-BE49-F238E27FC236}">
                <a16:creationId xmlns:a16="http://schemas.microsoft.com/office/drawing/2014/main" id="{6D6B630C-D704-4E8C-9735-AFF2C8445A4A}"/>
              </a:ext>
            </a:extLst>
          </p:cNvPr>
          <p:cNvSpPr/>
          <p:nvPr/>
        </p:nvSpPr>
        <p:spPr>
          <a:xfrm>
            <a:off x="3156651" y="4021213"/>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a:extLst>
              <a:ext uri="{FF2B5EF4-FFF2-40B4-BE49-F238E27FC236}">
                <a16:creationId xmlns:a16="http://schemas.microsoft.com/office/drawing/2014/main" id="{FFC9DFBB-9F47-41C4-90F7-7186A3591070}"/>
              </a:ext>
            </a:extLst>
          </p:cNvPr>
          <p:cNvSpPr/>
          <p:nvPr/>
        </p:nvSpPr>
        <p:spPr>
          <a:xfrm>
            <a:off x="1654897" y="4021213"/>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a:extLst>
              <a:ext uri="{FF2B5EF4-FFF2-40B4-BE49-F238E27FC236}">
                <a16:creationId xmlns:a16="http://schemas.microsoft.com/office/drawing/2014/main" id="{94DA97B6-8045-4694-8A89-6769B58AD732}"/>
              </a:ext>
            </a:extLst>
          </p:cNvPr>
          <p:cNvSpPr/>
          <p:nvPr/>
        </p:nvSpPr>
        <p:spPr>
          <a:xfrm>
            <a:off x="3907528" y="4021213"/>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Oval 28">
            <a:extLst>
              <a:ext uri="{FF2B5EF4-FFF2-40B4-BE49-F238E27FC236}">
                <a16:creationId xmlns:a16="http://schemas.microsoft.com/office/drawing/2014/main" id="{88A413F1-0650-4FD0-95D8-103280CE9CA9}"/>
              </a:ext>
            </a:extLst>
          </p:cNvPr>
          <p:cNvSpPr/>
          <p:nvPr/>
        </p:nvSpPr>
        <p:spPr>
          <a:xfrm>
            <a:off x="2405774" y="4021213"/>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a:extLst>
              <a:ext uri="{FF2B5EF4-FFF2-40B4-BE49-F238E27FC236}">
                <a16:creationId xmlns:a16="http://schemas.microsoft.com/office/drawing/2014/main" id="{1D107AC8-063D-4A51-8A10-B7ECC076F633}"/>
              </a:ext>
            </a:extLst>
          </p:cNvPr>
          <p:cNvSpPr/>
          <p:nvPr/>
        </p:nvSpPr>
        <p:spPr>
          <a:xfrm>
            <a:off x="6160159" y="4021213"/>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Oval 30">
            <a:extLst>
              <a:ext uri="{FF2B5EF4-FFF2-40B4-BE49-F238E27FC236}">
                <a16:creationId xmlns:a16="http://schemas.microsoft.com/office/drawing/2014/main" id="{6A9B0282-97B9-49AF-8F4E-531CF65A7629}"/>
              </a:ext>
            </a:extLst>
          </p:cNvPr>
          <p:cNvSpPr/>
          <p:nvPr/>
        </p:nvSpPr>
        <p:spPr>
          <a:xfrm>
            <a:off x="4658405" y="4021213"/>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Oval 31">
            <a:extLst>
              <a:ext uri="{FF2B5EF4-FFF2-40B4-BE49-F238E27FC236}">
                <a16:creationId xmlns:a16="http://schemas.microsoft.com/office/drawing/2014/main" id="{6EB0C6F0-5EBD-47EE-9116-E49B907FC055}"/>
              </a:ext>
            </a:extLst>
          </p:cNvPr>
          <p:cNvSpPr/>
          <p:nvPr/>
        </p:nvSpPr>
        <p:spPr>
          <a:xfrm>
            <a:off x="6911036" y="4021213"/>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a:extLst>
              <a:ext uri="{FF2B5EF4-FFF2-40B4-BE49-F238E27FC236}">
                <a16:creationId xmlns:a16="http://schemas.microsoft.com/office/drawing/2014/main" id="{C86274AB-9EBB-431F-AB04-8E493EF5F889}"/>
              </a:ext>
            </a:extLst>
          </p:cNvPr>
          <p:cNvSpPr/>
          <p:nvPr/>
        </p:nvSpPr>
        <p:spPr>
          <a:xfrm>
            <a:off x="5409282" y="4021213"/>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Oval 33">
            <a:extLst>
              <a:ext uri="{FF2B5EF4-FFF2-40B4-BE49-F238E27FC236}">
                <a16:creationId xmlns:a16="http://schemas.microsoft.com/office/drawing/2014/main" id="{DF1DC9B4-40A7-4CD4-BC5A-5B58797016CA}"/>
              </a:ext>
            </a:extLst>
          </p:cNvPr>
          <p:cNvSpPr/>
          <p:nvPr/>
        </p:nvSpPr>
        <p:spPr>
          <a:xfrm>
            <a:off x="3417757" y="1069968"/>
            <a:ext cx="2605792" cy="2629406"/>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Oval 35">
            <a:extLst>
              <a:ext uri="{FF2B5EF4-FFF2-40B4-BE49-F238E27FC236}">
                <a16:creationId xmlns:a16="http://schemas.microsoft.com/office/drawing/2014/main" id="{E713361B-B26F-425C-8E60-6A7DA8270A05}"/>
              </a:ext>
            </a:extLst>
          </p:cNvPr>
          <p:cNvSpPr/>
          <p:nvPr/>
        </p:nvSpPr>
        <p:spPr>
          <a:xfrm>
            <a:off x="6160869" y="1069968"/>
            <a:ext cx="2605792" cy="2629406"/>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Oval 36">
            <a:extLst>
              <a:ext uri="{FF2B5EF4-FFF2-40B4-BE49-F238E27FC236}">
                <a16:creationId xmlns:a16="http://schemas.microsoft.com/office/drawing/2014/main" id="{DCB020B3-6689-405E-B452-76A8B98B5E85}"/>
              </a:ext>
            </a:extLst>
          </p:cNvPr>
          <p:cNvSpPr/>
          <p:nvPr/>
        </p:nvSpPr>
        <p:spPr>
          <a:xfrm>
            <a:off x="8903981" y="1069968"/>
            <a:ext cx="2605792" cy="2629406"/>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C014408A-8C9C-4731-9A74-74A8075E323B}"/>
              </a:ext>
            </a:extLst>
          </p:cNvPr>
          <p:cNvSpPr/>
          <p:nvPr/>
        </p:nvSpPr>
        <p:spPr>
          <a:xfrm>
            <a:off x="9163667" y="4021213"/>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a:extLst>
              <a:ext uri="{FF2B5EF4-FFF2-40B4-BE49-F238E27FC236}">
                <a16:creationId xmlns:a16="http://schemas.microsoft.com/office/drawing/2014/main" id="{7E597B39-E821-4B7C-B66D-31472951F460}"/>
              </a:ext>
            </a:extLst>
          </p:cNvPr>
          <p:cNvSpPr/>
          <p:nvPr/>
        </p:nvSpPr>
        <p:spPr>
          <a:xfrm>
            <a:off x="7661913" y="4021213"/>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Oval 37">
            <a:extLst>
              <a:ext uri="{FF2B5EF4-FFF2-40B4-BE49-F238E27FC236}">
                <a16:creationId xmlns:a16="http://schemas.microsoft.com/office/drawing/2014/main" id="{8859CC71-B48B-42F0-85BC-C2EE0F2C8DA1}"/>
              </a:ext>
            </a:extLst>
          </p:cNvPr>
          <p:cNvSpPr/>
          <p:nvPr/>
        </p:nvSpPr>
        <p:spPr>
          <a:xfrm>
            <a:off x="9914544" y="4021213"/>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 38">
            <a:extLst>
              <a:ext uri="{FF2B5EF4-FFF2-40B4-BE49-F238E27FC236}">
                <a16:creationId xmlns:a16="http://schemas.microsoft.com/office/drawing/2014/main" id="{16F57E33-7D28-45C0-87F7-E3A7C55DA502}"/>
              </a:ext>
            </a:extLst>
          </p:cNvPr>
          <p:cNvSpPr/>
          <p:nvPr/>
        </p:nvSpPr>
        <p:spPr>
          <a:xfrm>
            <a:off x="8412790" y="4021213"/>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Oval 39">
            <a:extLst>
              <a:ext uri="{FF2B5EF4-FFF2-40B4-BE49-F238E27FC236}">
                <a16:creationId xmlns:a16="http://schemas.microsoft.com/office/drawing/2014/main" id="{4EBBAF92-42A8-429D-9F92-DC9DEBFC15F0}"/>
              </a:ext>
            </a:extLst>
          </p:cNvPr>
          <p:cNvSpPr/>
          <p:nvPr/>
        </p:nvSpPr>
        <p:spPr>
          <a:xfrm>
            <a:off x="2395020" y="2117763"/>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Oval 40">
            <a:extLst>
              <a:ext uri="{FF2B5EF4-FFF2-40B4-BE49-F238E27FC236}">
                <a16:creationId xmlns:a16="http://schemas.microsoft.com/office/drawing/2014/main" id="{982B323B-1CD5-4E02-BBD4-C8B4D8E0C967}"/>
              </a:ext>
            </a:extLst>
          </p:cNvPr>
          <p:cNvSpPr/>
          <p:nvPr/>
        </p:nvSpPr>
        <p:spPr>
          <a:xfrm>
            <a:off x="910590" y="2117763"/>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Oval 41">
            <a:extLst>
              <a:ext uri="{FF2B5EF4-FFF2-40B4-BE49-F238E27FC236}">
                <a16:creationId xmlns:a16="http://schemas.microsoft.com/office/drawing/2014/main" id="{E2C0DD08-FECA-415D-858D-CCF940260199}"/>
              </a:ext>
            </a:extLst>
          </p:cNvPr>
          <p:cNvSpPr/>
          <p:nvPr/>
        </p:nvSpPr>
        <p:spPr>
          <a:xfrm>
            <a:off x="1652805" y="2117763"/>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Oval 42">
            <a:extLst>
              <a:ext uri="{FF2B5EF4-FFF2-40B4-BE49-F238E27FC236}">
                <a16:creationId xmlns:a16="http://schemas.microsoft.com/office/drawing/2014/main" id="{CF5FD359-D69D-4DE5-9D66-BB8F23A01C27}"/>
              </a:ext>
            </a:extLst>
          </p:cNvPr>
          <p:cNvSpPr/>
          <p:nvPr/>
        </p:nvSpPr>
        <p:spPr>
          <a:xfrm>
            <a:off x="5173042" y="2117763"/>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Oval 43">
            <a:extLst>
              <a:ext uri="{FF2B5EF4-FFF2-40B4-BE49-F238E27FC236}">
                <a16:creationId xmlns:a16="http://schemas.microsoft.com/office/drawing/2014/main" id="{C41CBAB8-92C1-40F0-AA2C-8A4FAEB3C0A6}"/>
              </a:ext>
            </a:extLst>
          </p:cNvPr>
          <p:cNvSpPr/>
          <p:nvPr/>
        </p:nvSpPr>
        <p:spPr>
          <a:xfrm>
            <a:off x="3688612" y="2117763"/>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Oval 44">
            <a:extLst>
              <a:ext uri="{FF2B5EF4-FFF2-40B4-BE49-F238E27FC236}">
                <a16:creationId xmlns:a16="http://schemas.microsoft.com/office/drawing/2014/main" id="{98252A2D-4313-41D6-B56E-6F5627B42650}"/>
              </a:ext>
            </a:extLst>
          </p:cNvPr>
          <p:cNvSpPr/>
          <p:nvPr/>
        </p:nvSpPr>
        <p:spPr>
          <a:xfrm>
            <a:off x="4430827" y="2117763"/>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Oval 45">
            <a:extLst>
              <a:ext uri="{FF2B5EF4-FFF2-40B4-BE49-F238E27FC236}">
                <a16:creationId xmlns:a16="http://schemas.microsoft.com/office/drawing/2014/main" id="{E568F253-52C7-41E3-87DE-EC1ECC39BE59}"/>
              </a:ext>
            </a:extLst>
          </p:cNvPr>
          <p:cNvSpPr/>
          <p:nvPr/>
        </p:nvSpPr>
        <p:spPr>
          <a:xfrm>
            <a:off x="7944873" y="2112237"/>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Oval 46">
            <a:extLst>
              <a:ext uri="{FF2B5EF4-FFF2-40B4-BE49-F238E27FC236}">
                <a16:creationId xmlns:a16="http://schemas.microsoft.com/office/drawing/2014/main" id="{A10FA1DD-000D-4575-81DB-10C8BEEAE14E}"/>
              </a:ext>
            </a:extLst>
          </p:cNvPr>
          <p:cNvSpPr/>
          <p:nvPr/>
        </p:nvSpPr>
        <p:spPr>
          <a:xfrm>
            <a:off x="6460443" y="2112237"/>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Oval 47">
            <a:extLst>
              <a:ext uri="{FF2B5EF4-FFF2-40B4-BE49-F238E27FC236}">
                <a16:creationId xmlns:a16="http://schemas.microsoft.com/office/drawing/2014/main" id="{9231F461-ED8A-47DB-A55E-66CD7740CD3D}"/>
              </a:ext>
            </a:extLst>
          </p:cNvPr>
          <p:cNvSpPr/>
          <p:nvPr/>
        </p:nvSpPr>
        <p:spPr>
          <a:xfrm>
            <a:off x="7202658" y="2112237"/>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Oval 48">
            <a:extLst>
              <a:ext uri="{FF2B5EF4-FFF2-40B4-BE49-F238E27FC236}">
                <a16:creationId xmlns:a16="http://schemas.microsoft.com/office/drawing/2014/main" id="{8EA2913F-26BD-4B44-93D7-961AEBD4C325}"/>
              </a:ext>
            </a:extLst>
          </p:cNvPr>
          <p:cNvSpPr/>
          <p:nvPr/>
        </p:nvSpPr>
        <p:spPr>
          <a:xfrm>
            <a:off x="10648097" y="2112237"/>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Oval 49">
            <a:extLst>
              <a:ext uri="{FF2B5EF4-FFF2-40B4-BE49-F238E27FC236}">
                <a16:creationId xmlns:a16="http://schemas.microsoft.com/office/drawing/2014/main" id="{DCFB587A-9775-44D2-AE15-6CA447F721BB}"/>
              </a:ext>
            </a:extLst>
          </p:cNvPr>
          <p:cNvSpPr/>
          <p:nvPr/>
        </p:nvSpPr>
        <p:spPr>
          <a:xfrm>
            <a:off x="9163667" y="2112237"/>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Oval 50">
            <a:extLst>
              <a:ext uri="{FF2B5EF4-FFF2-40B4-BE49-F238E27FC236}">
                <a16:creationId xmlns:a16="http://schemas.microsoft.com/office/drawing/2014/main" id="{5D9256E2-5CFA-439A-8894-DD2C6897B2E0}"/>
              </a:ext>
            </a:extLst>
          </p:cNvPr>
          <p:cNvSpPr/>
          <p:nvPr/>
        </p:nvSpPr>
        <p:spPr>
          <a:xfrm>
            <a:off x="9905882" y="2112237"/>
            <a:ext cx="583245" cy="549264"/>
          </a:xfrm>
          <a:prstGeom prst="ellipse">
            <a:avLst/>
          </a:prstGeom>
          <a:solidFill>
            <a:srgbClr val="FFC1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60413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0" nodeType="clickEffect">
                                  <p:stCondLst>
                                    <p:cond delay="0"/>
                                  </p:stCondLst>
                                  <p:childTnLst>
                                    <p:set>
                                      <p:cBhvr>
                                        <p:cTn id="60" dur="1" fill="hold">
                                          <p:stCondLst>
                                            <p:cond delay="0"/>
                                          </p:stCondLst>
                                        </p:cTn>
                                        <p:tgtEl>
                                          <p:spTgt spid="39"/>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0" nodeType="clickEffect">
                                  <p:stCondLst>
                                    <p:cond delay="0"/>
                                  </p:stCondLst>
                                  <p:childTnLst>
                                    <p:set>
                                      <p:cBhvr>
                                        <p:cTn id="72" dur="1" fill="hold">
                                          <p:stCondLst>
                                            <p:cond delay="0"/>
                                          </p:stCondLst>
                                        </p:cTn>
                                        <p:tgtEl>
                                          <p:spTgt spid="38"/>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animBg="1"/>
      <p:bldP spid="27" grpId="0" animBg="1"/>
      <p:bldP spid="28" grpId="0" animBg="1"/>
      <p:bldP spid="29" grpId="0" animBg="1"/>
      <p:bldP spid="30" grpId="0" animBg="1"/>
      <p:bldP spid="31" grpId="0" animBg="1"/>
      <p:bldP spid="32" grpId="0" animBg="1"/>
      <p:bldP spid="33" grpId="0" animBg="1"/>
      <p:bldP spid="21" grpId="0" animBg="1"/>
      <p:bldP spid="22"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TotalTime>
  <Words>1013</Words>
  <Application>Microsoft Office PowerPoint</Application>
  <PresentationFormat>Widescreen</PresentationFormat>
  <Paragraphs>174</Paragraphs>
  <Slides>21</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Yu Gothic UI</vt:lpstr>
      <vt:lpstr>Arial</vt:lpstr>
      <vt:lpstr>Calibri</vt:lpstr>
      <vt:lpstr>Calibri Light</vt:lpstr>
      <vt:lpstr>Century Gothic</vt:lpstr>
      <vt:lpstr>Comic Sans MS</vt:lpstr>
      <vt:lpstr>Office Theme</vt:lpstr>
      <vt:lpstr>PowerPoint Presentation</vt:lpstr>
      <vt:lpstr>Starter:</vt:lpstr>
      <vt:lpstr>What is division?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2 Activity:</vt:lpstr>
      <vt:lpstr>PowerPoint Presentation</vt:lpstr>
      <vt:lpstr>PowerPoint Presentation</vt:lpstr>
      <vt:lpstr>Different ways to divide:</vt:lpstr>
      <vt:lpstr>14 ÷ 2 = 7 </vt:lpstr>
      <vt:lpstr>48 ÷ 8 = 6</vt:lpstr>
      <vt:lpstr>90 ÷ 10 = 9</vt:lpstr>
      <vt:lpstr>Year 3 Activity:</vt:lpstr>
      <vt:lpstr>PowerPoint Presentation</vt:lpstr>
      <vt:lpstr>Plenary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Money</dc:title>
  <dc:creator>M Smith</dc:creator>
  <cp:lastModifiedBy>M Smith</cp:lastModifiedBy>
  <cp:revision>8</cp:revision>
  <dcterms:created xsi:type="dcterms:W3CDTF">2021-11-14T08:27:55Z</dcterms:created>
  <dcterms:modified xsi:type="dcterms:W3CDTF">2022-01-22T15:01:48Z</dcterms:modified>
</cp:coreProperties>
</file>