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544" r:id="rId3"/>
    <p:sldId id="463" r:id="rId4"/>
    <p:sldId id="484" r:id="rId5"/>
    <p:sldId id="485" r:id="rId6"/>
    <p:sldId id="486" r:id="rId7"/>
    <p:sldId id="466" r:id="rId8"/>
    <p:sldId id="495" r:id="rId9"/>
    <p:sldId id="464" r:id="rId10"/>
    <p:sldId id="487" r:id="rId11"/>
    <p:sldId id="310" r:id="rId12"/>
    <p:sldId id="311" r:id="rId13"/>
    <p:sldId id="543" r:id="rId14"/>
    <p:sldId id="567" r:id="rId15"/>
    <p:sldId id="433" r:id="rId16"/>
    <p:sldId id="434" r:id="rId17"/>
    <p:sldId id="435" r:id="rId18"/>
    <p:sldId id="436" r:id="rId19"/>
    <p:sldId id="425" r:id="rId20"/>
    <p:sldId id="426" r:id="rId21"/>
    <p:sldId id="437" r:id="rId22"/>
    <p:sldId id="438" r:id="rId23"/>
    <p:sldId id="439" r:id="rId24"/>
    <p:sldId id="440" r:id="rId25"/>
    <p:sldId id="441" r:id="rId26"/>
    <p:sldId id="365" r:id="rId27"/>
    <p:sldId id="412" r:id="rId28"/>
    <p:sldId id="428" r:id="rId29"/>
    <p:sldId id="429" r:id="rId30"/>
    <p:sldId id="430" r:id="rId31"/>
    <p:sldId id="431" r:id="rId32"/>
    <p:sldId id="432" r:id="rId33"/>
    <p:sldId id="546" r:id="rId34"/>
    <p:sldId id="547" r:id="rId35"/>
    <p:sldId id="56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9944" autoAdjust="0"/>
  </p:normalViewPr>
  <p:slideViewPr>
    <p:cSldViewPr snapToGrid="0">
      <p:cViewPr varScale="1">
        <p:scale>
          <a:sx n="49" d="100"/>
          <a:sy n="49" d="100"/>
        </p:scale>
        <p:origin x="8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E5C0E-850C-4E27-8BD8-4FD495BF2CC8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1A5DB-DEAB-41A8-ADBB-43634D7EC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23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749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does the 3 represent?</a:t>
            </a:r>
          </a:p>
          <a:p>
            <a:endParaRPr lang="en-GB" dirty="0"/>
          </a:p>
          <a:p>
            <a:r>
              <a:rPr lang="en-GB" dirty="0"/>
              <a:t>What does the 5 represent?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044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049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901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949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Chd to complete on their whiteboards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486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896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829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Ask chd if they know their 4 times tables. Does anyone know any tips or tricks?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How could we link 4 times tables to multiplications we already know?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1A5DB-DEAB-41A8-ADBB-43634D7EC9B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549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8EF8A-CACA-42C4-93D1-068449AE4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DD8497-F361-4264-B155-E605DF105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7FF76-5ED3-4C9E-BA46-E57B8941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5141E-6DBC-4D57-B9FF-36070BF3E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A3C2C-B2A9-473D-AA0A-EB308F6B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28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68837-30FF-46E1-BFB1-5482F9113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9CB45C-AAA1-4F4F-B821-0C79B1D17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37793-BA5C-4490-A171-B317A4D1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6186-B88B-417F-829E-CA60256E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25676-829C-4C86-914D-E4BF4BA5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03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19396C-19C2-4DDF-85F7-C20547AE8B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41D7D-A9C7-420D-BE5A-3B12B6FDD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3FF6E-B945-4956-8CF9-F6E64C080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362D2-F83E-474B-B5D2-B61ED32F8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A4D17-73F3-4D95-995D-47C9B2337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191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91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3051A-0432-4AC6-AE69-E1E6D9243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D4062-56C5-46E1-A2EE-7FA6B9BD7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18301-7618-4BD9-9355-AE40BDBC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950D6-F0B3-438D-8662-D659C4F08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11B1A-EBAE-418B-807F-9091D84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6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A7DCE-57B7-4239-8D9F-D1BAFE3D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82291-7FB7-4363-9073-EFD9098DC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B50C4-716F-4499-B90D-575E8F2E2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B9865-5185-4546-999F-E67DFEB1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EDECD-F4A9-4248-9993-5053E049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2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9F1FF-ED29-4C3D-83E0-31E509BDF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A6B7E-F09C-4343-BE66-499538E9F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31F722-3701-41B8-B892-363FC73F4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36627-63F5-4883-B0FF-DCCACAC1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E0675-BA4B-44E3-9415-C4566728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9DF8C-B475-458C-81C3-BE7E6ECA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9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950D-DE95-45D9-948D-D6CFEAFA9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85540-D256-412D-8C54-AD2CE5ACD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B195C-3FBE-40DA-AC75-582F5855D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90EBA7-DB46-4099-AB5C-611C69CE0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036DD1-CEA3-43D6-8E07-CCAAA352A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2DCCDD-F582-4F53-BC6A-B9906F667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8A57C4-03F6-4571-A758-D58D78D3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E23D86-EB4B-4B2C-B0B3-2A060BDDD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86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7DF16-04B8-40AA-A215-07387914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6EB5B7-A1F0-42B3-B0B0-599781127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EF6A42-1C00-4516-9A4B-CAF6D1C2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F0E02-37EE-4E36-A3CF-D2DC6002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4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B4B659-83AF-47DC-ACB9-4B15AB9C3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8F6E4C-FF6D-4666-B07A-570723D97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473A7-EA30-4179-BA2A-BFC8C49E5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29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A23C3-B2D0-4113-ACE2-77ABCF95C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0A0CC-994C-480C-BF10-B33FC9B49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692006-EC0D-423C-949C-48E22DEBE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7E2F2-55F2-4B7B-A0AD-8ECFBDFE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A20B6-8625-463D-8C50-DABB25D5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D143D-B6D1-4EEA-AF2A-DF414920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0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75352-46BB-44C9-918E-C96DEFF6F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CBD083-C0CE-4B08-A183-9B29DFB27D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68B484-42B6-4D0D-92BE-1850EACD5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FAF68-A1B3-4923-949D-AE39151B4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E3F96B-3B5B-4802-9620-F9698CDC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E04AD-9A51-4728-AC64-6EADFB737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96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7AA043-846F-4367-B755-B90010587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28E3F-AF33-4E21-8DB6-4B2DD3C97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40D2F-5AA8-469C-9A7D-A7E0272B5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DCE6C-91C4-4977-B5DE-2C9BE74A3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1A275-935C-40FB-9CEA-13BAFFBED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51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ue9Kux95H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81CFC-FA24-49E0-8083-1971B743C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5988" y="442421"/>
            <a:ext cx="5157787" cy="1428581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3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Y2 LO: To complete multiplication sentences using pictures.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94D497-6EE3-47E8-9F50-119973C24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71002"/>
            <a:ext cx="5157787" cy="4758397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5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understand multiplication sentences pictorially.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5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recall multiplication facts for 2, 5 and 10.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5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discuss what the numbers represent in a multiplication sentence. 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A4707-C90C-419B-8207-FF99E919AC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4994"/>
            <a:ext cx="5183188" cy="1428581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3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Y3 LO: To be able to multiply by four. </a:t>
            </a:r>
            <a:endParaRPr lang="en-GB" sz="2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069311-568B-4693-BDE5-E6F89A13FB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71003"/>
            <a:ext cx="5183188" cy="4318660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recall multiplication facts for the four times table.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show my multiplication sentences pictorially.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answer multiplication questions using my knowledge.</a:t>
            </a:r>
          </a:p>
        </p:txBody>
      </p:sp>
    </p:spTree>
    <p:extLst>
      <p:ext uri="{BB962C8B-B14F-4D97-AF65-F5344CB8AC3E}">
        <p14:creationId xmlns:p14="http://schemas.microsoft.com/office/powerpoint/2010/main" val="2130276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27576" y="446392"/>
            <a:ext cx="85026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Write a sensible story for the calculation 6 x 3 = 18.</a:t>
            </a: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Draw a picture to represent this. </a:t>
            </a:r>
          </a:p>
        </p:txBody>
      </p:sp>
      <p:sp>
        <p:nvSpPr>
          <p:cNvPr id="19" name="Teardrop 18">
            <a:extLst>
              <a:ext uri="{FF2B5EF4-FFF2-40B4-BE49-F238E27FC236}">
                <a16:creationId xmlns:a16="http://schemas.microsoft.com/office/drawing/2014/main" id="{93EA6C46-450F-40A0-A879-4DB9E6DF13C3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Problem solving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1C962B-962D-4A13-B2F8-EBDCCDEB2175}"/>
              </a:ext>
            </a:extLst>
          </p:cNvPr>
          <p:cNvSpPr txBox="1"/>
          <p:nvPr/>
        </p:nvSpPr>
        <p:spPr>
          <a:xfrm>
            <a:off x="327576" y="1768456"/>
            <a:ext cx="904446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Example story:</a:t>
            </a:r>
          </a:p>
          <a:p>
            <a:endParaRPr lang="en-GB" sz="28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There are 6 plates. There are 3 bananas on each plate. </a:t>
            </a:r>
            <a:b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There are 18 bananas altogether.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49AF0D-37A2-4345-83AF-3C96CCA8713E}"/>
              </a:ext>
            </a:extLst>
          </p:cNvPr>
          <p:cNvGrpSpPr/>
          <p:nvPr/>
        </p:nvGrpSpPr>
        <p:grpSpPr>
          <a:xfrm>
            <a:off x="443744" y="4064110"/>
            <a:ext cx="11176998" cy="1393391"/>
            <a:chOff x="443744" y="4357185"/>
            <a:chExt cx="11176998" cy="139339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C54D682-CE6F-45E0-A6AF-8353575DB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744" y="4796469"/>
              <a:ext cx="1850389" cy="95410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92C19CB-D690-4248-B867-F5592EB48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9066" y="4796469"/>
              <a:ext cx="1850389" cy="95410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CFEF39B-21FE-4879-BA80-797D4BCFE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4388" y="4796469"/>
              <a:ext cx="1850389" cy="95410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E85481-3F19-4EA8-967B-35CBDFA93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9710" y="4796469"/>
              <a:ext cx="1850389" cy="95410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6B895CE-B317-43C8-8409-F84A28295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5032" y="4796469"/>
              <a:ext cx="1850389" cy="95410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C7433EA-3C4F-4C3D-9335-207E2B3AB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0353" y="4796469"/>
              <a:ext cx="1850389" cy="954107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1206C89-F332-4A99-B38B-CAADD4B2D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0118">
              <a:off x="764672" y="4357190"/>
              <a:ext cx="1208531" cy="116887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EC13167-4BD2-4F94-A1B2-958DEDA67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0118">
              <a:off x="2627989" y="4357187"/>
              <a:ext cx="1208531" cy="116887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A6C6B97-E3E5-4821-A7EF-38330A9B2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0118">
              <a:off x="4500697" y="4357187"/>
              <a:ext cx="1208531" cy="116887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47D911-7968-434C-874D-CCA3DCC93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0118">
              <a:off x="6360637" y="4357186"/>
              <a:ext cx="1208531" cy="116887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C03D819-6110-4DA3-8F63-7017FCF58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0118">
              <a:off x="8225960" y="4357186"/>
              <a:ext cx="1208531" cy="116887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E1EC347-0899-4274-8B42-90F6EB4A9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0118">
              <a:off x="10091283" y="4357185"/>
              <a:ext cx="1208531" cy="11688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125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>
          <a:xfrm>
            <a:off x="4162926" y="53976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162926" y="1146611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162926" y="1753454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162926" y="236029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812632" y="53976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812632" y="1146611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812632" y="1753454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4812632" y="236029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476133" y="53976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476133" y="1146611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5476133" y="1753454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5476133" y="236029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293" y="4222942"/>
            <a:ext cx="1405916" cy="169592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983" y="4222942"/>
            <a:ext cx="1375243" cy="1695927"/>
          </a:xfrm>
          <a:prstGeom prst="rect">
            <a:avLst/>
          </a:prstGeom>
        </p:spPr>
      </p:pic>
      <p:sp>
        <p:nvSpPr>
          <p:cNvPr id="51" name="Rounded Rectangular Callout 50"/>
          <p:cNvSpPr/>
          <p:nvPr/>
        </p:nvSpPr>
        <p:spPr>
          <a:xfrm>
            <a:off x="3915209" y="3373159"/>
            <a:ext cx="3461298" cy="1328023"/>
          </a:xfrm>
          <a:prstGeom prst="wedgeRoundRectCallout">
            <a:avLst>
              <a:gd name="adj1" fmla="val -49079"/>
              <a:gd name="adj2" fmla="val 90104"/>
              <a:gd name="adj3" fmla="val 16667"/>
            </a:avLst>
          </a:prstGeom>
          <a:noFill/>
          <a:ln w="28575">
            <a:solidFill>
              <a:schemeClr val="accent2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I think I can write 4 different multiplications</a:t>
            </a:r>
          </a:p>
        </p:txBody>
      </p:sp>
      <p:sp>
        <p:nvSpPr>
          <p:cNvPr id="52" name="Rounded Rectangular Callout 51"/>
          <p:cNvSpPr/>
          <p:nvPr/>
        </p:nvSpPr>
        <p:spPr>
          <a:xfrm>
            <a:off x="5346014" y="4745735"/>
            <a:ext cx="2544114" cy="919401"/>
          </a:xfrm>
          <a:prstGeom prst="wedgeRoundRectCallout">
            <a:avLst>
              <a:gd name="adj1" fmla="val 73811"/>
              <a:gd name="adj2" fmla="val 4856"/>
              <a:gd name="adj3" fmla="val 16667"/>
            </a:avLst>
          </a:prstGeom>
          <a:noFill/>
          <a:ln w="28575">
            <a:solidFill>
              <a:schemeClr val="accent6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I think there are 8</a:t>
            </a:r>
          </a:p>
        </p:txBody>
      </p:sp>
      <p:sp>
        <p:nvSpPr>
          <p:cNvPr id="53" name="Oval 52"/>
          <p:cNvSpPr/>
          <p:nvPr/>
        </p:nvSpPr>
        <p:spPr>
          <a:xfrm>
            <a:off x="6112745" y="53976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112745" y="1146611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6112745" y="1753454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112745" y="236029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958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>
          <a:xfrm>
            <a:off x="4171315" y="528844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171315" y="1158185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171315" y="1761659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171315" y="2367891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812132" y="528844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812132" y="1158185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812132" y="1761659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4812132" y="2367891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452950" y="528844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452950" y="1158185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5452950" y="1761659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5452950" y="2367891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293" y="4222942"/>
            <a:ext cx="1405916" cy="169592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63" y="4408714"/>
            <a:ext cx="1375243" cy="169592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ounded Rectangular Callout 50"/>
              <p:cNvSpPr/>
              <p:nvPr/>
            </p:nvSpPr>
            <p:spPr>
              <a:xfrm>
                <a:off x="3915210" y="3281446"/>
                <a:ext cx="1430805" cy="2442270"/>
              </a:xfrm>
              <a:prstGeom prst="wedgeRoundRectCallout">
                <a:avLst>
                  <a:gd name="adj1" fmla="val -64145"/>
                  <a:gd name="adj2" fmla="val 26635"/>
                  <a:gd name="adj3" fmla="val 16667"/>
                </a:avLst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GB" sz="2400" dirty="0">
                    <a:latin typeface="Comic Sans MS" panose="030F0702030302020204" pitchFamily="66" charset="0"/>
                  </a:rPr>
                  <a:t>I can see</a:t>
                </a:r>
              </a:p>
              <a:p>
                <a:pPr algn="ctr"/>
                <a:r>
                  <a:rPr lang="en-GB" sz="2400" dirty="0">
                    <a:latin typeface="Comic Sans MS" panose="030F0702030302020204" pitchFamily="66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16</a:t>
                </a:r>
              </a:p>
              <a:p>
                <a:pPr algn="ctr"/>
                <a:r>
                  <a:rPr lang="en-GB" sz="2400" dirty="0">
                    <a:latin typeface="Comic Sans MS" panose="030F0702030302020204" pitchFamily="66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8</a:t>
                </a:r>
              </a:p>
              <a:p>
                <a:pPr algn="ctr"/>
                <a:r>
                  <a:rPr lang="en-GB" sz="2400" dirty="0">
                    <a:latin typeface="Comic Sans MS" panose="030F0702030302020204" pitchFamily="66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_</a:t>
                </a:r>
              </a:p>
              <a:p>
                <a:pPr algn="ctr"/>
                <a:r>
                  <a:rPr lang="en-GB" sz="2400" dirty="0">
                    <a:latin typeface="Comic Sans MS" panose="030F0702030302020204" pitchFamily="66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4</a:t>
                </a:r>
              </a:p>
            </p:txBody>
          </p:sp>
        </mc:Choice>
        <mc:Fallback>
          <p:sp>
            <p:nvSpPr>
              <p:cNvPr id="51" name="Rounded Rectangular Callout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210" y="3281446"/>
                <a:ext cx="1430805" cy="2442270"/>
              </a:xfrm>
              <a:prstGeom prst="wedgeRoundRectCallout">
                <a:avLst>
                  <a:gd name="adj1" fmla="val -64145"/>
                  <a:gd name="adj2" fmla="val 26635"/>
                  <a:gd name="adj3" fmla="val 16667"/>
                </a:avLst>
              </a:prstGeom>
              <a:blipFill>
                <a:blip r:embed="rId5"/>
                <a:stretch>
                  <a:fillRect b="-1724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ounded Rectangular Callout 51"/>
              <p:cNvSpPr/>
              <p:nvPr/>
            </p:nvSpPr>
            <p:spPr>
              <a:xfrm>
                <a:off x="5476133" y="3002040"/>
                <a:ext cx="2860416" cy="2145268"/>
              </a:xfrm>
              <a:prstGeom prst="wedgeRoundRectCallout">
                <a:avLst>
                  <a:gd name="adj1" fmla="val 48535"/>
                  <a:gd name="adj2" fmla="val 62847"/>
                  <a:gd name="adj3" fmla="val 16667"/>
                </a:avLst>
              </a:prstGeom>
              <a:noFill/>
              <a:ln w="28575">
                <a:solidFill>
                  <a:schemeClr val="accent6"/>
                </a:solidFill>
              </a:ln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GB" sz="2400" dirty="0">
                    <a:latin typeface="Comic Sans MS" panose="030F0702030302020204" pitchFamily="66" charset="0"/>
                  </a:rPr>
                  <a:t>I think there are three more</a:t>
                </a:r>
              </a:p>
              <a:p>
                <a:pPr algn="ctr"/>
                <a:r>
                  <a:rPr lang="en-GB" sz="2400" dirty="0">
                    <a:latin typeface="Comic Sans MS" panose="030F0702030302020204" pitchFamily="66" charset="0"/>
                  </a:rPr>
                  <a:t>16</a:t>
                </a:r>
                <a:r>
                  <a:rPr lang="en-GB" sz="2400" dirty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1</a:t>
                </a:r>
              </a:p>
              <a:p>
                <a:pPr algn="ctr"/>
                <a:r>
                  <a:rPr lang="en-GB" sz="2400" dirty="0">
                    <a:latin typeface="Comic Sans MS" panose="030F0702030302020204" pitchFamily="66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2</a:t>
                </a:r>
              </a:p>
              <a:p>
                <a:pPr algn="ctr"/>
                <a:r>
                  <a:rPr lang="en-GB" sz="2400" dirty="0">
                    <a:latin typeface="Comic Sans MS" panose="030F0702030302020204" pitchFamily="66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4 </a:t>
                </a:r>
              </a:p>
            </p:txBody>
          </p:sp>
        </mc:Choice>
        <mc:Fallback>
          <p:sp>
            <p:nvSpPr>
              <p:cNvPr id="52" name="Rounded Rectangular Callout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133" y="3002040"/>
                <a:ext cx="2860416" cy="2145268"/>
              </a:xfrm>
              <a:prstGeom prst="wedgeRoundRectCallout">
                <a:avLst>
                  <a:gd name="adj1" fmla="val 48535"/>
                  <a:gd name="adj2" fmla="val 62847"/>
                  <a:gd name="adj3" fmla="val 16667"/>
                </a:avLst>
              </a:prstGeom>
              <a:blipFill>
                <a:blip r:embed="rId6"/>
                <a:stretch>
                  <a:fillRect r="-1263"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/>
          <p:cNvSpPr/>
          <p:nvPr/>
        </p:nvSpPr>
        <p:spPr>
          <a:xfrm>
            <a:off x="6093767" y="528844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093767" y="1158185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6093767" y="1761659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093767" y="2367891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125406" y="461336"/>
            <a:ext cx="2565420" cy="24622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087886" y="463356"/>
            <a:ext cx="2565420" cy="12340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125406" y="1700864"/>
            <a:ext cx="2565420" cy="12340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108082" y="463356"/>
            <a:ext cx="631795" cy="24602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748899" y="463356"/>
            <a:ext cx="631795" cy="24602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5389717" y="463356"/>
            <a:ext cx="631795" cy="24602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6030534" y="463356"/>
            <a:ext cx="631795" cy="24602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5408117" y="1700864"/>
            <a:ext cx="1262515" cy="12340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4111593" y="1700864"/>
            <a:ext cx="1262515" cy="12340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4100168" y="463355"/>
            <a:ext cx="1262515" cy="12340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5374609" y="454173"/>
            <a:ext cx="1262515" cy="12340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5389717" y="467123"/>
            <a:ext cx="1301110" cy="6287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5389717" y="1096464"/>
            <a:ext cx="1301110" cy="6287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5405881" y="1699938"/>
            <a:ext cx="1301110" cy="6287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5369285" y="2306170"/>
            <a:ext cx="1301110" cy="6287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4059805" y="467123"/>
            <a:ext cx="1301110" cy="6287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4068175" y="1096464"/>
            <a:ext cx="1301110" cy="6287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4084643" y="1699938"/>
            <a:ext cx="1301110" cy="6287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4107006" y="2306170"/>
            <a:ext cx="1301110" cy="6287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069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7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uiExpand="1" build="p" animBg="1"/>
      <p:bldP spid="52" grpId="0" uiExpand="1" build="p" animBg="1"/>
      <p:bldP spid="2" grpId="0" animBg="1"/>
      <p:bldP spid="2" grpId="1" animBg="1"/>
      <p:bldP spid="34" grpId="0" animBg="1"/>
      <p:bldP spid="34" grpId="1" animBg="1"/>
      <p:bldP spid="57" grpId="0" animBg="1"/>
      <p:bldP spid="57" grpId="1" animBg="1"/>
      <p:bldP spid="48" grpId="0" animBg="1"/>
      <p:bldP spid="48" grpId="1" animBg="1"/>
      <p:bldP spid="49" grpId="0" animBg="1"/>
      <p:bldP spid="49" grpId="1" animBg="1"/>
      <p:bldP spid="65" grpId="0" animBg="1"/>
      <p:bldP spid="65" grpId="1" animBg="1"/>
      <p:bldP spid="66" grpId="0" animBg="1"/>
      <p:bldP spid="66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7576-81BE-4DD4-9785-D0E6184E2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237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Y2 Activity one: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BD8953-9AB6-47C5-A63A-FF11E793195F}"/>
              </a:ext>
            </a:extLst>
          </p:cNvPr>
          <p:cNvSpPr txBox="1"/>
          <p:nvPr/>
        </p:nvSpPr>
        <p:spPr>
          <a:xfrm>
            <a:off x="4248150" y="2644170"/>
            <a:ext cx="36956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Complete the worksheet, you have two sheets to complete.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7F7183-2441-414D-B247-1AD2BCCE05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23" t="19961" r="37188" b="13741"/>
          <a:stretch/>
        </p:blipFill>
        <p:spPr>
          <a:xfrm>
            <a:off x="389106" y="1156754"/>
            <a:ext cx="3859044" cy="54098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DAD173-8BA5-49C3-8988-E9989614D4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43" t="21077" r="38085" b="14025"/>
          <a:stretch/>
        </p:blipFill>
        <p:spPr>
          <a:xfrm>
            <a:off x="8107193" y="1156754"/>
            <a:ext cx="3859043" cy="554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09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CB8C0A2-4836-4D97-BF79-30C2D8B75B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2364061"/>
              </p:ext>
            </p:extLst>
          </p:nvPr>
        </p:nvGraphicFramePr>
        <p:xfrm>
          <a:off x="838200" y="428228"/>
          <a:ext cx="10515600" cy="6001544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2989010510"/>
                    </a:ext>
                  </a:extLst>
                </a:gridCol>
              </a:tblGrid>
              <a:tr h="60015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Four Times Table Song (Blurred Lines Cover) with Classroom Instruments - YouTube</a:t>
                      </a:r>
                      <a:endParaRPr lang="en-GB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480873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92C8299-3302-46D8-959C-0EC6667018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3" t="20695" r="35372" b="19701"/>
          <a:stretch/>
        </p:blipFill>
        <p:spPr>
          <a:xfrm>
            <a:off x="2321668" y="2023352"/>
            <a:ext cx="7548664" cy="408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77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0F967578-2DD4-4DE8-824F-B2D498B48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1830"/>
            <a:ext cx="8913124" cy="632210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3190923D-F80B-4308-BA8F-E0197D8758C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each calculation to the correct representation.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6F72B37-8360-4205-9F2A-FA4E8FF00035}"/>
              </a:ext>
            </a:extLst>
          </p:cNvPr>
          <p:cNvSpPr txBox="1"/>
          <p:nvPr/>
        </p:nvSpPr>
        <p:spPr>
          <a:xfrm>
            <a:off x="2323877" y="1933211"/>
            <a:ext cx="2061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A.      7 x 4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3E02347-E43F-4D67-B5FA-D823CB459BAA}"/>
              </a:ext>
            </a:extLst>
          </p:cNvPr>
          <p:cNvSpPr txBox="1"/>
          <p:nvPr/>
        </p:nvSpPr>
        <p:spPr>
          <a:xfrm>
            <a:off x="2323877" y="3167390"/>
            <a:ext cx="2004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B.      8 x 4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E8C8BFB-3DE7-46B7-8458-E602B4BEB743}"/>
              </a:ext>
            </a:extLst>
          </p:cNvPr>
          <p:cNvSpPr txBox="1"/>
          <p:nvPr/>
        </p:nvSpPr>
        <p:spPr>
          <a:xfrm>
            <a:off x="2323875" y="4401569"/>
            <a:ext cx="2175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C.     11 x 4 </a:t>
            </a:r>
          </a:p>
        </p:txBody>
      </p:sp>
      <p:graphicFrame>
        <p:nvGraphicFramePr>
          <p:cNvPr id="59" name="Table 9">
            <a:extLst>
              <a:ext uri="{FF2B5EF4-FFF2-40B4-BE49-F238E27FC236}">
                <a16:creationId xmlns:a16="http://schemas.microsoft.com/office/drawing/2014/main" id="{0C708FA0-CAC5-469F-968B-263D68C9EFFC}"/>
              </a:ext>
            </a:extLst>
          </p:cNvPr>
          <p:cNvGraphicFramePr>
            <a:graphicFrameLocks noGrp="1"/>
          </p:cNvGraphicFramePr>
          <p:nvPr/>
        </p:nvGraphicFramePr>
        <p:xfrm>
          <a:off x="6096001" y="2876213"/>
          <a:ext cx="3794399" cy="110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2057">
                  <a:extLst>
                    <a:ext uri="{9D8B030D-6E8A-4147-A177-3AD203B41FA5}">
                      <a16:colId xmlns:a16="http://schemas.microsoft.com/office/drawing/2014/main" val="2346319944"/>
                    </a:ext>
                  </a:extLst>
                </a:gridCol>
                <a:gridCol w="542057">
                  <a:extLst>
                    <a:ext uri="{9D8B030D-6E8A-4147-A177-3AD203B41FA5}">
                      <a16:colId xmlns:a16="http://schemas.microsoft.com/office/drawing/2014/main" val="1347308359"/>
                    </a:ext>
                  </a:extLst>
                </a:gridCol>
                <a:gridCol w="542057">
                  <a:extLst>
                    <a:ext uri="{9D8B030D-6E8A-4147-A177-3AD203B41FA5}">
                      <a16:colId xmlns:a16="http://schemas.microsoft.com/office/drawing/2014/main" val="2141929928"/>
                    </a:ext>
                  </a:extLst>
                </a:gridCol>
                <a:gridCol w="542057">
                  <a:extLst>
                    <a:ext uri="{9D8B030D-6E8A-4147-A177-3AD203B41FA5}">
                      <a16:colId xmlns:a16="http://schemas.microsoft.com/office/drawing/2014/main" val="3552125681"/>
                    </a:ext>
                  </a:extLst>
                </a:gridCol>
                <a:gridCol w="542057">
                  <a:extLst>
                    <a:ext uri="{9D8B030D-6E8A-4147-A177-3AD203B41FA5}">
                      <a16:colId xmlns:a16="http://schemas.microsoft.com/office/drawing/2014/main" val="1080161552"/>
                    </a:ext>
                  </a:extLst>
                </a:gridCol>
                <a:gridCol w="542057">
                  <a:extLst>
                    <a:ext uri="{9D8B030D-6E8A-4147-A177-3AD203B41FA5}">
                      <a16:colId xmlns:a16="http://schemas.microsoft.com/office/drawing/2014/main" val="1881334375"/>
                    </a:ext>
                  </a:extLst>
                </a:gridCol>
                <a:gridCol w="542057">
                  <a:extLst>
                    <a:ext uri="{9D8B030D-6E8A-4147-A177-3AD203B41FA5}">
                      <a16:colId xmlns:a16="http://schemas.microsoft.com/office/drawing/2014/main" val="1385360451"/>
                    </a:ext>
                  </a:extLst>
                </a:gridCol>
              </a:tblGrid>
              <a:tr h="11088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83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622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0F967578-2DD4-4DE8-824F-B2D498B48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1830"/>
            <a:ext cx="8913124" cy="632210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3190923D-F80B-4308-BA8F-E0197D8758C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each calculation to the correct representation.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6F72B37-8360-4205-9F2A-FA4E8FF00035}"/>
              </a:ext>
            </a:extLst>
          </p:cNvPr>
          <p:cNvSpPr txBox="1"/>
          <p:nvPr/>
        </p:nvSpPr>
        <p:spPr>
          <a:xfrm>
            <a:off x="2323877" y="1933211"/>
            <a:ext cx="2061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A.      7 x 4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3E02347-E43F-4D67-B5FA-D823CB459BAA}"/>
              </a:ext>
            </a:extLst>
          </p:cNvPr>
          <p:cNvSpPr txBox="1"/>
          <p:nvPr/>
        </p:nvSpPr>
        <p:spPr>
          <a:xfrm>
            <a:off x="2323877" y="3167390"/>
            <a:ext cx="2004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B.      8 x 4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E8C8BFB-3DE7-46B7-8458-E602B4BEB743}"/>
              </a:ext>
            </a:extLst>
          </p:cNvPr>
          <p:cNvSpPr txBox="1"/>
          <p:nvPr/>
        </p:nvSpPr>
        <p:spPr>
          <a:xfrm>
            <a:off x="2323875" y="4401569"/>
            <a:ext cx="2175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C.     11 x 4 </a:t>
            </a:r>
          </a:p>
        </p:txBody>
      </p:sp>
      <p:graphicFrame>
        <p:nvGraphicFramePr>
          <p:cNvPr id="59" name="Table 9">
            <a:extLst>
              <a:ext uri="{FF2B5EF4-FFF2-40B4-BE49-F238E27FC236}">
                <a16:creationId xmlns:a16="http://schemas.microsoft.com/office/drawing/2014/main" id="{0C708FA0-CAC5-469F-968B-263D68C9EFFC}"/>
              </a:ext>
            </a:extLst>
          </p:cNvPr>
          <p:cNvGraphicFramePr>
            <a:graphicFrameLocks noGrp="1"/>
          </p:cNvGraphicFramePr>
          <p:nvPr/>
        </p:nvGraphicFramePr>
        <p:xfrm>
          <a:off x="6096001" y="2876213"/>
          <a:ext cx="3794399" cy="110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2057">
                  <a:extLst>
                    <a:ext uri="{9D8B030D-6E8A-4147-A177-3AD203B41FA5}">
                      <a16:colId xmlns:a16="http://schemas.microsoft.com/office/drawing/2014/main" val="2346319944"/>
                    </a:ext>
                  </a:extLst>
                </a:gridCol>
                <a:gridCol w="542057">
                  <a:extLst>
                    <a:ext uri="{9D8B030D-6E8A-4147-A177-3AD203B41FA5}">
                      <a16:colId xmlns:a16="http://schemas.microsoft.com/office/drawing/2014/main" val="1347308359"/>
                    </a:ext>
                  </a:extLst>
                </a:gridCol>
                <a:gridCol w="542057">
                  <a:extLst>
                    <a:ext uri="{9D8B030D-6E8A-4147-A177-3AD203B41FA5}">
                      <a16:colId xmlns:a16="http://schemas.microsoft.com/office/drawing/2014/main" val="2141929928"/>
                    </a:ext>
                  </a:extLst>
                </a:gridCol>
                <a:gridCol w="542057">
                  <a:extLst>
                    <a:ext uri="{9D8B030D-6E8A-4147-A177-3AD203B41FA5}">
                      <a16:colId xmlns:a16="http://schemas.microsoft.com/office/drawing/2014/main" val="3552125681"/>
                    </a:ext>
                  </a:extLst>
                </a:gridCol>
                <a:gridCol w="542057">
                  <a:extLst>
                    <a:ext uri="{9D8B030D-6E8A-4147-A177-3AD203B41FA5}">
                      <a16:colId xmlns:a16="http://schemas.microsoft.com/office/drawing/2014/main" val="1080161552"/>
                    </a:ext>
                  </a:extLst>
                </a:gridCol>
                <a:gridCol w="542057">
                  <a:extLst>
                    <a:ext uri="{9D8B030D-6E8A-4147-A177-3AD203B41FA5}">
                      <a16:colId xmlns:a16="http://schemas.microsoft.com/office/drawing/2014/main" val="1881334375"/>
                    </a:ext>
                  </a:extLst>
                </a:gridCol>
                <a:gridCol w="542057">
                  <a:extLst>
                    <a:ext uri="{9D8B030D-6E8A-4147-A177-3AD203B41FA5}">
                      <a16:colId xmlns:a16="http://schemas.microsoft.com/office/drawing/2014/main" val="1385360451"/>
                    </a:ext>
                  </a:extLst>
                </a:gridCol>
              </a:tblGrid>
              <a:tr h="11088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83965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7BF4F5E-8A41-40CB-AAFA-BDE5A68329AC}"/>
              </a:ext>
            </a:extLst>
          </p:cNvPr>
          <p:cNvCxnSpPr>
            <a:cxnSpLocks/>
          </p:cNvCxnSpPr>
          <p:nvPr/>
        </p:nvCxnSpPr>
        <p:spPr>
          <a:xfrm>
            <a:off x="4429139" y="2218725"/>
            <a:ext cx="1547195" cy="11613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C8CC613-E986-4FF0-8B98-BDF856B2A877}"/>
              </a:ext>
            </a:extLst>
          </p:cNvPr>
          <p:cNvCxnSpPr>
            <a:cxnSpLocks/>
          </p:cNvCxnSpPr>
          <p:nvPr/>
        </p:nvCxnSpPr>
        <p:spPr>
          <a:xfrm>
            <a:off x="4431551" y="3429001"/>
            <a:ext cx="1547195" cy="11613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35A9AB0-7202-42F0-93B8-E4080BE3A323}"/>
              </a:ext>
            </a:extLst>
          </p:cNvPr>
          <p:cNvCxnSpPr>
            <a:cxnSpLocks/>
          </p:cNvCxnSpPr>
          <p:nvPr/>
        </p:nvCxnSpPr>
        <p:spPr>
          <a:xfrm flipV="1">
            <a:off x="4428624" y="2024157"/>
            <a:ext cx="1523403" cy="26258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17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78B02AD-9A6B-41A9-9865-EEF266AAD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1830"/>
            <a:ext cx="8913124" cy="63221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7196A38-45BA-4059-BD0D-5DC3A8014513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representation is the odd one out?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D39D69-2094-43E9-81AD-6DABDD30B4EE}"/>
              </a:ext>
            </a:extLst>
          </p:cNvPr>
          <p:cNvSpPr/>
          <p:nvPr/>
        </p:nvSpPr>
        <p:spPr>
          <a:xfrm>
            <a:off x="3229856" y="1624584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7 x 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9888890-0DB0-42AC-BD7F-7B3D397D00E8}"/>
              </a:ext>
            </a:extLst>
          </p:cNvPr>
          <p:cNvSpPr/>
          <p:nvPr/>
        </p:nvSpPr>
        <p:spPr>
          <a:xfrm>
            <a:off x="3229856" y="4109188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 x 6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782A64D-655A-4E34-9754-96821C6420FC}"/>
              </a:ext>
            </a:extLst>
          </p:cNvPr>
          <p:cNvSpPr/>
          <p:nvPr/>
        </p:nvSpPr>
        <p:spPr>
          <a:xfrm>
            <a:off x="6998216" y="4109188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1F4BC6-7D0D-4384-8394-6B4EA83F0219}"/>
              </a:ext>
            </a:extLst>
          </p:cNvPr>
          <p:cNvSpPr txBox="1"/>
          <p:nvPr/>
        </p:nvSpPr>
        <p:spPr>
          <a:xfrm>
            <a:off x="2855020" y="1624488"/>
            <a:ext cx="445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F5AF2F-01E1-46C3-87CF-1D58057330D9}"/>
              </a:ext>
            </a:extLst>
          </p:cNvPr>
          <p:cNvSpPr txBox="1"/>
          <p:nvPr/>
        </p:nvSpPr>
        <p:spPr>
          <a:xfrm>
            <a:off x="2855020" y="4109092"/>
            <a:ext cx="405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2DBA43A-6719-49EC-9146-75AF32DC8127}"/>
              </a:ext>
            </a:extLst>
          </p:cNvPr>
          <p:cNvSpPr txBox="1"/>
          <p:nvPr/>
        </p:nvSpPr>
        <p:spPr>
          <a:xfrm>
            <a:off x="6626172" y="1624488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C.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23A9DE-D981-45A4-BFBF-58D567E53E60}"/>
              </a:ext>
            </a:extLst>
          </p:cNvPr>
          <p:cNvSpPr txBox="1"/>
          <p:nvPr/>
        </p:nvSpPr>
        <p:spPr>
          <a:xfrm>
            <a:off x="6626172" y="4109092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D.</a:t>
            </a:r>
          </a:p>
        </p:txBody>
      </p:sp>
      <p:graphicFrame>
        <p:nvGraphicFramePr>
          <p:cNvPr id="39" name="Table 5">
            <a:extLst>
              <a:ext uri="{FF2B5EF4-FFF2-40B4-BE49-F238E27FC236}">
                <a16:creationId xmlns:a16="http://schemas.microsoft.com/office/drawing/2014/main" id="{640F88DA-E0CC-450F-8BC0-CC4E0E5B271E}"/>
              </a:ext>
            </a:extLst>
          </p:cNvPr>
          <p:cNvGraphicFramePr>
            <a:graphicFrameLocks noGrp="1"/>
          </p:cNvGraphicFramePr>
          <p:nvPr/>
        </p:nvGraphicFramePr>
        <p:xfrm>
          <a:off x="7062376" y="4865188"/>
          <a:ext cx="1872000" cy="46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23550560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79968732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89625935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450924533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76355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673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78B02AD-9A6B-41A9-9865-EEF266AAD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1830"/>
            <a:ext cx="8913124" cy="63221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7196A38-45BA-4059-BD0D-5DC3A8014513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representation is the odd one out?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D39D69-2094-43E9-81AD-6DABDD30B4EE}"/>
              </a:ext>
            </a:extLst>
          </p:cNvPr>
          <p:cNvSpPr/>
          <p:nvPr/>
        </p:nvSpPr>
        <p:spPr>
          <a:xfrm>
            <a:off x="3229856" y="1624584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7 x 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9888890-0DB0-42AC-BD7F-7B3D397D00E8}"/>
              </a:ext>
            </a:extLst>
          </p:cNvPr>
          <p:cNvSpPr/>
          <p:nvPr/>
        </p:nvSpPr>
        <p:spPr>
          <a:xfrm>
            <a:off x="3229856" y="4109188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 x 6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782A64D-655A-4E34-9754-96821C6420FC}"/>
              </a:ext>
            </a:extLst>
          </p:cNvPr>
          <p:cNvSpPr/>
          <p:nvPr/>
        </p:nvSpPr>
        <p:spPr>
          <a:xfrm>
            <a:off x="6998216" y="4109188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1F4BC6-7D0D-4384-8394-6B4EA83F0219}"/>
              </a:ext>
            </a:extLst>
          </p:cNvPr>
          <p:cNvSpPr txBox="1"/>
          <p:nvPr/>
        </p:nvSpPr>
        <p:spPr>
          <a:xfrm>
            <a:off x="2855020" y="1624488"/>
            <a:ext cx="445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F5AF2F-01E1-46C3-87CF-1D58057330D9}"/>
              </a:ext>
            </a:extLst>
          </p:cNvPr>
          <p:cNvSpPr txBox="1"/>
          <p:nvPr/>
        </p:nvSpPr>
        <p:spPr>
          <a:xfrm>
            <a:off x="2855020" y="4109092"/>
            <a:ext cx="405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2DBA43A-6719-49EC-9146-75AF32DC8127}"/>
              </a:ext>
            </a:extLst>
          </p:cNvPr>
          <p:cNvSpPr txBox="1"/>
          <p:nvPr/>
        </p:nvSpPr>
        <p:spPr>
          <a:xfrm>
            <a:off x="6626172" y="1624488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23A9DE-D981-45A4-BFBF-58D567E53E60}"/>
              </a:ext>
            </a:extLst>
          </p:cNvPr>
          <p:cNvSpPr txBox="1"/>
          <p:nvPr/>
        </p:nvSpPr>
        <p:spPr>
          <a:xfrm>
            <a:off x="6626172" y="4109092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D.</a:t>
            </a:r>
          </a:p>
        </p:txBody>
      </p:sp>
      <p:graphicFrame>
        <p:nvGraphicFramePr>
          <p:cNvPr id="39" name="Table 5">
            <a:extLst>
              <a:ext uri="{FF2B5EF4-FFF2-40B4-BE49-F238E27FC236}">
                <a16:creationId xmlns:a16="http://schemas.microsoft.com/office/drawing/2014/main" id="{640F88DA-E0CC-450F-8BC0-CC4E0E5B271E}"/>
              </a:ext>
            </a:extLst>
          </p:cNvPr>
          <p:cNvGraphicFramePr>
            <a:graphicFrameLocks noGrp="1"/>
          </p:cNvGraphicFramePr>
          <p:nvPr/>
        </p:nvGraphicFramePr>
        <p:xfrm>
          <a:off x="7062376" y="4865188"/>
          <a:ext cx="1872000" cy="46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23550560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79968732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89625935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450924533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76355478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CEFC7A24-401B-4BF8-843A-0E9799455F2D}"/>
              </a:ext>
            </a:extLst>
          </p:cNvPr>
          <p:cNvSpPr/>
          <p:nvPr/>
        </p:nvSpPr>
        <p:spPr>
          <a:xfrm>
            <a:off x="6258560" y="1290321"/>
            <a:ext cx="3434080" cy="26128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58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calculations using the bar models to help you.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D3CF2B1-550C-4245-9960-1D35BF11C38E}"/>
              </a:ext>
            </a:extLst>
          </p:cNvPr>
          <p:cNvGraphicFramePr>
            <a:graphicFrameLocks noGrp="1"/>
          </p:cNvGraphicFramePr>
          <p:nvPr/>
        </p:nvGraphicFramePr>
        <p:xfrm>
          <a:off x="2330240" y="2147756"/>
          <a:ext cx="3654000" cy="10074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3500">
                  <a:extLst>
                    <a:ext uri="{9D8B030D-6E8A-4147-A177-3AD203B41FA5}">
                      <a16:colId xmlns:a16="http://schemas.microsoft.com/office/drawing/2014/main" val="3258606776"/>
                    </a:ext>
                  </a:extLst>
                </a:gridCol>
                <a:gridCol w="913500">
                  <a:extLst>
                    <a:ext uri="{9D8B030D-6E8A-4147-A177-3AD203B41FA5}">
                      <a16:colId xmlns:a16="http://schemas.microsoft.com/office/drawing/2014/main" val="915169328"/>
                    </a:ext>
                  </a:extLst>
                </a:gridCol>
                <a:gridCol w="913500">
                  <a:extLst>
                    <a:ext uri="{9D8B030D-6E8A-4147-A177-3AD203B41FA5}">
                      <a16:colId xmlns:a16="http://schemas.microsoft.com/office/drawing/2014/main" val="2246017274"/>
                    </a:ext>
                  </a:extLst>
                </a:gridCol>
                <a:gridCol w="913500">
                  <a:extLst>
                    <a:ext uri="{9D8B030D-6E8A-4147-A177-3AD203B41FA5}">
                      <a16:colId xmlns:a16="http://schemas.microsoft.com/office/drawing/2014/main" val="1435807342"/>
                    </a:ext>
                  </a:extLst>
                </a:gridCol>
              </a:tblGrid>
              <a:tr h="50372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911425"/>
                  </a:ext>
                </a:extLst>
              </a:tr>
              <a:tr h="503722">
                <a:tc gridSpan="4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marL="100584" marR="100584" marT="50292" marB="5029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74215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B2751DD-87D4-4886-80F5-46B36E20ECBF}"/>
              </a:ext>
            </a:extLst>
          </p:cNvPr>
          <p:cNvGraphicFramePr>
            <a:graphicFrameLocks noGrp="1"/>
          </p:cNvGraphicFramePr>
          <p:nvPr/>
        </p:nvGraphicFramePr>
        <p:xfrm>
          <a:off x="2330240" y="4294943"/>
          <a:ext cx="3653200" cy="10074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3300">
                  <a:extLst>
                    <a:ext uri="{9D8B030D-6E8A-4147-A177-3AD203B41FA5}">
                      <a16:colId xmlns:a16="http://schemas.microsoft.com/office/drawing/2014/main" val="2822625914"/>
                    </a:ext>
                  </a:extLst>
                </a:gridCol>
                <a:gridCol w="913300">
                  <a:extLst>
                    <a:ext uri="{9D8B030D-6E8A-4147-A177-3AD203B41FA5}">
                      <a16:colId xmlns:a16="http://schemas.microsoft.com/office/drawing/2014/main" val="2123728768"/>
                    </a:ext>
                  </a:extLst>
                </a:gridCol>
                <a:gridCol w="913300">
                  <a:extLst>
                    <a:ext uri="{9D8B030D-6E8A-4147-A177-3AD203B41FA5}">
                      <a16:colId xmlns:a16="http://schemas.microsoft.com/office/drawing/2014/main" val="2659590833"/>
                    </a:ext>
                  </a:extLst>
                </a:gridCol>
                <a:gridCol w="913300">
                  <a:extLst>
                    <a:ext uri="{9D8B030D-6E8A-4147-A177-3AD203B41FA5}">
                      <a16:colId xmlns:a16="http://schemas.microsoft.com/office/drawing/2014/main" val="4228731241"/>
                    </a:ext>
                  </a:extLst>
                </a:gridCol>
              </a:tblGrid>
              <a:tr h="50372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726134"/>
                  </a:ext>
                </a:extLst>
              </a:tr>
              <a:tr h="503722">
                <a:tc gridSpan="4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marL="100584" marR="100584" marT="50292" marB="5029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3262959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5B8BE77-7E27-4AE8-90A2-D3640906656D}"/>
              </a:ext>
            </a:extLst>
          </p:cNvPr>
          <p:cNvGraphicFramePr>
            <a:graphicFrameLocks noGrp="1"/>
          </p:cNvGraphicFramePr>
          <p:nvPr/>
        </p:nvGraphicFramePr>
        <p:xfrm>
          <a:off x="6942665" y="2327478"/>
          <a:ext cx="2952000" cy="6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28710629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53235467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54485025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83760655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377525698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214726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3F3BD7F-4CAB-4EF6-BAAD-8BA86A38D467}"/>
              </a:ext>
            </a:extLst>
          </p:cNvPr>
          <p:cNvGraphicFramePr>
            <a:graphicFrameLocks noGrp="1"/>
          </p:cNvGraphicFramePr>
          <p:nvPr/>
        </p:nvGraphicFramePr>
        <p:xfrm>
          <a:off x="6942665" y="4474665"/>
          <a:ext cx="2952000" cy="6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28710629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53235467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54485025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83760655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377525698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214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905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B61EC36-2596-48E9-B1C8-2FC86DC71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51" t="36872" r="41755" b="21973"/>
          <a:stretch/>
        </p:blipFill>
        <p:spPr>
          <a:xfrm>
            <a:off x="5583677" y="280176"/>
            <a:ext cx="6186791" cy="6496117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95DC845C-C1E3-4442-A710-0D26D146B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Starter: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E8571FD-260F-4C7B-AD8B-21BA1C052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67264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Create your own multiplication flower, using a times table you find the trickiest.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Y2- 2s, 5s or 10s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Y3- 3s, 4s or 8s</a:t>
            </a:r>
          </a:p>
        </p:txBody>
      </p:sp>
    </p:spTree>
    <p:extLst>
      <p:ext uri="{BB962C8B-B14F-4D97-AF65-F5344CB8AC3E}">
        <p14:creationId xmlns:p14="http://schemas.microsoft.com/office/powerpoint/2010/main" val="1791200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calculations using the bar models to help you.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D882661-2815-4ED2-BD31-7DD22DB04BDA}"/>
              </a:ext>
            </a:extLst>
          </p:cNvPr>
          <p:cNvGraphicFramePr>
            <a:graphicFrameLocks noGrp="1"/>
          </p:cNvGraphicFramePr>
          <p:nvPr/>
        </p:nvGraphicFramePr>
        <p:xfrm>
          <a:off x="2330240" y="2147756"/>
          <a:ext cx="3654000" cy="10074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3500">
                  <a:extLst>
                    <a:ext uri="{9D8B030D-6E8A-4147-A177-3AD203B41FA5}">
                      <a16:colId xmlns:a16="http://schemas.microsoft.com/office/drawing/2014/main" val="3258606776"/>
                    </a:ext>
                  </a:extLst>
                </a:gridCol>
                <a:gridCol w="913500">
                  <a:extLst>
                    <a:ext uri="{9D8B030D-6E8A-4147-A177-3AD203B41FA5}">
                      <a16:colId xmlns:a16="http://schemas.microsoft.com/office/drawing/2014/main" val="915169328"/>
                    </a:ext>
                  </a:extLst>
                </a:gridCol>
                <a:gridCol w="913500">
                  <a:extLst>
                    <a:ext uri="{9D8B030D-6E8A-4147-A177-3AD203B41FA5}">
                      <a16:colId xmlns:a16="http://schemas.microsoft.com/office/drawing/2014/main" val="2246017274"/>
                    </a:ext>
                  </a:extLst>
                </a:gridCol>
                <a:gridCol w="913500">
                  <a:extLst>
                    <a:ext uri="{9D8B030D-6E8A-4147-A177-3AD203B41FA5}">
                      <a16:colId xmlns:a16="http://schemas.microsoft.com/office/drawing/2014/main" val="1435807342"/>
                    </a:ext>
                  </a:extLst>
                </a:gridCol>
              </a:tblGrid>
              <a:tr h="50372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911425"/>
                  </a:ext>
                </a:extLst>
              </a:tr>
              <a:tr h="503722">
                <a:tc gridSpan="4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48</a:t>
                      </a:r>
                    </a:p>
                  </a:txBody>
                  <a:tcPr marL="100584" marR="100584" marT="50292" marB="5029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74215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CCDE1C5-023C-4E95-8914-36F3F09766BC}"/>
              </a:ext>
            </a:extLst>
          </p:cNvPr>
          <p:cNvGraphicFramePr>
            <a:graphicFrameLocks noGrp="1"/>
          </p:cNvGraphicFramePr>
          <p:nvPr/>
        </p:nvGraphicFramePr>
        <p:xfrm>
          <a:off x="2330240" y="4294943"/>
          <a:ext cx="3653200" cy="10074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3300">
                  <a:extLst>
                    <a:ext uri="{9D8B030D-6E8A-4147-A177-3AD203B41FA5}">
                      <a16:colId xmlns:a16="http://schemas.microsoft.com/office/drawing/2014/main" val="2822625914"/>
                    </a:ext>
                  </a:extLst>
                </a:gridCol>
                <a:gridCol w="913300">
                  <a:extLst>
                    <a:ext uri="{9D8B030D-6E8A-4147-A177-3AD203B41FA5}">
                      <a16:colId xmlns:a16="http://schemas.microsoft.com/office/drawing/2014/main" val="2123728768"/>
                    </a:ext>
                  </a:extLst>
                </a:gridCol>
                <a:gridCol w="913300">
                  <a:extLst>
                    <a:ext uri="{9D8B030D-6E8A-4147-A177-3AD203B41FA5}">
                      <a16:colId xmlns:a16="http://schemas.microsoft.com/office/drawing/2014/main" val="2659590833"/>
                    </a:ext>
                  </a:extLst>
                </a:gridCol>
                <a:gridCol w="913300">
                  <a:extLst>
                    <a:ext uri="{9D8B030D-6E8A-4147-A177-3AD203B41FA5}">
                      <a16:colId xmlns:a16="http://schemas.microsoft.com/office/drawing/2014/main" val="4228731241"/>
                    </a:ext>
                  </a:extLst>
                </a:gridCol>
              </a:tblGrid>
              <a:tr h="50372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726134"/>
                  </a:ext>
                </a:extLst>
              </a:tr>
              <a:tr h="503722">
                <a:tc gridSpan="4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100584" marR="100584" marT="50292" marB="5029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326295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6A2E5E9-8E74-4C19-981C-56C185A6EF4F}"/>
              </a:ext>
            </a:extLst>
          </p:cNvPr>
          <p:cNvGraphicFramePr>
            <a:graphicFrameLocks noGrp="1"/>
          </p:cNvGraphicFramePr>
          <p:nvPr/>
        </p:nvGraphicFramePr>
        <p:xfrm>
          <a:off x="6942665" y="2327478"/>
          <a:ext cx="2952000" cy="6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28710629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53235467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54485025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83760655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377525698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21472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DDAD27C-9EF3-4094-8A51-B1A185BE274C}"/>
              </a:ext>
            </a:extLst>
          </p:cNvPr>
          <p:cNvGraphicFramePr>
            <a:graphicFrameLocks noGrp="1"/>
          </p:cNvGraphicFramePr>
          <p:nvPr/>
        </p:nvGraphicFramePr>
        <p:xfrm>
          <a:off x="6942665" y="4474665"/>
          <a:ext cx="2952000" cy="6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28710629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53235467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54485025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83760655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377525698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214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126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C7232F-05AC-42B1-BE13-B01770DAE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1830"/>
            <a:ext cx="8913124" cy="63221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AB851C2-6DE7-415D-8B09-0F2ACCBA2D4D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Rachel says,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Rachel correct?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97D7F01F-71F9-4B60-AE6D-793AB40F43D7}"/>
              </a:ext>
            </a:extLst>
          </p:cNvPr>
          <p:cNvSpPr/>
          <p:nvPr/>
        </p:nvSpPr>
        <p:spPr>
          <a:xfrm>
            <a:off x="4648913" y="1249948"/>
            <a:ext cx="4949128" cy="1411975"/>
          </a:xfrm>
          <a:prstGeom prst="wedgeRoundRectCallout">
            <a:avLst>
              <a:gd name="adj1" fmla="val -67359"/>
              <a:gd name="adj2" fmla="val 3159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3 violins have 12 strings, then 6 violins will have 20 strings.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57BB95-2037-4F8C-9718-9FDF0C80B6A7}"/>
              </a:ext>
            </a:extLst>
          </p:cNvPr>
          <p:cNvSpPr txBox="1"/>
          <p:nvPr/>
        </p:nvSpPr>
        <p:spPr>
          <a:xfrm>
            <a:off x="2810059" y="2713701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Rachel</a:t>
            </a:r>
          </a:p>
        </p:txBody>
      </p:sp>
    </p:spTree>
    <p:extLst>
      <p:ext uri="{BB962C8B-B14F-4D97-AF65-F5344CB8AC3E}">
        <p14:creationId xmlns:p14="http://schemas.microsoft.com/office/powerpoint/2010/main" val="1702538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C7232F-05AC-42B1-BE13-B01770DAE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1830"/>
            <a:ext cx="8913124" cy="63221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AB851C2-6DE7-415D-8B09-0F2ACCBA2D4D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Rachel says,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Rachel correct?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Rachel is incorrect because…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97D7F01F-71F9-4B60-AE6D-793AB40F43D7}"/>
              </a:ext>
            </a:extLst>
          </p:cNvPr>
          <p:cNvSpPr/>
          <p:nvPr/>
        </p:nvSpPr>
        <p:spPr>
          <a:xfrm>
            <a:off x="4648913" y="1249948"/>
            <a:ext cx="4949128" cy="1411975"/>
          </a:xfrm>
          <a:prstGeom prst="wedgeRoundRectCallout">
            <a:avLst>
              <a:gd name="adj1" fmla="val -67359"/>
              <a:gd name="adj2" fmla="val 3159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3 violins have 12 strings, then 6 violins will have 20 strings.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57BB95-2037-4F8C-9718-9FDF0C80B6A7}"/>
              </a:ext>
            </a:extLst>
          </p:cNvPr>
          <p:cNvSpPr txBox="1"/>
          <p:nvPr/>
        </p:nvSpPr>
        <p:spPr>
          <a:xfrm>
            <a:off x="2810059" y="2713701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Rachel</a:t>
            </a:r>
          </a:p>
        </p:txBody>
      </p:sp>
    </p:spTree>
    <p:extLst>
      <p:ext uri="{BB962C8B-B14F-4D97-AF65-F5344CB8AC3E}">
        <p14:creationId xmlns:p14="http://schemas.microsoft.com/office/powerpoint/2010/main" val="772623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C7232F-05AC-42B1-BE13-B01770DAE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1830"/>
            <a:ext cx="8913124" cy="63221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AB851C2-6DE7-415D-8B09-0F2ACCBA2D4D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Rachel says,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Rachel correct?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Rachel is incorrect because 6 violins would have 24 strings, not 20, as 6 x 4 = 24.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97D7F01F-71F9-4B60-AE6D-793AB40F43D7}"/>
              </a:ext>
            </a:extLst>
          </p:cNvPr>
          <p:cNvSpPr/>
          <p:nvPr/>
        </p:nvSpPr>
        <p:spPr>
          <a:xfrm>
            <a:off x="4648913" y="1249948"/>
            <a:ext cx="4949128" cy="1411975"/>
          </a:xfrm>
          <a:prstGeom prst="wedgeRoundRectCallout">
            <a:avLst>
              <a:gd name="adj1" fmla="val -67359"/>
              <a:gd name="adj2" fmla="val 3159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3 violins have 12 strings, then 6 violins will have 20 strings.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57BB95-2037-4F8C-9718-9FDF0C80B6A7}"/>
              </a:ext>
            </a:extLst>
          </p:cNvPr>
          <p:cNvSpPr txBox="1"/>
          <p:nvPr/>
        </p:nvSpPr>
        <p:spPr>
          <a:xfrm>
            <a:off x="2810059" y="2713701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Rachel</a:t>
            </a:r>
          </a:p>
        </p:txBody>
      </p:sp>
    </p:spTree>
    <p:extLst>
      <p:ext uri="{BB962C8B-B14F-4D97-AF65-F5344CB8AC3E}">
        <p14:creationId xmlns:p14="http://schemas.microsoft.com/office/powerpoint/2010/main" val="2731342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BD4069-F16F-4C43-89EF-AE44C14AD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1830"/>
            <a:ext cx="8913124" cy="6322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0927EFD-4C0D-491C-839A-27C0F845AFCD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John says,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other facts might John know?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List three other facts.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92BD8CFE-A9A8-4BA7-B7CC-A7A08D5928C2}"/>
              </a:ext>
            </a:extLst>
          </p:cNvPr>
          <p:cNvSpPr/>
          <p:nvPr/>
        </p:nvSpPr>
        <p:spPr>
          <a:xfrm>
            <a:off x="4648913" y="2113561"/>
            <a:ext cx="4949128" cy="1411975"/>
          </a:xfrm>
          <a:prstGeom prst="wedgeRoundRectCallout">
            <a:avLst>
              <a:gd name="adj1" fmla="val -67359"/>
              <a:gd name="adj2" fmla="val 3159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know 8 x 4 = 32 so I can tell you other related facts.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F31778-87DF-46AB-9EE7-70DC32BBFF18}"/>
              </a:ext>
            </a:extLst>
          </p:cNvPr>
          <p:cNvSpPr txBox="1"/>
          <p:nvPr/>
        </p:nvSpPr>
        <p:spPr>
          <a:xfrm>
            <a:off x="2935091" y="3577314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John</a:t>
            </a:r>
          </a:p>
        </p:txBody>
      </p:sp>
    </p:spTree>
    <p:extLst>
      <p:ext uri="{BB962C8B-B14F-4D97-AF65-F5344CB8AC3E}">
        <p14:creationId xmlns:p14="http://schemas.microsoft.com/office/powerpoint/2010/main" val="141025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BD4069-F16F-4C43-89EF-AE44C14AD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1830"/>
            <a:ext cx="8913124" cy="6322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0927EFD-4C0D-491C-839A-27C0F845AFCD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John says,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other facts might John know?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List three other facts.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 x 8 = 32; 32 ÷ 8 = 4; 32 ÷ 4 = 8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92BD8CFE-A9A8-4BA7-B7CC-A7A08D5928C2}"/>
              </a:ext>
            </a:extLst>
          </p:cNvPr>
          <p:cNvSpPr/>
          <p:nvPr/>
        </p:nvSpPr>
        <p:spPr>
          <a:xfrm>
            <a:off x="4648913" y="2113561"/>
            <a:ext cx="4949128" cy="1411975"/>
          </a:xfrm>
          <a:prstGeom prst="wedgeRoundRectCallout">
            <a:avLst>
              <a:gd name="adj1" fmla="val -67359"/>
              <a:gd name="adj2" fmla="val 3159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know 8 x 4 = 32 so I can tell you other related facts.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F31778-87DF-46AB-9EE7-70DC32BBFF18}"/>
              </a:ext>
            </a:extLst>
          </p:cNvPr>
          <p:cNvSpPr txBox="1"/>
          <p:nvPr/>
        </p:nvSpPr>
        <p:spPr>
          <a:xfrm>
            <a:off x="2935091" y="3577314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John</a:t>
            </a:r>
          </a:p>
        </p:txBody>
      </p:sp>
    </p:spTree>
    <p:extLst>
      <p:ext uri="{BB962C8B-B14F-4D97-AF65-F5344CB8AC3E}">
        <p14:creationId xmlns:p14="http://schemas.microsoft.com/office/powerpoint/2010/main" val="24152437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Fill in the missing numbers on the number track.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A6B1388-745A-438E-8346-048284609C14}"/>
              </a:ext>
            </a:extLst>
          </p:cNvPr>
          <p:cNvGraphicFramePr>
            <a:graphicFrameLocks noGrp="1"/>
          </p:cNvGraphicFramePr>
          <p:nvPr/>
        </p:nvGraphicFramePr>
        <p:xfrm>
          <a:off x="2496000" y="2187116"/>
          <a:ext cx="720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000">
                  <a:extLst>
                    <a:ext uri="{9D8B030D-6E8A-4147-A177-3AD203B41FA5}">
                      <a16:colId xmlns:a16="http://schemas.microsoft.com/office/drawing/2014/main" val="216394878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val="1083729730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val="3383696811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val="3586230072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val="4160546137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val="4130816291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182936"/>
                  </a:ext>
                </a:extLst>
              </a:tr>
            </a:tbl>
          </a:graphicData>
        </a:graphic>
      </p:graphicFrame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7CD2F5F7-031F-4239-A958-DBE57C697B40}"/>
              </a:ext>
            </a:extLst>
          </p:cNvPr>
          <p:cNvGraphicFramePr>
            <a:graphicFrameLocks noGrp="1"/>
          </p:cNvGraphicFramePr>
          <p:nvPr/>
        </p:nvGraphicFramePr>
        <p:xfrm>
          <a:off x="2496000" y="3941109"/>
          <a:ext cx="720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000">
                  <a:extLst>
                    <a:ext uri="{9D8B030D-6E8A-4147-A177-3AD203B41FA5}">
                      <a16:colId xmlns:a16="http://schemas.microsoft.com/office/drawing/2014/main" val="216394878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val="1083729730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val="3383696811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val="3586230072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val="4160546137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val="4130816291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182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Fill in the missing numbers on the number track.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A6B1388-745A-438E-8346-048284609C14}"/>
              </a:ext>
            </a:extLst>
          </p:cNvPr>
          <p:cNvGraphicFramePr>
            <a:graphicFrameLocks noGrp="1"/>
          </p:cNvGraphicFramePr>
          <p:nvPr/>
        </p:nvGraphicFramePr>
        <p:xfrm>
          <a:off x="2496000" y="2187116"/>
          <a:ext cx="720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000">
                  <a:extLst>
                    <a:ext uri="{9D8B030D-6E8A-4147-A177-3AD203B41FA5}">
                      <a16:colId xmlns:a16="http://schemas.microsoft.com/office/drawing/2014/main" val="216394878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val="1083729730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val="3383696811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val="3586230072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val="4160546137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val="4130816291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182936"/>
                  </a:ext>
                </a:extLst>
              </a:tr>
            </a:tbl>
          </a:graphicData>
        </a:graphic>
      </p:graphicFrame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7CD2F5F7-031F-4239-A958-DBE57C697B40}"/>
              </a:ext>
            </a:extLst>
          </p:cNvPr>
          <p:cNvGraphicFramePr>
            <a:graphicFrameLocks noGrp="1"/>
          </p:cNvGraphicFramePr>
          <p:nvPr/>
        </p:nvGraphicFramePr>
        <p:xfrm>
          <a:off x="2496000" y="3941109"/>
          <a:ext cx="720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000">
                  <a:extLst>
                    <a:ext uri="{9D8B030D-6E8A-4147-A177-3AD203B41FA5}">
                      <a16:colId xmlns:a16="http://schemas.microsoft.com/office/drawing/2014/main" val="216394878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val="1083729730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val="3383696811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val="3586230072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val="4160546137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val="4130816291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18293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D6A9E88-2D0E-436D-8085-25C61CB460D7}"/>
              </a:ext>
            </a:extLst>
          </p:cNvPr>
          <p:cNvSpPr/>
          <p:nvPr/>
        </p:nvSpPr>
        <p:spPr>
          <a:xfrm>
            <a:off x="4943512" y="2223116"/>
            <a:ext cx="1116000" cy="648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4FD777-D3AF-4A94-94FE-C580479B8F2E}"/>
              </a:ext>
            </a:extLst>
          </p:cNvPr>
          <p:cNvSpPr/>
          <p:nvPr/>
        </p:nvSpPr>
        <p:spPr>
          <a:xfrm>
            <a:off x="6132490" y="2223116"/>
            <a:ext cx="1116000" cy="648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894DFC-3FC6-4DE5-BBD9-730A63301E7C}"/>
              </a:ext>
            </a:extLst>
          </p:cNvPr>
          <p:cNvSpPr/>
          <p:nvPr/>
        </p:nvSpPr>
        <p:spPr>
          <a:xfrm>
            <a:off x="8532239" y="2223116"/>
            <a:ext cx="1116000" cy="648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34A168-52C0-4FDF-A9BA-5F473640006A}"/>
              </a:ext>
            </a:extLst>
          </p:cNvPr>
          <p:cNvSpPr/>
          <p:nvPr/>
        </p:nvSpPr>
        <p:spPr>
          <a:xfrm>
            <a:off x="3728452" y="3967389"/>
            <a:ext cx="1116000" cy="648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FF4DC2-FE44-491B-AD71-337B900DF6EB}"/>
              </a:ext>
            </a:extLst>
          </p:cNvPr>
          <p:cNvSpPr/>
          <p:nvPr/>
        </p:nvSpPr>
        <p:spPr>
          <a:xfrm>
            <a:off x="6128201" y="3967389"/>
            <a:ext cx="1116000" cy="648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967019-80EC-458A-B58C-F89FC2426EF4}"/>
              </a:ext>
            </a:extLst>
          </p:cNvPr>
          <p:cNvSpPr/>
          <p:nvPr/>
        </p:nvSpPr>
        <p:spPr>
          <a:xfrm>
            <a:off x="8541900" y="3977109"/>
            <a:ext cx="1116000" cy="648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899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551C45-FA68-49B5-BF3E-BCC3B5EF8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33726"/>
            <a:ext cx="8913124" cy="63221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8FAB7E1-26BC-4273-B10B-C828159B120D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statements to match the image below.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3" name="Table 4">
            <a:extLst>
              <a:ext uri="{FF2B5EF4-FFF2-40B4-BE49-F238E27FC236}">
                <a16:creationId xmlns:a16="http://schemas.microsoft.com/office/drawing/2014/main" id="{6872FD02-2407-4C65-9750-CDDE8C472806}"/>
              </a:ext>
            </a:extLst>
          </p:cNvPr>
          <p:cNvGraphicFramePr>
            <a:graphicFrameLocks noGrp="1"/>
          </p:cNvGraphicFramePr>
          <p:nvPr/>
        </p:nvGraphicFramePr>
        <p:xfrm>
          <a:off x="1992000" y="4503010"/>
          <a:ext cx="8208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274502821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16082860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85946275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82926787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138857916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672420141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98048801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33741871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06772979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64728197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403547096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94938248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1012219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51052575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117481189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643182"/>
                  </a:ext>
                </a:extLst>
              </a:tr>
            </a:tbl>
          </a:graphicData>
        </a:graphic>
      </p:graphicFrame>
      <p:graphicFrame>
        <p:nvGraphicFramePr>
          <p:cNvPr id="24" name="Table 4">
            <a:extLst>
              <a:ext uri="{FF2B5EF4-FFF2-40B4-BE49-F238E27FC236}">
                <a16:creationId xmlns:a16="http://schemas.microsoft.com/office/drawing/2014/main" id="{5EC8561F-69BF-48BB-956B-46A768D36505}"/>
              </a:ext>
            </a:extLst>
          </p:cNvPr>
          <p:cNvGraphicFramePr>
            <a:graphicFrameLocks noGrp="1"/>
          </p:cNvGraphicFramePr>
          <p:nvPr/>
        </p:nvGraphicFramePr>
        <p:xfrm>
          <a:off x="4692000" y="5369727"/>
          <a:ext cx="2808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274502821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16082860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85946275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82926787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138857916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643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00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551C45-FA68-49B5-BF3E-BCC3B5EF8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33726"/>
            <a:ext cx="8913124" cy="63221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8FAB7E1-26BC-4273-B10B-C828159B120D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statements to match the image below.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BFC391AE-6575-4DA0-A005-5C33C25653A0}"/>
              </a:ext>
            </a:extLst>
          </p:cNvPr>
          <p:cNvGraphicFramePr>
            <a:graphicFrameLocks noGrp="1"/>
          </p:cNvGraphicFramePr>
          <p:nvPr/>
        </p:nvGraphicFramePr>
        <p:xfrm>
          <a:off x="1992000" y="4503010"/>
          <a:ext cx="8208000" cy="64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274502821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16082860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85946275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82926787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138857916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672420141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98048801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33741871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06772979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64728197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403547096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94938248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1012219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51052575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117481189"/>
                    </a:ext>
                  </a:extLst>
                </a:gridCol>
              </a:tblGrid>
              <a:tr h="6443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643182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99454547-315B-49F1-9F66-A30FFF9B88D6}"/>
              </a:ext>
            </a:extLst>
          </p:cNvPr>
          <p:cNvGraphicFramePr>
            <a:graphicFrameLocks noGrp="1"/>
          </p:cNvGraphicFramePr>
          <p:nvPr/>
        </p:nvGraphicFramePr>
        <p:xfrm>
          <a:off x="4692000" y="5369727"/>
          <a:ext cx="2808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274502821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16082860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85946275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82926787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138857916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643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9510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402441" y="325798"/>
            <a:ext cx="1947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Complete: 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46DFB1-67BF-4780-8466-5C483DC725A7}"/>
              </a:ext>
            </a:extLst>
          </p:cNvPr>
          <p:cNvSpPr txBox="1"/>
          <p:nvPr/>
        </p:nvSpPr>
        <p:spPr>
          <a:xfrm>
            <a:off x="3902011" y="3349835"/>
            <a:ext cx="4705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 x ______ = ______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D048C5-EA07-42F2-B79D-DE2EE76758BE}"/>
              </a:ext>
            </a:extLst>
          </p:cNvPr>
          <p:cNvSpPr txBox="1"/>
          <p:nvPr/>
        </p:nvSpPr>
        <p:spPr>
          <a:xfrm>
            <a:off x="3748923" y="4389961"/>
            <a:ext cx="4899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 lots of 3 = ______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C24A4C-FDF9-4D7A-9D2F-06593A4057A7}"/>
              </a:ext>
            </a:extLst>
          </p:cNvPr>
          <p:cNvSpPr txBox="1"/>
          <p:nvPr/>
        </p:nvSpPr>
        <p:spPr>
          <a:xfrm>
            <a:off x="3260007" y="5426622"/>
            <a:ext cx="6346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 multiplied by ______ = 9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BD753BD-EF1D-4958-BF19-66425ED41AF4}"/>
              </a:ext>
            </a:extLst>
          </p:cNvPr>
          <p:cNvSpPr/>
          <p:nvPr/>
        </p:nvSpPr>
        <p:spPr>
          <a:xfrm>
            <a:off x="779690" y="1340530"/>
            <a:ext cx="3209924" cy="145497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170E5BA-FEDA-4162-932B-392A4B20C89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5" y="1616522"/>
            <a:ext cx="828000" cy="82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474211-E4BD-4A37-BC1E-6B634BE3137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77" y="1616522"/>
            <a:ext cx="828000" cy="82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75C1CD0-802C-4C8C-B60B-A575C2404A2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483" y="1616522"/>
            <a:ext cx="828000" cy="828000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BA4D672-0378-4940-BD01-39A8C9C11E48}"/>
              </a:ext>
            </a:extLst>
          </p:cNvPr>
          <p:cNvSpPr/>
          <p:nvPr/>
        </p:nvSpPr>
        <p:spPr>
          <a:xfrm>
            <a:off x="4501924" y="1340530"/>
            <a:ext cx="3209924" cy="145497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F7E6D3F-C77F-46D4-8909-025DF32E1D6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89" y="1616522"/>
            <a:ext cx="828000" cy="82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087C1A8-430C-4C5A-8DF9-3A4B65A3E1C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311" y="1616522"/>
            <a:ext cx="828000" cy="82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957F78F-1CD0-46D4-9593-771925D2E6F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717" y="1616522"/>
            <a:ext cx="828000" cy="828000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157283C-FDB9-4AFE-B1E4-2D277D3BD5B8}"/>
              </a:ext>
            </a:extLst>
          </p:cNvPr>
          <p:cNvSpPr/>
          <p:nvPr/>
        </p:nvSpPr>
        <p:spPr>
          <a:xfrm>
            <a:off x="8224158" y="1340530"/>
            <a:ext cx="3209924" cy="145497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A7E7AD8-EEEB-44A6-9A77-87B8CFC0D54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323" y="1616522"/>
            <a:ext cx="828000" cy="82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84317E6-4F11-4313-9C45-26B9D55321F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5" y="1616522"/>
            <a:ext cx="828000" cy="828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51F573F-E924-4EAA-966E-19388EA9777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951" y="1616522"/>
            <a:ext cx="828000" cy="82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D14462F-3B14-44FF-9B8B-3909951A9E41}"/>
              </a:ext>
            </a:extLst>
          </p:cNvPr>
          <p:cNvSpPr/>
          <p:nvPr/>
        </p:nvSpPr>
        <p:spPr>
          <a:xfrm>
            <a:off x="3997031" y="3349835"/>
            <a:ext cx="1189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0B61278-5E06-4CF5-A15E-D3861BEA3570}"/>
              </a:ext>
            </a:extLst>
          </p:cNvPr>
          <p:cNvSpPr/>
          <p:nvPr/>
        </p:nvSpPr>
        <p:spPr>
          <a:xfrm>
            <a:off x="5632971" y="3349835"/>
            <a:ext cx="11250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833F956-77E9-49CE-A424-50566EBB4512}"/>
              </a:ext>
            </a:extLst>
          </p:cNvPr>
          <p:cNvSpPr/>
          <p:nvPr/>
        </p:nvSpPr>
        <p:spPr>
          <a:xfrm>
            <a:off x="7453706" y="3349835"/>
            <a:ext cx="870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78108FA-B30A-4C20-9CBF-B276C9559FD6}"/>
              </a:ext>
            </a:extLst>
          </p:cNvPr>
          <p:cNvSpPr/>
          <p:nvPr/>
        </p:nvSpPr>
        <p:spPr>
          <a:xfrm>
            <a:off x="3992419" y="4389961"/>
            <a:ext cx="870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52CBB92-034A-4B18-AC70-45D39581FFEA}"/>
              </a:ext>
            </a:extLst>
          </p:cNvPr>
          <p:cNvSpPr/>
          <p:nvPr/>
        </p:nvSpPr>
        <p:spPr>
          <a:xfrm>
            <a:off x="7500309" y="4389961"/>
            <a:ext cx="870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F810274-D806-4982-A83A-FF6603BB0158}"/>
              </a:ext>
            </a:extLst>
          </p:cNvPr>
          <p:cNvSpPr/>
          <p:nvPr/>
        </p:nvSpPr>
        <p:spPr>
          <a:xfrm>
            <a:off x="3492769" y="5426622"/>
            <a:ext cx="870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5374BF3-E4BE-4F2D-B741-C7FF3EF29851}"/>
              </a:ext>
            </a:extLst>
          </p:cNvPr>
          <p:cNvSpPr/>
          <p:nvPr/>
        </p:nvSpPr>
        <p:spPr>
          <a:xfrm>
            <a:off x="7606105" y="5426622"/>
            <a:ext cx="870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5792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6" grpId="0"/>
      <p:bldP spid="37" grpId="0"/>
      <p:bldP spid="4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300BE180-4820-4C15-938E-3D8DCA284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33726"/>
            <a:ext cx="8913124" cy="63221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8A11365-87A7-4C15-B0D7-15C434999AC9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Sort the tennis balls into groups of 4 and complete the statement.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2" name="Table 4">
            <a:extLst>
              <a:ext uri="{FF2B5EF4-FFF2-40B4-BE49-F238E27FC236}">
                <a16:creationId xmlns:a16="http://schemas.microsoft.com/office/drawing/2014/main" id="{36398972-8344-4CA3-BD6B-B76CF74DFC47}"/>
              </a:ext>
            </a:extLst>
          </p:cNvPr>
          <p:cNvGraphicFramePr>
            <a:graphicFrameLocks noGrp="1"/>
          </p:cNvGraphicFramePr>
          <p:nvPr/>
        </p:nvGraphicFramePr>
        <p:xfrm>
          <a:off x="3861588" y="5098612"/>
          <a:ext cx="4468827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609">
                  <a:extLst>
                    <a:ext uri="{9D8B030D-6E8A-4147-A177-3AD203B41FA5}">
                      <a16:colId xmlns:a16="http://schemas.microsoft.com/office/drawing/2014/main" val="3859462755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82926787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2420141"/>
                    </a:ext>
                  </a:extLst>
                </a:gridCol>
                <a:gridCol w="721609">
                  <a:extLst>
                    <a:ext uri="{9D8B030D-6E8A-4147-A177-3AD203B41FA5}">
                      <a16:colId xmlns:a16="http://schemas.microsoft.com/office/drawing/2014/main" val="3980488015"/>
                    </a:ext>
                  </a:extLst>
                </a:gridCol>
                <a:gridCol w="721609">
                  <a:extLst>
                    <a:ext uri="{9D8B030D-6E8A-4147-A177-3AD203B41FA5}">
                      <a16:colId xmlns:a16="http://schemas.microsoft.com/office/drawing/2014/main" val="2536124538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lots of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643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093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843C4679-CFDC-4165-9F2C-CB1DDB0B0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33726"/>
            <a:ext cx="8913124" cy="6322100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5FAE4A09-4430-4689-BF21-9426CCFD940C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Sort the tennis balls into groups of 4 and complete the statement.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1" name="Table 4">
            <a:extLst>
              <a:ext uri="{FF2B5EF4-FFF2-40B4-BE49-F238E27FC236}">
                <a16:creationId xmlns:a16="http://schemas.microsoft.com/office/drawing/2014/main" id="{D56B57D7-27FC-4B72-92BC-F836E96217B5}"/>
              </a:ext>
            </a:extLst>
          </p:cNvPr>
          <p:cNvGraphicFramePr>
            <a:graphicFrameLocks noGrp="1"/>
          </p:cNvGraphicFramePr>
          <p:nvPr/>
        </p:nvGraphicFramePr>
        <p:xfrm>
          <a:off x="3861588" y="5098612"/>
          <a:ext cx="4468827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609">
                  <a:extLst>
                    <a:ext uri="{9D8B030D-6E8A-4147-A177-3AD203B41FA5}">
                      <a16:colId xmlns:a16="http://schemas.microsoft.com/office/drawing/2014/main" val="3859462755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82926787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2420141"/>
                    </a:ext>
                  </a:extLst>
                </a:gridCol>
                <a:gridCol w="721609">
                  <a:extLst>
                    <a:ext uri="{9D8B030D-6E8A-4147-A177-3AD203B41FA5}">
                      <a16:colId xmlns:a16="http://schemas.microsoft.com/office/drawing/2014/main" val="3980488015"/>
                    </a:ext>
                  </a:extLst>
                </a:gridCol>
                <a:gridCol w="721609">
                  <a:extLst>
                    <a:ext uri="{9D8B030D-6E8A-4147-A177-3AD203B41FA5}">
                      <a16:colId xmlns:a16="http://schemas.microsoft.com/office/drawing/2014/main" val="2536124538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lots of 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643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98794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D311D1-AB3B-4B62-93A2-073BC7500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33726"/>
            <a:ext cx="8913124" cy="63221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8D5A267-F2DB-4349-8738-049A48E0C64F}"/>
              </a:ext>
            </a:extLst>
          </p:cNvPr>
          <p:cNvSpPr/>
          <p:nvPr/>
        </p:nvSpPr>
        <p:spPr>
          <a:xfrm>
            <a:off x="1799304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Morgan has four boxes of toys.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Each box contains four toys.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toys are there altogether?</a:t>
            </a: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Prove it.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093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D311D1-AB3B-4B62-93A2-073BC7500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33726"/>
            <a:ext cx="8913124" cy="63221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8D5A267-F2DB-4349-8738-049A48E0C64F}"/>
              </a:ext>
            </a:extLst>
          </p:cNvPr>
          <p:cNvSpPr/>
          <p:nvPr/>
        </p:nvSpPr>
        <p:spPr>
          <a:xfrm>
            <a:off x="1799304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Morgan has four boxes of toys.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Each box contains four toys.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toys are there altogether?</a:t>
            </a: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Prove it.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Morgan has … toys altogether because …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3344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D311D1-AB3B-4B62-93A2-073BC7500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33726"/>
            <a:ext cx="8913124" cy="63221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8D5A267-F2DB-4349-8738-049A48E0C64F}"/>
              </a:ext>
            </a:extLst>
          </p:cNvPr>
          <p:cNvSpPr/>
          <p:nvPr/>
        </p:nvSpPr>
        <p:spPr>
          <a:xfrm>
            <a:off x="1799304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Morgan has four boxes of toys.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Each box contains four toys.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toys are there altogether?</a:t>
            </a: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Prove it.</a:t>
            </a: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Morgan has 16 toys altogether because 4 x 4 = 16.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0218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7576-81BE-4DD4-9785-D0E6184E2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7433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Y3 Activity one: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BD8953-9AB6-47C5-A63A-FF11E793195F}"/>
              </a:ext>
            </a:extLst>
          </p:cNvPr>
          <p:cNvSpPr txBox="1"/>
          <p:nvPr/>
        </p:nvSpPr>
        <p:spPr>
          <a:xfrm>
            <a:off x="8294856" y="1490800"/>
            <a:ext cx="36956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Complete the worksheet.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C14835-D3F1-4061-8352-E803068143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44" t="16851" r="36649" b="8916"/>
          <a:stretch/>
        </p:blipFill>
        <p:spPr>
          <a:xfrm>
            <a:off x="4248150" y="1282146"/>
            <a:ext cx="3695699" cy="541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42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EBEF3C-17E1-4B63-8586-772512EA2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402441" y="325798"/>
            <a:ext cx="1947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46DFB1-67BF-4780-8466-5C483DC725A7}"/>
              </a:ext>
            </a:extLst>
          </p:cNvPr>
          <p:cNvSpPr txBox="1"/>
          <p:nvPr/>
        </p:nvSpPr>
        <p:spPr>
          <a:xfrm>
            <a:off x="3832739" y="3377544"/>
            <a:ext cx="4705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 x ______ = ______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D048C5-EA07-42F2-B79D-DE2EE76758BE}"/>
              </a:ext>
            </a:extLst>
          </p:cNvPr>
          <p:cNvSpPr txBox="1"/>
          <p:nvPr/>
        </p:nvSpPr>
        <p:spPr>
          <a:xfrm>
            <a:off x="3679651" y="4417670"/>
            <a:ext cx="4899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 lots of 5 = ______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C24A4C-FDF9-4D7A-9D2F-06593A4057A7}"/>
              </a:ext>
            </a:extLst>
          </p:cNvPr>
          <p:cNvSpPr txBox="1"/>
          <p:nvPr/>
        </p:nvSpPr>
        <p:spPr>
          <a:xfrm>
            <a:off x="3190735" y="5454331"/>
            <a:ext cx="6338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 multiplied by ______ = 15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D14462F-3B14-44FF-9B8B-3909951A9E41}"/>
              </a:ext>
            </a:extLst>
          </p:cNvPr>
          <p:cNvSpPr/>
          <p:nvPr/>
        </p:nvSpPr>
        <p:spPr>
          <a:xfrm>
            <a:off x="4084922" y="3377544"/>
            <a:ext cx="870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0B61278-5E06-4CF5-A15E-D3861BEA3570}"/>
              </a:ext>
            </a:extLst>
          </p:cNvPr>
          <p:cNvSpPr/>
          <p:nvPr/>
        </p:nvSpPr>
        <p:spPr>
          <a:xfrm>
            <a:off x="5699431" y="3377544"/>
            <a:ext cx="870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833F956-77E9-49CE-A424-50566EBB4512}"/>
              </a:ext>
            </a:extLst>
          </p:cNvPr>
          <p:cNvSpPr/>
          <p:nvPr/>
        </p:nvSpPr>
        <p:spPr>
          <a:xfrm>
            <a:off x="7405860" y="3377544"/>
            <a:ext cx="870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15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78108FA-B30A-4C20-9CBF-B276C9559FD6}"/>
              </a:ext>
            </a:extLst>
          </p:cNvPr>
          <p:cNvSpPr/>
          <p:nvPr/>
        </p:nvSpPr>
        <p:spPr>
          <a:xfrm>
            <a:off x="3916001" y="4417670"/>
            <a:ext cx="870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52CBB92-034A-4B18-AC70-45D39581FFEA}"/>
              </a:ext>
            </a:extLst>
          </p:cNvPr>
          <p:cNvSpPr/>
          <p:nvPr/>
        </p:nvSpPr>
        <p:spPr>
          <a:xfrm>
            <a:off x="7466755" y="4417670"/>
            <a:ext cx="870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15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F810274-D806-4982-A83A-FF6603BB0158}"/>
              </a:ext>
            </a:extLst>
          </p:cNvPr>
          <p:cNvSpPr/>
          <p:nvPr/>
        </p:nvSpPr>
        <p:spPr>
          <a:xfrm>
            <a:off x="3316662" y="5434011"/>
            <a:ext cx="870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5374BF3-E4BE-4F2D-B741-C7FF3EF29851}"/>
              </a:ext>
            </a:extLst>
          </p:cNvPr>
          <p:cNvSpPr/>
          <p:nvPr/>
        </p:nvSpPr>
        <p:spPr>
          <a:xfrm>
            <a:off x="7380268" y="5429653"/>
            <a:ext cx="870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5027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6" grpId="0"/>
      <p:bldP spid="37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A90C4A-EBAB-469F-B020-E9E4C43D2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402441" y="325798"/>
            <a:ext cx="1947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46DFB1-67BF-4780-8466-5C483DC725A7}"/>
              </a:ext>
            </a:extLst>
          </p:cNvPr>
          <p:cNvSpPr txBox="1"/>
          <p:nvPr/>
        </p:nvSpPr>
        <p:spPr>
          <a:xfrm>
            <a:off x="3818886" y="3419108"/>
            <a:ext cx="4705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 x ______ = ______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D048C5-EA07-42F2-B79D-DE2EE76758BE}"/>
              </a:ext>
            </a:extLst>
          </p:cNvPr>
          <p:cNvSpPr txBox="1"/>
          <p:nvPr/>
        </p:nvSpPr>
        <p:spPr>
          <a:xfrm>
            <a:off x="3665798" y="4459234"/>
            <a:ext cx="4908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 lots of 4 = ______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C24A4C-FDF9-4D7A-9D2F-06593A4057A7}"/>
              </a:ext>
            </a:extLst>
          </p:cNvPr>
          <p:cNvSpPr txBox="1"/>
          <p:nvPr/>
        </p:nvSpPr>
        <p:spPr>
          <a:xfrm>
            <a:off x="3176882" y="5495895"/>
            <a:ext cx="6530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 multiplied by ______ = 12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D14462F-3B14-44FF-9B8B-3909951A9E41}"/>
              </a:ext>
            </a:extLst>
          </p:cNvPr>
          <p:cNvSpPr/>
          <p:nvPr/>
        </p:nvSpPr>
        <p:spPr>
          <a:xfrm>
            <a:off x="4049639" y="3419108"/>
            <a:ext cx="870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0B61278-5E06-4CF5-A15E-D3861BEA3570}"/>
              </a:ext>
            </a:extLst>
          </p:cNvPr>
          <p:cNvSpPr/>
          <p:nvPr/>
        </p:nvSpPr>
        <p:spPr>
          <a:xfrm>
            <a:off x="5678432" y="3419108"/>
            <a:ext cx="870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833F956-77E9-49CE-A424-50566EBB4512}"/>
              </a:ext>
            </a:extLst>
          </p:cNvPr>
          <p:cNvSpPr/>
          <p:nvPr/>
        </p:nvSpPr>
        <p:spPr>
          <a:xfrm>
            <a:off x="7363437" y="3419108"/>
            <a:ext cx="870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78108FA-B30A-4C20-9CBF-B276C9559FD6}"/>
              </a:ext>
            </a:extLst>
          </p:cNvPr>
          <p:cNvSpPr/>
          <p:nvPr/>
        </p:nvSpPr>
        <p:spPr>
          <a:xfrm>
            <a:off x="3902151" y="4459234"/>
            <a:ext cx="870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52CBB92-034A-4B18-AC70-45D39581FFEA}"/>
              </a:ext>
            </a:extLst>
          </p:cNvPr>
          <p:cNvSpPr/>
          <p:nvPr/>
        </p:nvSpPr>
        <p:spPr>
          <a:xfrm>
            <a:off x="7424326" y="4459234"/>
            <a:ext cx="870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F810274-D806-4982-A83A-FF6603BB0158}"/>
              </a:ext>
            </a:extLst>
          </p:cNvPr>
          <p:cNvSpPr/>
          <p:nvPr/>
        </p:nvSpPr>
        <p:spPr>
          <a:xfrm>
            <a:off x="3409647" y="5495895"/>
            <a:ext cx="870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5374BF3-E4BE-4F2D-B741-C7FF3EF29851}"/>
              </a:ext>
            </a:extLst>
          </p:cNvPr>
          <p:cNvSpPr/>
          <p:nvPr/>
        </p:nvSpPr>
        <p:spPr>
          <a:xfrm>
            <a:off x="7544412" y="5495895"/>
            <a:ext cx="870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6420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6" grpId="0"/>
      <p:bldP spid="37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402441" y="325798"/>
            <a:ext cx="1947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Complete: 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46DFB1-67BF-4780-8466-5C483DC725A7}"/>
              </a:ext>
            </a:extLst>
          </p:cNvPr>
          <p:cNvSpPr txBox="1"/>
          <p:nvPr/>
        </p:nvSpPr>
        <p:spPr>
          <a:xfrm>
            <a:off x="3874304" y="3419108"/>
            <a:ext cx="4705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 x ______ = ______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D048C5-EA07-42F2-B79D-DE2EE76758BE}"/>
              </a:ext>
            </a:extLst>
          </p:cNvPr>
          <p:cNvSpPr txBox="1"/>
          <p:nvPr/>
        </p:nvSpPr>
        <p:spPr>
          <a:xfrm>
            <a:off x="3721216" y="4459234"/>
            <a:ext cx="4900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 lots of 6 = ______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C24A4C-FDF9-4D7A-9D2F-06593A4057A7}"/>
              </a:ext>
            </a:extLst>
          </p:cNvPr>
          <p:cNvSpPr txBox="1"/>
          <p:nvPr/>
        </p:nvSpPr>
        <p:spPr>
          <a:xfrm>
            <a:off x="3232300" y="5495895"/>
            <a:ext cx="6530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 multiplied by ______ = 18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BD753BD-EF1D-4958-BF19-66425ED41AF4}"/>
              </a:ext>
            </a:extLst>
          </p:cNvPr>
          <p:cNvSpPr/>
          <p:nvPr/>
        </p:nvSpPr>
        <p:spPr>
          <a:xfrm>
            <a:off x="779690" y="1340530"/>
            <a:ext cx="3209924" cy="145497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BA4D672-0378-4940-BD01-39A8C9C11E48}"/>
              </a:ext>
            </a:extLst>
          </p:cNvPr>
          <p:cNvSpPr/>
          <p:nvPr/>
        </p:nvSpPr>
        <p:spPr>
          <a:xfrm>
            <a:off x="4501924" y="1340530"/>
            <a:ext cx="3209924" cy="145497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157283C-FDB9-4AFE-B1E4-2D277D3BD5B8}"/>
              </a:ext>
            </a:extLst>
          </p:cNvPr>
          <p:cNvSpPr/>
          <p:nvPr/>
        </p:nvSpPr>
        <p:spPr>
          <a:xfrm>
            <a:off x="8224158" y="1340530"/>
            <a:ext cx="3209924" cy="145497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D14462F-3B14-44FF-9B8B-3909951A9E41}"/>
              </a:ext>
            </a:extLst>
          </p:cNvPr>
          <p:cNvSpPr/>
          <p:nvPr/>
        </p:nvSpPr>
        <p:spPr>
          <a:xfrm>
            <a:off x="3987986" y="3419108"/>
            <a:ext cx="1115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0B61278-5E06-4CF5-A15E-D3861BEA3570}"/>
              </a:ext>
            </a:extLst>
          </p:cNvPr>
          <p:cNvSpPr/>
          <p:nvPr/>
        </p:nvSpPr>
        <p:spPr>
          <a:xfrm>
            <a:off x="5589037" y="3419108"/>
            <a:ext cx="1115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833F956-77E9-49CE-A424-50566EBB4512}"/>
              </a:ext>
            </a:extLst>
          </p:cNvPr>
          <p:cNvSpPr/>
          <p:nvPr/>
        </p:nvSpPr>
        <p:spPr>
          <a:xfrm>
            <a:off x="7425995" y="3419108"/>
            <a:ext cx="870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18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78108FA-B30A-4C20-9CBF-B276C9559FD6}"/>
              </a:ext>
            </a:extLst>
          </p:cNvPr>
          <p:cNvSpPr/>
          <p:nvPr/>
        </p:nvSpPr>
        <p:spPr>
          <a:xfrm>
            <a:off x="3957566" y="4459234"/>
            <a:ext cx="870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52CBB92-034A-4B18-AC70-45D39581FFEA}"/>
              </a:ext>
            </a:extLst>
          </p:cNvPr>
          <p:cNvSpPr/>
          <p:nvPr/>
        </p:nvSpPr>
        <p:spPr>
          <a:xfrm>
            <a:off x="7458314" y="4459234"/>
            <a:ext cx="870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18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F810274-D806-4982-A83A-FF6603BB0158}"/>
              </a:ext>
            </a:extLst>
          </p:cNvPr>
          <p:cNvSpPr/>
          <p:nvPr/>
        </p:nvSpPr>
        <p:spPr>
          <a:xfrm>
            <a:off x="3479350" y="5495895"/>
            <a:ext cx="870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5374BF3-E4BE-4F2D-B741-C7FF3EF29851}"/>
              </a:ext>
            </a:extLst>
          </p:cNvPr>
          <p:cNvSpPr/>
          <p:nvPr/>
        </p:nvSpPr>
        <p:spPr>
          <a:xfrm>
            <a:off x="7599831" y="5495895"/>
            <a:ext cx="870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CC971BD-A616-40F4-BB25-BBF8C8747D99}"/>
              </a:ext>
            </a:extLst>
          </p:cNvPr>
          <p:cNvSpPr/>
          <p:nvPr/>
        </p:nvSpPr>
        <p:spPr>
          <a:xfrm>
            <a:off x="1111121" y="1568771"/>
            <a:ext cx="396000" cy="396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9DDC76C-34A5-4B10-B991-89F0982BE74C}"/>
              </a:ext>
            </a:extLst>
          </p:cNvPr>
          <p:cNvSpPr/>
          <p:nvPr/>
        </p:nvSpPr>
        <p:spPr>
          <a:xfrm>
            <a:off x="1111121" y="2165152"/>
            <a:ext cx="396000" cy="396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8F0D275-B049-481D-83C8-4C1984B2E47D}"/>
              </a:ext>
            </a:extLst>
          </p:cNvPr>
          <p:cNvSpPr/>
          <p:nvPr/>
        </p:nvSpPr>
        <p:spPr>
          <a:xfrm>
            <a:off x="2213655" y="1568771"/>
            <a:ext cx="396000" cy="396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CD2A470-17B7-4C9A-974B-78137E79698D}"/>
              </a:ext>
            </a:extLst>
          </p:cNvPr>
          <p:cNvSpPr/>
          <p:nvPr/>
        </p:nvSpPr>
        <p:spPr>
          <a:xfrm>
            <a:off x="2213655" y="2165152"/>
            <a:ext cx="396000" cy="396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6E9B408-4925-4200-BDBD-BE9D6E298B47}"/>
              </a:ext>
            </a:extLst>
          </p:cNvPr>
          <p:cNvSpPr/>
          <p:nvPr/>
        </p:nvSpPr>
        <p:spPr>
          <a:xfrm>
            <a:off x="3316189" y="1568771"/>
            <a:ext cx="396000" cy="396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DFEA5E2-A0DE-46E6-B81C-6C821800AE19}"/>
              </a:ext>
            </a:extLst>
          </p:cNvPr>
          <p:cNvSpPr/>
          <p:nvPr/>
        </p:nvSpPr>
        <p:spPr>
          <a:xfrm>
            <a:off x="3316189" y="2165152"/>
            <a:ext cx="396000" cy="396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2921EF7-5B2E-4052-99DB-7829CA210D38}"/>
              </a:ext>
            </a:extLst>
          </p:cNvPr>
          <p:cNvSpPr/>
          <p:nvPr/>
        </p:nvSpPr>
        <p:spPr>
          <a:xfrm>
            <a:off x="4810272" y="1568771"/>
            <a:ext cx="396000" cy="396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75A865E-8758-45B6-9465-621118B11D36}"/>
              </a:ext>
            </a:extLst>
          </p:cNvPr>
          <p:cNvSpPr/>
          <p:nvPr/>
        </p:nvSpPr>
        <p:spPr>
          <a:xfrm>
            <a:off x="4810272" y="2165152"/>
            <a:ext cx="396000" cy="396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F3897B3-85D2-4865-822F-EF7D7CE98319}"/>
              </a:ext>
            </a:extLst>
          </p:cNvPr>
          <p:cNvSpPr/>
          <p:nvPr/>
        </p:nvSpPr>
        <p:spPr>
          <a:xfrm>
            <a:off x="5912806" y="1568771"/>
            <a:ext cx="396000" cy="396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DE2224C-217D-4BBC-B803-086DBCDE72EA}"/>
              </a:ext>
            </a:extLst>
          </p:cNvPr>
          <p:cNvSpPr/>
          <p:nvPr/>
        </p:nvSpPr>
        <p:spPr>
          <a:xfrm>
            <a:off x="5912806" y="2165152"/>
            <a:ext cx="396000" cy="396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F6247B9-44C1-45C4-A799-5A12A3D869A9}"/>
              </a:ext>
            </a:extLst>
          </p:cNvPr>
          <p:cNvSpPr/>
          <p:nvPr/>
        </p:nvSpPr>
        <p:spPr>
          <a:xfrm>
            <a:off x="7015340" y="1568771"/>
            <a:ext cx="396000" cy="396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CE9E2B2-4098-4C83-8C29-0AA27B1A2D1F}"/>
              </a:ext>
            </a:extLst>
          </p:cNvPr>
          <p:cNvSpPr/>
          <p:nvPr/>
        </p:nvSpPr>
        <p:spPr>
          <a:xfrm>
            <a:off x="7015340" y="2165152"/>
            <a:ext cx="396000" cy="396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04A2ACC-A3E4-4F16-A1F2-8A540DE5D73B}"/>
              </a:ext>
            </a:extLst>
          </p:cNvPr>
          <p:cNvSpPr/>
          <p:nvPr/>
        </p:nvSpPr>
        <p:spPr>
          <a:xfrm>
            <a:off x="8540216" y="1568771"/>
            <a:ext cx="396000" cy="396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F87A583-748A-4899-9537-4E686C130138}"/>
              </a:ext>
            </a:extLst>
          </p:cNvPr>
          <p:cNvSpPr/>
          <p:nvPr/>
        </p:nvSpPr>
        <p:spPr>
          <a:xfrm>
            <a:off x="8540216" y="2165152"/>
            <a:ext cx="396000" cy="396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D4434EA-E48F-47CE-88BF-656B4EE94857}"/>
              </a:ext>
            </a:extLst>
          </p:cNvPr>
          <p:cNvSpPr/>
          <p:nvPr/>
        </p:nvSpPr>
        <p:spPr>
          <a:xfrm>
            <a:off x="9642750" y="1568771"/>
            <a:ext cx="396000" cy="396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4943C57-59A0-463E-9C06-51372AEF1533}"/>
              </a:ext>
            </a:extLst>
          </p:cNvPr>
          <p:cNvSpPr/>
          <p:nvPr/>
        </p:nvSpPr>
        <p:spPr>
          <a:xfrm>
            <a:off x="9642750" y="2165152"/>
            <a:ext cx="396000" cy="396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3FA1138-2DBB-4D15-9983-21359715662D}"/>
              </a:ext>
            </a:extLst>
          </p:cNvPr>
          <p:cNvSpPr/>
          <p:nvPr/>
        </p:nvSpPr>
        <p:spPr>
          <a:xfrm>
            <a:off x="10745284" y="1568771"/>
            <a:ext cx="396000" cy="396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F69E318-7D41-46C6-8397-C3300A21E27E}"/>
              </a:ext>
            </a:extLst>
          </p:cNvPr>
          <p:cNvSpPr/>
          <p:nvPr/>
        </p:nvSpPr>
        <p:spPr>
          <a:xfrm>
            <a:off x="10745284" y="2165152"/>
            <a:ext cx="396000" cy="396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013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6" grpId="0"/>
      <p:bldP spid="37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3511A1-3509-41F7-99A1-3477AFE7F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58898" y="242500"/>
            <a:ext cx="4416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using &lt;, &gt; or =.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A4918C-D475-4EC1-811E-7C56715EEF28}"/>
              </a:ext>
            </a:extLst>
          </p:cNvPr>
          <p:cNvSpPr/>
          <p:nvPr/>
        </p:nvSpPr>
        <p:spPr>
          <a:xfrm>
            <a:off x="5482714" y="1782322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113D53-397F-40F2-9053-DAAC44FBF51C}"/>
              </a:ext>
            </a:extLst>
          </p:cNvPr>
          <p:cNvSpPr/>
          <p:nvPr/>
        </p:nvSpPr>
        <p:spPr>
          <a:xfrm>
            <a:off x="5482714" y="3230871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CBC2EA-F533-4D0E-B61C-41C2587B1F6D}"/>
              </a:ext>
            </a:extLst>
          </p:cNvPr>
          <p:cNvSpPr/>
          <p:nvPr/>
        </p:nvSpPr>
        <p:spPr>
          <a:xfrm>
            <a:off x="5482715" y="4679420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3DBB8B-EDAE-4041-9AD8-0DE1B0D01A48}"/>
              </a:ext>
            </a:extLst>
          </p:cNvPr>
          <p:cNvSpPr/>
          <p:nvPr/>
        </p:nvSpPr>
        <p:spPr>
          <a:xfrm>
            <a:off x="5483676" y="4765615"/>
            <a:ext cx="8849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&lt;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CF0095-1EA1-4762-92F7-8A9EE6440D5D}"/>
              </a:ext>
            </a:extLst>
          </p:cNvPr>
          <p:cNvSpPr/>
          <p:nvPr/>
        </p:nvSpPr>
        <p:spPr>
          <a:xfrm>
            <a:off x="5497811" y="1878677"/>
            <a:ext cx="8849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=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666AE2-83CC-46F4-BF79-E2AF41994760}"/>
              </a:ext>
            </a:extLst>
          </p:cNvPr>
          <p:cNvSpPr/>
          <p:nvPr/>
        </p:nvSpPr>
        <p:spPr>
          <a:xfrm>
            <a:off x="5497811" y="3327226"/>
            <a:ext cx="8849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&gt;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AF2FA9-9944-43B3-A1FF-0B94EA1933FB}"/>
              </a:ext>
            </a:extLst>
          </p:cNvPr>
          <p:cNvSpPr txBox="1"/>
          <p:nvPr/>
        </p:nvSpPr>
        <p:spPr>
          <a:xfrm>
            <a:off x="7266673" y="1869112"/>
            <a:ext cx="12939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 x 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6D72F5-D888-4007-A9E4-C8194BD494A8}"/>
              </a:ext>
            </a:extLst>
          </p:cNvPr>
          <p:cNvSpPr txBox="1"/>
          <p:nvPr/>
        </p:nvSpPr>
        <p:spPr>
          <a:xfrm>
            <a:off x="2645343" y="3332174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 lots of 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A80101-4591-498B-A244-34ABDF84BF95}"/>
              </a:ext>
            </a:extLst>
          </p:cNvPr>
          <p:cNvSpPr txBox="1"/>
          <p:nvPr/>
        </p:nvSpPr>
        <p:spPr>
          <a:xfrm>
            <a:off x="7266673" y="4762712"/>
            <a:ext cx="3719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 multiplied by 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F0FCDF3-6868-4EC0-8660-8D664ED91A5D}"/>
              </a:ext>
            </a:extLst>
          </p:cNvPr>
          <p:cNvSpPr/>
          <p:nvPr/>
        </p:nvSpPr>
        <p:spPr>
          <a:xfrm>
            <a:off x="2242665" y="4931420"/>
            <a:ext cx="396000" cy="396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EA76CA3-8AB6-459E-9E1B-51054A5834AD}"/>
              </a:ext>
            </a:extLst>
          </p:cNvPr>
          <p:cNvSpPr/>
          <p:nvPr/>
        </p:nvSpPr>
        <p:spPr>
          <a:xfrm>
            <a:off x="2713883" y="4931420"/>
            <a:ext cx="396000" cy="396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F59CD92-270C-4334-839E-60D3A338E364}"/>
              </a:ext>
            </a:extLst>
          </p:cNvPr>
          <p:cNvSpPr/>
          <p:nvPr/>
        </p:nvSpPr>
        <p:spPr>
          <a:xfrm>
            <a:off x="3185101" y="4931420"/>
            <a:ext cx="396000" cy="396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5073D10-A483-4C4C-9770-9032D85CA139}"/>
              </a:ext>
            </a:extLst>
          </p:cNvPr>
          <p:cNvSpPr/>
          <p:nvPr/>
        </p:nvSpPr>
        <p:spPr>
          <a:xfrm>
            <a:off x="3656319" y="4931420"/>
            <a:ext cx="396000" cy="396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221E853-664D-40A9-BFFE-6660BB1C78BD}"/>
              </a:ext>
            </a:extLst>
          </p:cNvPr>
          <p:cNvSpPr/>
          <p:nvPr/>
        </p:nvSpPr>
        <p:spPr>
          <a:xfrm>
            <a:off x="4127537" y="4931420"/>
            <a:ext cx="396000" cy="396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59EAECA-628B-47A8-BF05-037497E40135}"/>
              </a:ext>
            </a:extLst>
          </p:cNvPr>
          <p:cNvSpPr/>
          <p:nvPr/>
        </p:nvSpPr>
        <p:spPr>
          <a:xfrm>
            <a:off x="4598755" y="4931420"/>
            <a:ext cx="396000" cy="396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294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22E41F4-2C1A-45B5-AFB4-3955EA81C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AC349FA5-CAE5-44FC-8B0D-8314797EF2EE}"/>
              </a:ext>
            </a:extLst>
          </p:cNvPr>
          <p:cNvSpPr txBox="1"/>
          <p:nvPr/>
        </p:nvSpPr>
        <p:spPr>
          <a:xfrm>
            <a:off x="4276604" y="1994800"/>
            <a:ext cx="3532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 x 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EA3E20B-E4E8-45E4-B205-8403A7180FC1}"/>
              </a:ext>
            </a:extLst>
          </p:cNvPr>
          <p:cNvSpPr txBox="1"/>
          <p:nvPr/>
        </p:nvSpPr>
        <p:spPr>
          <a:xfrm>
            <a:off x="4293237" y="3659404"/>
            <a:ext cx="3532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 x 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A8EF683-BF34-4F6A-A2E1-C49FC09CFC39}"/>
              </a:ext>
            </a:extLst>
          </p:cNvPr>
          <p:cNvSpPr txBox="1"/>
          <p:nvPr/>
        </p:nvSpPr>
        <p:spPr>
          <a:xfrm>
            <a:off x="4293237" y="5316163"/>
            <a:ext cx="3532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 x 6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6BD2715-DC84-4D19-95FC-D8C9DEA77D67}"/>
              </a:ext>
            </a:extLst>
          </p:cNvPr>
          <p:cNvSpPr txBox="1"/>
          <p:nvPr/>
        </p:nvSpPr>
        <p:spPr>
          <a:xfrm>
            <a:off x="7839677" y="2886098"/>
            <a:ext cx="3622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 lots of 4 is equal to 12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40EC6ED-0709-46BF-8336-8CE56EC628EA}"/>
              </a:ext>
            </a:extLst>
          </p:cNvPr>
          <p:cNvSpPr txBox="1"/>
          <p:nvPr/>
        </p:nvSpPr>
        <p:spPr>
          <a:xfrm>
            <a:off x="7834747" y="3720959"/>
            <a:ext cx="3622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 lots of 5 is equal to 10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5ACA530-D75A-4BD1-BC03-3A3958180524}"/>
              </a:ext>
            </a:extLst>
          </p:cNvPr>
          <p:cNvSpPr txBox="1"/>
          <p:nvPr/>
        </p:nvSpPr>
        <p:spPr>
          <a:xfrm>
            <a:off x="7813899" y="4544504"/>
            <a:ext cx="3692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 lots of 10 is equal to 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4CFB22-6653-47DC-AB7F-91FF278B275A}"/>
              </a:ext>
            </a:extLst>
          </p:cNvPr>
          <p:cNvSpPr txBox="1"/>
          <p:nvPr/>
        </p:nvSpPr>
        <p:spPr>
          <a:xfrm>
            <a:off x="310971" y="359918"/>
            <a:ext cx="3494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table.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A7D5D2-6245-4DE7-B71A-6B8E1CE8B13B}"/>
              </a:ext>
            </a:extLst>
          </p:cNvPr>
          <p:cNvSpPr/>
          <p:nvPr/>
        </p:nvSpPr>
        <p:spPr>
          <a:xfrm>
            <a:off x="7836107" y="2070103"/>
            <a:ext cx="35813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 lots of 5 is equal to 15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DD23930-4CAE-451D-A375-2340EDAC85EF}"/>
              </a:ext>
            </a:extLst>
          </p:cNvPr>
          <p:cNvSpPr/>
          <p:nvPr/>
        </p:nvSpPr>
        <p:spPr>
          <a:xfrm>
            <a:off x="7862493" y="5371542"/>
            <a:ext cx="35813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 lots of 6 is equal to 18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A48BB01-207F-4A8E-9B99-35568B15DB50}"/>
              </a:ext>
            </a:extLst>
          </p:cNvPr>
          <p:cNvSpPr/>
          <p:nvPr/>
        </p:nvSpPr>
        <p:spPr>
          <a:xfrm>
            <a:off x="4275869" y="4494222"/>
            <a:ext cx="3593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 x 10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7F74F96-4ABA-44C1-82D9-73EACA455BC2}"/>
              </a:ext>
            </a:extLst>
          </p:cNvPr>
          <p:cNvSpPr/>
          <p:nvPr/>
        </p:nvSpPr>
        <p:spPr>
          <a:xfrm>
            <a:off x="4273450" y="2824204"/>
            <a:ext cx="3593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 x 4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7C44DED-9EC1-4251-9A1C-442F9D1DF42C}"/>
              </a:ext>
            </a:extLst>
          </p:cNvPr>
          <p:cNvSpPr/>
          <p:nvPr/>
        </p:nvSpPr>
        <p:spPr>
          <a:xfrm>
            <a:off x="696351" y="3543772"/>
            <a:ext cx="10776855" cy="82048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3BA4870-DC83-40AD-98AD-633699E4A8C9}"/>
              </a:ext>
            </a:extLst>
          </p:cNvPr>
          <p:cNvSpPr/>
          <p:nvPr/>
        </p:nvSpPr>
        <p:spPr>
          <a:xfrm>
            <a:off x="692341" y="5199798"/>
            <a:ext cx="10777518" cy="82373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A0F777F-23EF-4DC5-92B7-C3C38074D248}"/>
              </a:ext>
            </a:extLst>
          </p:cNvPr>
          <p:cNvSpPr/>
          <p:nvPr/>
        </p:nvSpPr>
        <p:spPr>
          <a:xfrm>
            <a:off x="695514" y="4368377"/>
            <a:ext cx="10776855" cy="82373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A154708-24B7-4504-B0BC-D9B20C9744BE}"/>
              </a:ext>
            </a:extLst>
          </p:cNvPr>
          <p:cNvSpPr/>
          <p:nvPr/>
        </p:nvSpPr>
        <p:spPr>
          <a:xfrm>
            <a:off x="692341" y="2716908"/>
            <a:ext cx="10776855" cy="82373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421219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11" grpId="0"/>
      <p:bldP spid="25" grpId="0"/>
      <p:bldP spid="29" grpId="0"/>
      <p:bldP spid="69" grpId="0"/>
      <p:bldP spid="98" grpId="0" animBg="1"/>
      <p:bldP spid="99" grpId="0" animBg="1"/>
      <p:bldP spid="100" grpId="0" animBg="1"/>
      <p:bldP spid="10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986D7E0-5B7E-4F31-9B3E-8E351BB52DFC}"/>
              </a:ext>
            </a:extLst>
          </p:cNvPr>
          <p:cNvGrpSpPr/>
          <p:nvPr/>
        </p:nvGrpSpPr>
        <p:grpSpPr>
          <a:xfrm>
            <a:off x="10827548" y="-20453"/>
            <a:ext cx="1364451" cy="711954"/>
            <a:chOff x="10827548" y="-20453"/>
            <a:chExt cx="1364451" cy="711954"/>
          </a:xfrm>
        </p:grpSpPr>
        <p:sp>
          <p:nvSpPr>
            <p:cNvPr id="8" name="Teardrop 7">
              <a:extLst>
                <a:ext uri="{FF2B5EF4-FFF2-40B4-BE49-F238E27FC236}">
                  <a16:creationId xmlns:a16="http://schemas.microsoft.com/office/drawing/2014/main" id="{3911E6D1-C199-4483-B4E8-C1CC75323E6A}"/>
                </a:ext>
              </a:extLst>
            </p:cNvPr>
            <p:cNvSpPr/>
            <p:nvPr/>
          </p:nvSpPr>
          <p:spPr>
            <a:xfrm>
              <a:off x="10827548" y="-20453"/>
              <a:ext cx="1364451" cy="711954"/>
            </a:xfrm>
            <a:prstGeom prst="teardrop">
              <a:avLst/>
            </a:prstGeom>
            <a:solidFill>
              <a:srgbClr val="55768F"/>
            </a:solidFill>
            <a:ln>
              <a:solidFill>
                <a:srgbClr val="5576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  <a:latin typeface="Sassoon Infant Std" panose="020B0503020103030203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E55CC1-A0EA-4319-B9C4-7AC546EC106D}"/>
                </a:ext>
              </a:extLst>
            </p:cNvPr>
            <p:cNvSpPr txBox="1"/>
            <p:nvPr/>
          </p:nvSpPr>
          <p:spPr>
            <a:xfrm>
              <a:off x="10973408" y="166247"/>
              <a:ext cx="1156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chemeClr val="bg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Reasoning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F4382F5-EF2B-4E34-A4BF-315DEB790B6E}"/>
              </a:ext>
            </a:extLst>
          </p:cNvPr>
          <p:cNvSpPr txBox="1"/>
          <p:nvPr/>
        </p:nvSpPr>
        <p:spPr>
          <a:xfrm>
            <a:off x="489527" y="571129"/>
            <a:ext cx="3626314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endParaRPr lang="en-GB" sz="4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True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False</a:t>
            </a:r>
          </a:p>
          <a:p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Explain your answer.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886F15-7157-4BC3-9F72-0B25FF1C29B6}"/>
              </a:ext>
            </a:extLst>
          </p:cNvPr>
          <p:cNvSpPr/>
          <p:nvPr/>
        </p:nvSpPr>
        <p:spPr>
          <a:xfrm>
            <a:off x="1818968" y="1858922"/>
            <a:ext cx="720000" cy="72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AC7D89-290A-42A8-87EA-EF1C9FEFB60D}"/>
              </a:ext>
            </a:extLst>
          </p:cNvPr>
          <p:cNvSpPr/>
          <p:nvPr/>
        </p:nvSpPr>
        <p:spPr>
          <a:xfrm>
            <a:off x="1818968" y="2863548"/>
            <a:ext cx="720000" cy="72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A32A51-A219-414B-A8EE-CF74518FD975}"/>
              </a:ext>
            </a:extLst>
          </p:cNvPr>
          <p:cNvSpPr txBox="1"/>
          <p:nvPr/>
        </p:nvSpPr>
        <p:spPr>
          <a:xfrm>
            <a:off x="489527" y="4946158"/>
            <a:ext cx="69990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True. </a:t>
            </a:r>
            <a:b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 x 3 is the same as 5 lots of 3 or three 5s.</a:t>
            </a:r>
          </a:p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 x 3 = 15 and 5 lots of 3 = 15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FEFF67-AA8B-407B-9C62-15850833AD70}"/>
              </a:ext>
            </a:extLst>
          </p:cNvPr>
          <p:cNvSpPr/>
          <p:nvPr/>
        </p:nvSpPr>
        <p:spPr>
          <a:xfrm>
            <a:off x="2724720" y="580208"/>
            <a:ext cx="6999032" cy="711955"/>
          </a:xfrm>
          <a:prstGeom prst="rect">
            <a:avLst/>
          </a:prstGeom>
          <a:solidFill>
            <a:schemeClr val="bg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 x 3 is the same as 5 lots of 3.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68A88F-D654-4436-9415-DF30C4A23F72}"/>
              </a:ext>
            </a:extLst>
          </p:cNvPr>
          <p:cNvSpPr txBox="1"/>
          <p:nvPr/>
        </p:nvSpPr>
        <p:spPr>
          <a:xfrm>
            <a:off x="1857161" y="1897527"/>
            <a:ext cx="628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sym typeface="Wingdings" panose="05000000000000000000" pitchFamily="2" charset="2"/>
              </a:rPr>
              <a:t></a:t>
            </a:r>
            <a:endParaRPr lang="en-GB" sz="4400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6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4.6|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2.4|5.6|2.5|0.9|1.2|6.2|1.1|8|1.2|1.6|11.5|1|1.2|6.3|9.4|4.3|3.7|6|6.9|11.6|1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1232</Words>
  <Application>Microsoft Office PowerPoint</Application>
  <PresentationFormat>Widescreen</PresentationFormat>
  <Paragraphs>497</Paragraphs>
  <Slides>35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Yu Gothic UI</vt:lpstr>
      <vt:lpstr>Arial</vt:lpstr>
      <vt:lpstr>Calibri</vt:lpstr>
      <vt:lpstr>Calibri Light</vt:lpstr>
      <vt:lpstr>Cambria Math</vt:lpstr>
      <vt:lpstr>Century Gothic</vt:lpstr>
      <vt:lpstr>Comic Sans MS</vt:lpstr>
      <vt:lpstr>Sassoon Infant Std</vt:lpstr>
      <vt:lpstr>Office Theme</vt:lpstr>
      <vt:lpstr>PowerPoint Presentation</vt:lpstr>
      <vt:lpstr>Starter: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Y2 Activity one: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Y3 Activity one: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</dc:title>
  <dc:creator>M Smith</dc:creator>
  <cp:lastModifiedBy>M Smith</cp:lastModifiedBy>
  <cp:revision>4</cp:revision>
  <dcterms:created xsi:type="dcterms:W3CDTF">2021-11-14T08:27:55Z</dcterms:created>
  <dcterms:modified xsi:type="dcterms:W3CDTF">2022-01-16T16:16:37Z</dcterms:modified>
</cp:coreProperties>
</file>