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8" r:id="rId5"/>
    <p:sldId id="257" r:id="rId6"/>
    <p:sldId id="259" r:id="rId7"/>
    <p:sldId id="260" r:id="rId8"/>
    <p:sldId id="264" r:id="rId9"/>
    <p:sldId id="300" r:id="rId10"/>
    <p:sldId id="306" r:id="rId11"/>
    <p:sldId id="307" r:id="rId12"/>
    <p:sldId id="311" r:id="rId13"/>
    <p:sldId id="308"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6131" autoAdjust="0"/>
  </p:normalViewPr>
  <p:slideViewPr>
    <p:cSldViewPr snapToGrid="0">
      <p:cViewPr varScale="1">
        <p:scale>
          <a:sx n="65" d="100"/>
          <a:sy n="65" d="100"/>
        </p:scale>
        <p:origin x="135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FE5C0E-850C-4E27-8BD8-4FD495BF2CC8}" type="datetimeFigureOut">
              <a:rPr lang="en-GB" smtClean="0"/>
              <a:t>02/03/2022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1A5DB-DEAB-41A8-ADBB-43634D7EC9BD}" type="slidenum">
              <a:rPr lang="en-GB" smtClean="0"/>
              <a:t>‹#›</a:t>
            </a:fld>
            <a:endParaRPr lang="en-GB"/>
          </a:p>
        </p:txBody>
      </p:sp>
    </p:spTree>
    <p:extLst>
      <p:ext uri="{BB962C8B-B14F-4D97-AF65-F5344CB8AC3E}">
        <p14:creationId xmlns:p14="http://schemas.microsoft.com/office/powerpoint/2010/main" val="3519230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411A5DB-DEAB-41A8-ADBB-43634D7EC9BD}" type="slidenum">
              <a:rPr lang="en-GB" smtClean="0"/>
              <a:t>3</a:t>
            </a:fld>
            <a:endParaRPr lang="en-GB"/>
          </a:p>
        </p:txBody>
      </p:sp>
    </p:spTree>
    <p:extLst>
      <p:ext uri="{BB962C8B-B14F-4D97-AF65-F5344CB8AC3E}">
        <p14:creationId xmlns:p14="http://schemas.microsoft.com/office/powerpoint/2010/main" val="2760900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411A5DB-DEAB-41A8-ADBB-43634D7EC9BD}" type="slidenum">
              <a:rPr lang="en-GB" smtClean="0"/>
              <a:t>5</a:t>
            </a:fld>
            <a:endParaRPr lang="en-GB"/>
          </a:p>
        </p:txBody>
      </p:sp>
    </p:spTree>
    <p:extLst>
      <p:ext uri="{BB962C8B-B14F-4D97-AF65-F5344CB8AC3E}">
        <p14:creationId xmlns:p14="http://schemas.microsoft.com/office/powerpoint/2010/main" val="3452497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omic Sans MS" panose="030F0702030302020204" pitchFamily="66" charset="0"/>
                <a:ea typeface="Times New Roman" panose="02020603050405020304" pitchFamily="18" charset="0"/>
                <a:cs typeface="Calibri" panose="020F0502020204030204" pitchFamily="34" charset="0"/>
              </a:rPr>
              <a:t>Explain that this is the same idea as last lesson except we are looking at mm and cm today. </a:t>
            </a:r>
            <a:r>
              <a:rPr lang="en-GB" sz="1200" i="1" dirty="0">
                <a:effectLst/>
                <a:latin typeface="Comic Sans MS" panose="030F0702030302020204" pitchFamily="66" charset="0"/>
                <a:ea typeface="Calibri" panose="020F0502020204030204" pitchFamily="34" charset="0"/>
                <a:cs typeface="Times New Roman" panose="02020603050405020304" pitchFamily="18" charset="0"/>
              </a:rPr>
              <a:t>Does anyone know how many mm are in a cm? </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If not, tell </a:t>
            </a: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chn</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it is 10mm in a cm. </a:t>
            </a:r>
            <a:endParaRPr lang="en-GB" dirty="0"/>
          </a:p>
        </p:txBody>
      </p:sp>
      <p:sp>
        <p:nvSpPr>
          <p:cNvPr id="4" name="Slide Number Placeholder 3"/>
          <p:cNvSpPr>
            <a:spLocks noGrp="1"/>
          </p:cNvSpPr>
          <p:nvPr>
            <p:ph type="sldNum" sz="quarter" idx="5"/>
          </p:nvPr>
        </p:nvSpPr>
        <p:spPr/>
        <p:txBody>
          <a:bodyPr/>
          <a:lstStyle/>
          <a:p>
            <a:fld id="{F411A5DB-DEAB-41A8-ADBB-43634D7EC9BD}" type="slidenum">
              <a:rPr lang="en-GB" smtClean="0"/>
              <a:t>6</a:t>
            </a:fld>
            <a:endParaRPr lang="en-GB"/>
          </a:p>
        </p:txBody>
      </p:sp>
    </p:spTree>
    <p:extLst>
      <p:ext uri="{BB962C8B-B14F-4D97-AF65-F5344CB8AC3E}">
        <p14:creationId xmlns:p14="http://schemas.microsoft.com/office/powerpoint/2010/main" val="2201803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8EF8A-CACA-42C4-93D1-068449AE4C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DD8497-F361-4264-B155-E605DF1056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F17FF76-5ED3-4C9E-BA46-E57B89412301}"/>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2775141E-6DBC-4D57-B9FF-36070BF3E7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FA3C2C-B2A9-473D-AA0A-EB308F6B9D88}"/>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479289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68837-30FF-46E1-BFB1-5482F91135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9CB45C-AAA1-4F4F-B821-0C79B1D17F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C37793-BA5C-4490-A171-B317A4D1A05F}"/>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06646186-B88B-417F-829E-CA60256E46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225676-829C-4C86-914D-E4BF4BA5668F}"/>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52603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19396C-19C2-4DDF-85F7-C20547AE8B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941D7D-A9C7-420D-BE5A-3B12B6FDD9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3FF6E-B945-4956-8CF9-F6E64C08082D}"/>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733362D2-F83E-474B-B5D2-B61ED32F88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3A4D17-73F3-4D95-995D-47C9B2337BF9}"/>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924191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3080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3051A-0432-4AC6-AE69-E1E6D9243B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BD4062-56C5-46E1-A2EE-7FA6B9BD77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918301-7618-4BD9-9355-AE40BDBCA991}"/>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FD8950D6-F0B3-438D-8662-D659C4F08E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711B1A-EBAE-418B-807F-9091D84E5165}"/>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07526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A7DCE-57B7-4239-8D9F-D1BAFE3DB2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9F82291-7FB7-4363-9073-EFD9098DCF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3B50C4-716F-4499-B90D-575E8F2E2CC1}"/>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D77B9865-5185-4546-999F-E67DFEB157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7EDECD-F4A9-4248-9993-5053E04987D3}"/>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36922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F1FF-ED29-4C3D-83E0-31E509BDF8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BA6B7E-F09C-4343-BE66-499538E9F3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31F722-3701-41B8-B892-363FC73F44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C36627-63F5-4883-B0FF-DCCACAC1B3E5}"/>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6" name="Footer Placeholder 5">
            <a:extLst>
              <a:ext uri="{FF2B5EF4-FFF2-40B4-BE49-F238E27FC236}">
                <a16:creationId xmlns:a16="http://schemas.microsoft.com/office/drawing/2014/main" id="{082E0675-BA4B-44E3-9415-C45667281D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89DF8C-B475-458C-81C3-BE7E6ECAA1E2}"/>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387092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4950D-DE95-45D9-948D-D6CFEAFA90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885540-D256-412D-8C54-AD2CE5ACD0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6B195C-3FBE-40DA-AC75-582F5855D2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90EBA7-DB46-4099-AB5C-611C69CE00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036DD1-CEA3-43D6-8E07-CCAAA352AA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92DCCDD-F582-4F53-BC6A-B9906F6679A2}"/>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8" name="Footer Placeholder 7">
            <a:extLst>
              <a:ext uri="{FF2B5EF4-FFF2-40B4-BE49-F238E27FC236}">
                <a16:creationId xmlns:a16="http://schemas.microsoft.com/office/drawing/2014/main" id="{D68A57C4-03F6-4571-A758-D58D78D3DB0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E23D86-EB4B-4B2C-B0B3-2A060BDDDF2E}"/>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242862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7DF16-04B8-40AA-A215-07387914C6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6EB5B7-A1F0-42B3-B0B0-5997811277C3}"/>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4" name="Footer Placeholder 3">
            <a:extLst>
              <a:ext uri="{FF2B5EF4-FFF2-40B4-BE49-F238E27FC236}">
                <a16:creationId xmlns:a16="http://schemas.microsoft.com/office/drawing/2014/main" id="{0AEF6A42-1C00-4516-9A4B-CAF6D1C22F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7BF0E02-37EE-4E36-A3CF-D2DC6002E7DD}"/>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4414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B4B659-83AF-47DC-ACB9-4B15AB9C35FF}"/>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3" name="Footer Placeholder 2">
            <a:extLst>
              <a:ext uri="{FF2B5EF4-FFF2-40B4-BE49-F238E27FC236}">
                <a16:creationId xmlns:a16="http://schemas.microsoft.com/office/drawing/2014/main" id="{1F8F6E4C-FF6D-4666-B07A-570723D973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0473A7-EA30-4179-BA2A-BFC8C49E5BD6}"/>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577291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23C3-B2D0-4113-ACE2-77ABCF95C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80A0CC-994C-480C-BF10-B33FC9B495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692006-EC0D-423C-949C-48E22DEBE2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07E2F2-55F2-4B7B-A0AD-8ECFBDFE4D2D}"/>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6" name="Footer Placeholder 5">
            <a:extLst>
              <a:ext uri="{FF2B5EF4-FFF2-40B4-BE49-F238E27FC236}">
                <a16:creationId xmlns:a16="http://schemas.microsoft.com/office/drawing/2014/main" id="{8E7A20B6-8625-463D-8C50-DABB25D58A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2D143D-B6D1-4EEA-AF2A-DF4149200654}"/>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95704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75352-46BB-44C9-918E-C96DEFF6FF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CBD083-C0CE-4B08-A183-9B29DFB27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D68B484-42B6-4D0D-92BE-1850EACD5A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DFAF68-A1B3-4923-949D-AE39151B4EB2}"/>
              </a:ext>
            </a:extLst>
          </p:cNvPr>
          <p:cNvSpPr>
            <a:spLocks noGrp="1"/>
          </p:cNvSpPr>
          <p:nvPr>
            <p:ph type="dt" sz="half" idx="10"/>
          </p:nvPr>
        </p:nvSpPr>
        <p:spPr/>
        <p:txBody>
          <a:bodyPr/>
          <a:lstStyle/>
          <a:p>
            <a:fld id="{955C6F3B-2B7D-467C-8985-81849E7D99B0}" type="datetimeFigureOut">
              <a:rPr lang="en-GB" smtClean="0"/>
              <a:t>02/03/2022</a:t>
            </a:fld>
            <a:endParaRPr lang="en-GB"/>
          </a:p>
        </p:txBody>
      </p:sp>
      <p:sp>
        <p:nvSpPr>
          <p:cNvPr id="6" name="Footer Placeholder 5">
            <a:extLst>
              <a:ext uri="{FF2B5EF4-FFF2-40B4-BE49-F238E27FC236}">
                <a16:creationId xmlns:a16="http://schemas.microsoft.com/office/drawing/2014/main" id="{6EE3F96B-3B5B-4802-9620-F9698CDC98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5E04AD-9A51-4728-AC64-6EADFB7376FE}"/>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326962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7AA043-846F-4367-B755-B90010587F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028E3F-AF33-4E21-8DB6-4B2DD3C97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640D2F-5AA8-469C-9A7D-A7E0272B5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C6F3B-2B7D-467C-8985-81849E7D99B0}" type="datetimeFigureOut">
              <a:rPr lang="en-GB" smtClean="0"/>
              <a:t>02/03/2022</a:t>
            </a:fld>
            <a:endParaRPr lang="en-GB"/>
          </a:p>
        </p:txBody>
      </p:sp>
      <p:sp>
        <p:nvSpPr>
          <p:cNvPr id="5" name="Footer Placeholder 4">
            <a:extLst>
              <a:ext uri="{FF2B5EF4-FFF2-40B4-BE49-F238E27FC236}">
                <a16:creationId xmlns:a16="http://schemas.microsoft.com/office/drawing/2014/main" id="{FB4DCE6C-91C4-4977-B5DE-2C9BE74A33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D31A275-935C-40FB-9CEA-13BAFFBED2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F2A24-E97D-400E-8980-9F221B79031D}" type="slidenum">
              <a:rPr lang="en-GB" smtClean="0"/>
              <a:t>‹#›</a:t>
            </a:fld>
            <a:endParaRPr lang="en-GB"/>
          </a:p>
        </p:txBody>
      </p:sp>
    </p:spTree>
    <p:extLst>
      <p:ext uri="{BB962C8B-B14F-4D97-AF65-F5344CB8AC3E}">
        <p14:creationId xmlns:p14="http://schemas.microsoft.com/office/powerpoint/2010/main" val="1395510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2.xml"/><Relationship Id="rId1" Type="http://schemas.openxmlformats.org/officeDocument/2006/relationships/tags" Target="../tags/tag5.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tags" Target="../tags/tag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C472C1F-CEDA-46E3-8E99-935D5EDB99F6}"/>
              </a:ext>
            </a:extLst>
          </p:cNvPr>
          <p:cNvSpPr>
            <a:spLocks noGrp="1"/>
          </p:cNvSpPr>
          <p:nvPr>
            <p:ph type="ctrTitle"/>
          </p:nvPr>
        </p:nvSpPr>
        <p:spPr/>
        <p:txBody>
          <a:bodyPr/>
          <a:lstStyle/>
          <a:p>
            <a:r>
              <a:rPr lang="en-US" dirty="0">
                <a:latin typeface="Comic Sans MS" panose="030F0702030302020204" pitchFamily="66" charset="0"/>
              </a:rPr>
              <a:t>Length – Lesson 3</a:t>
            </a:r>
            <a:endParaRPr lang="en-GB" dirty="0">
              <a:latin typeface="Comic Sans MS" panose="030F0702030302020204" pitchFamily="66" charset="0"/>
            </a:endParaRPr>
          </a:p>
        </p:txBody>
      </p:sp>
      <p:sp>
        <p:nvSpPr>
          <p:cNvPr id="8" name="Subtitle 7">
            <a:extLst>
              <a:ext uri="{FF2B5EF4-FFF2-40B4-BE49-F238E27FC236}">
                <a16:creationId xmlns:a16="http://schemas.microsoft.com/office/drawing/2014/main" id="{1395FFAB-3FB2-4479-B427-CC011C29EBFF}"/>
              </a:ext>
            </a:extLst>
          </p:cNvPr>
          <p:cNvSpPr>
            <a:spLocks noGrp="1"/>
          </p:cNvSpPr>
          <p:nvPr>
            <p:ph type="subTitle" idx="1"/>
          </p:nvPr>
        </p:nvSpPr>
        <p:spPr/>
        <p:txBody>
          <a:bodyPr/>
          <a:lstStyle/>
          <a:p>
            <a:r>
              <a:rPr lang="en-US" dirty="0">
                <a:latin typeface="Comic Sans MS" panose="030F0702030302020204" pitchFamily="66" charset="0"/>
              </a:rPr>
              <a:t>03.03.22</a:t>
            </a:r>
            <a:endParaRPr lang="en-GB" dirty="0">
              <a:latin typeface="Comic Sans MS" panose="030F0702030302020204" pitchFamily="66" charset="0"/>
            </a:endParaRPr>
          </a:p>
        </p:txBody>
      </p:sp>
    </p:spTree>
    <p:extLst>
      <p:ext uri="{BB962C8B-B14F-4D97-AF65-F5344CB8AC3E}">
        <p14:creationId xmlns:p14="http://schemas.microsoft.com/office/powerpoint/2010/main" val="3276730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rot="5400000">
            <a:off x="1751048" y="2843713"/>
            <a:ext cx="4699158" cy="917599"/>
            <a:chOff x="850232" y="3272589"/>
            <a:chExt cx="7579894" cy="577516"/>
          </a:xfrm>
        </p:grpSpPr>
        <p:cxnSp>
          <p:nvCxnSpPr>
            <p:cNvPr id="33" name="Straight Connector 32"/>
            <p:cNvCxnSpPr/>
            <p:nvPr/>
          </p:nvCxnSpPr>
          <p:spPr>
            <a:xfrm>
              <a:off x="850232" y="3568859"/>
              <a:ext cx="757187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a:off x="850232"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a:off x="843012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1608221"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a:off x="2366210"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3124199"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3882188"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a:off x="4640177"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a:off x="539816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2" name="Straight Connector 41"/>
            <p:cNvCxnSpPr/>
            <p:nvPr/>
          </p:nvCxnSpPr>
          <p:spPr>
            <a:xfrm>
              <a:off x="6156155"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6914144"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4" name="Straight Connector 43"/>
            <p:cNvCxnSpPr/>
            <p:nvPr/>
          </p:nvCxnSpPr>
          <p:spPr>
            <a:xfrm>
              <a:off x="7672133" y="3272589"/>
              <a:ext cx="0" cy="577516"/>
            </a:xfrm>
            <a:prstGeom prst="line">
              <a:avLst/>
            </a:prstGeom>
            <a:ln w="38100"/>
          </p:spPr>
          <p:style>
            <a:lnRef idx="1">
              <a:schemeClr val="dk1"/>
            </a:lnRef>
            <a:fillRef idx="0">
              <a:schemeClr val="dk1"/>
            </a:fillRef>
            <a:effectRef idx="0">
              <a:schemeClr val="dk1"/>
            </a:effectRef>
            <a:fontRef idx="minor">
              <a:schemeClr val="tx1"/>
            </a:fontRef>
          </p:style>
        </p:cxnSp>
      </p:grpSp>
      <p:sp>
        <p:nvSpPr>
          <p:cNvPr id="45" name="TextBox 44"/>
          <p:cNvSpPr txBox="1"/>
          <p:nvPr/>
        </p:nvSpPr>
        <p:spPr>
          <a:xfrm>
            <a:off x="3183693" y="5416286"/>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50</a:t>
            </a:r>
          </a:p>
        </p:txBody>
      </p:sp>
      <p:sp>
        <p:nvSpPr>
          <p:cNvPr id="46" name="TextBox 45"/>
          <p:cNvSpPr txBox="1"/>
          <p:nvPr/>
        </p:nvSpPr>
        <p:spPr>
          <a:xfrm>
            <a:off x="3182448" y="741863"/>
            <a:ext cx="954826"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60</a:t>
            </a:r>
          </a:p>
        </p:txBody>
      </p:sp>
      <p:sp>
        <p:nvSpPr>
          <p:cNvPr id="47" name="TextBox 46"/>
          <p:cNvSpPr txBox="1"/>
          <p:nvPr/>
        </p:nvSpPr>
        <p:spPr>
          <a:xfrm>
            <a:off x="3183693" y="4946370"/>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51</a:t>
            </a:r>
          </a:p>
        </p:txBody>
      </p:sp>
      <p:sp>
        <p:nvSpPr>
          <p:cNvPr id="48" name="TextBox 47"/>
          <p:cNvSpPr txBox="1"/>
          <p:nvPr/>
        </p:nvSpPr>
        <p:spPr>
          <a:xfrm>
            <a:off x="3183693" y="447645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52</a:t>
            </a:r>
          </a:p>
        </p:txBody>
      </p:sp>
      <p:sp>
        <p:nvSpPr>
          <p:cNvPr id="49" name="TextBox 48"/>
          <p:cNvSpPr txBox="1"/>
          <p:nvPr/>
        </p:nvSpPr>
        <p:spPr>
          <a:xfrm>
            <a:off x="3183693" y="4006537"/>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53</a:t>
            </a:r>
          </a:p>
        </p:txBody>
      </p:sp>
      <p:sp>
        <p:nvSpPr>
          <p:cNvPr id="50" name="TextBox 49"/>
          <p:cNvSpPr txBox="1"/>
          <p:nvPr/>
        </p:nvSpPr>
        <p:spPr>
          <a:xfrm>
            <a:off x="3183693" y="3562752"/>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54</a:t>
            </a:r>
          </a:p>
        </p:txBody>
      </p:sp>
      <p:sp>
        <p:nvSpPr>
          <p:cNvPr id="51" name="TextBox 50"/>
          <p:cNvSpPr txBox="1"/>
          <p:nvPr/>
        </p:nvSpPr>
        <p:spPr>
          <a:xfrm>
            <a:off x="3183693" y="3081480"/>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55</a:t>
            </a:r>
          </a:p>
        </p:txBody>
      </p:sp>
      <p:sp>
        <p:nvSpPr>
          <p:cNvPr id="52" name="TextBox 51"/>
          <p:cNvSpPr txBox="1"/>
          <p:nvPr/>
        </p:nvSpPr>
        <p:spPr>
          <a:xfrm>
            <a:off x="3183693" y="2596757"/>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56</a:t>
            </a:r>
          </a:p>
        </p:txBody>
      </p:sp>
      <p:sp>
        <p:nvSpPr>
          <p:cNvPr id="53" name="TextBox 52"/>
          <p:cNvSpPr txBox="1"/>
          <p:nvPr/>
        </p:nvSpPr>
        <p:spPr>
          <a:xfrm>
            <a:off x="3183693" y="213923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57</a:t>
            </a:r>
          </a:p>
        </p:txBody>
      </p:sp>
      <p:sp>
        <p:nvSpPr>
          <p:cNvPr id="54" name="TextBox 53"/>
          <p:cNvSpPr txBox="1"/>
          <p:nvPr/>
        </p:nvSpPr>
        <p:spPr>
          <a:xfrm>
            <a:off x="3183693" y="1681711"/>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58</a:t>
            </a:r>
          </a:p>
        </p:txBody>
      </p:sp>
      <p:sp>
        <p:nvSpPr>
          <p:cNvPr id="55" name="TextBox 54"/>
          <p:cNvSpPr txBox="1"/>
          <p:nvPr/>
        </p:nvSpPr>
        <p:spPr>
          <a:xfrm>
            <a:off x="3183693" y="121179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59</a:t>
            </a:r>
          </a:p>
        </p:txBody>
      </p:sp>
      <p:sp>
        <p:nvSpPr>
          <p:cNvPr id="56" name="TextBox 55"/>
          <p:cNvSpPr txBox="1"/>
          <p:nvPr/>
        </p:nvSpPr>
        <p:spPr>
          <a:xfrm>
            <a:off x="2333706" y="5435540"/>
            <a:ext cx="684759"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mm</a:t>
            </a:r>
          </a:p>
        </p:txBody>
      </p:sp>
      <p:sp>
        <p:nvSpPr>
          <p:cNvPr id="2" name="Rounded Rectangle 1"/>
          <p:cNvSpPr/>
          <p:nvPr/>
        </p:nvSpPr>
        <p:spPr>
          <a:xfrm>
            <a:off x="2350442" y="5435540"/>
            <a:ext cx="632437" cy="4424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defRPr/>
            </a:pPr>
            <a:endParaRPr lang="en-GB">
              <a:solidFill>
                <a:prstClr val="white"/>
              </a:solidFill>
              <a:latin typeface="Calibri" panose="020F0502020204030204"/>
            </a:endParaRPr>
          </a:p>
        </p:txBody>
      </p:sp>
      <p:sp>
        <p:nvSpPr>
          <p:cNvPr id="59" name="TextBox 58"/>
          <p:cNvSpPr txBox="1"/>
          <p:nvPr/>
        </p:nvSpPr>
        <p:spPr>
          <a:xfrm>
            <a:off x="4559427" y="5388781"/>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a:t>
            </a:r>
          </a:p>
        </p:txBody>
      </p:sp>
      <p:sp>
        <p:nvSpPr>
          <p:cNvPr id="61" name="TextBox 60"/>
          <p:cNvSpPr txBox="1"/>
          <p:nvPr/>
        </p:nvSpPr>
        <p:spPr>
          <a:xfrm>
            <a:off x="4583612" y="4951340"/>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1 mm</a:t>
            </a:r>
          </a:p>
        </p:txBody>
      </p:sp>
      <p:pic>
        <p:nvPicPr>
          <p:cNvPr id="70" name="Picture 6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97650" y="2594713"/>
            <a:ext cx="2530176" cy="2532908"/>
          </a:xfrm>
          <a:prstGeom prst="rect">
            <a:avLst/>
          </a:prstGeom>
        </p:spPr>
      </p:pic>
      <p:sp>
        <p:nvSpPr>
          <p:cNvPr id="71" name="TextBox 70"/>
          <p:cNvSpPr txBox="1"/>
          <p:nvPr/>
        </p:nvSpPr>
        <p:spPr>
          <a:xfrm>
            <a:off x="7444126" y="2917773"/>
            <a:ext cx="1433316"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51 mm</a:t>
            </a:r>
          </a:p>
        </p:txBody>
      </p:sp>
      <p:sp>
        <p:nvSpPr>
          <p:cNvPr id="72" name="TextBox 71"/>
          <p:cNvSpPr txBox="1"/>
          <p:nvPr/>
        </p:nvSpPr>
        <p:spPr>
          <a:xfrm>
            <a:off x="6697651" y="4350333"/>
            <a:ext cx="1176317"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50 mm</a:t>
            </a:r>
          </a:p>
        </p:txBody>
      </p:sp>
      <p:sp>
        <p:nvSpPr>
          <p:cNvPr id="73" name="TextBox 72"/>
          <p:cNvSpPr txBox="1"/>
          <p:nvPr/>
        </p:nvSpPr>
        <p:spPr>
          <a:xfrm>
            <a:off x="8248407" y="4350332"/>
            <a:ext cx="1176317"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1 mm</a:t>
            </a:r>
          </a:p>
        </p:txBody>
      </p:sp>
      <p:sp>
        <p:nvSpPr>
          <p:cNvPr id="74" name="TextBox 73"/>
          <p:cNvSpPr txBox="1"/>
          <p:nvPr/>
        </p:nvSpPr>
        <p:spPr>
          <a:xfrm>
            <a:off x="6855968" y="4350331"/>
            <a:ext cx="1176317"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a:t>
            </a:r>
          </a:p>
        </p:txBody>
      </p:sp>
      <p:sp>
        <p:nvSpPr>
          <p:cNvPr id="76" name="TextBox 75"/>
          <p:cNvSpPr txBox="1"/>
          <p:nvPr/>
        </p:nvSpPr>
        <p:spPr>
          <a:xfrm>
            <a:off x="4583612" y="4476454"/>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2 mm</a:t>
            </a:r>
          </a:p>
        </p:txBody>
      </p:sp>
      <p:sp>
        <p:nvSpPr>
          <p:cNvPr id="77" name="TextBox 76"/>
          <p:cNvSpPr txBox="1"/>
          <p:nvPr/>
        </p:nvSpPr>
        <p:spPr>
          <a:xfrm>
            <a:off x="4585226" y="4006536"/>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3 mm</a:t>
            </a:r>
          </a:p>
        </p:txBody>
      </p:sp>
      <p:sp>
        <p:nvSpPr>
          <p:cNvPr id="78" name="TextBox 77"/>
          <p:cNvSpPr txBox="1"/>
          <p:nvPr/>
        </p:nvSpPr>
        <p:spPr>
          <a:xfrm>
            <a:off x="4585226" y="3523397"/>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4 mm</a:t>
            </a:r>
          </a:p>
        </p:txBody>
      </p:sp>
      <p:sp>
        <p:nvSpPr>
          <p:cNvPr id="79" name="TextBox 78"/>
          <p:cNvSpPr txBox="1"/>
          <p:nvPr/>
        </p:nvSpPr>
        <p:spPr>
          <a:xfrm>
            <a:off x="4583611" y="3050995"/>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5 mm</a:t>
            </a:r>
          </a:p>
        </p:txBody>
      </p:sp>
      <p:sp>
        <p:nvSpPr>
          <p:cNvPr id="80" name="TextBox 79"/>
          <p:cNvSpPr txBox="1"/>
          <p:nvPr/>
        </p:nvSpPr>
        <p:spPr>
          <a:xfrm>
            <a:off x="4593294" y="2594714"/>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6 mm</a:t>
            </a:r>
          </a:p>
        </p:txBody>
      </p:sp>
      <p:sp>
        <p:nvSpPr>
          <p:cNvPr id="81" name="TextBox 80"/>
          <p:cNvSpPr txBox="1"/>
          <p:nvPr/>
        </p:nvSpPr>
        <p:spPr>
          <a:xfrm>
            <a:off x="4616979" y="2139233"/>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7 mm</a:t>
            </a:r>
          </a:p>
        </p:txBody>
      </p:sp>
      <p:sp>
        <p:nvSpPr>
          <p:cNvPr id="82" name="TextBox 81"/>
          <p:cNvSpPr txBox="1"/>
          <p:nvPr/>
        </p:nvSpPr>
        <p:spPr>
          <a:xfrm>
            <a:off x="4616979" y="1656094"/>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8 mm</a:t>
            </a:r>
          </a:p>
        </p:txBody>
      </p:sp>
      <p:sp>
        <p:nvSpPr>
          <p:cNvPr id="83" name="TextBox 82"/>
          <p:cNvSpPr txBox="1"/>
          <p:nvPr/>
        </p:nvSpPr>
        <p:spPr>
          <a:xfrm>
            <a:off x="4616979" y="1183692"/>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 cm 9 mm</a:t>
            </a:r>
          </a:p>
        </p:txBody>
      </p:sp>
      <p:sp>
        <p:nvSpPr>
          <p:cNvPr id="84" name="TextBox 83"/>
          <p:cNvSpPr txBox="1"/>
          <p:nvPr/>
        </p:nvSpPr>
        <p:spPr>
          <a:xfrm>
            <a:off x="4616979" y="714382"/>
            <a:ext cx="1757211"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6 cm</a:t>
            </a:r>
          </a:p>
        </p:txBody>
      </p:sp>
      <p:sp>
        <p:nvSpPr>
          <p:cNvPr id="85" name="TextBox 84"/>
          <p:cNvSpPr txBox="1"/>
          <p:nvPr/>
        </p:nvSpPr>
        <p:spPr>
          <a:xfrm>
            <a:off x="7444126" y="2917773"/>
            <a:ext cx="1433316"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52 mm</a:t>
            </a:r>
          </a:p>
        </p:txBody>
      </p:sp>
      <p:sp>
        <p:nvSpPr>
          <p:cNvPr id="86" name="TextBox 85"/>
          <p:cNvSpPr txBox="1"/>
          <p:nvPr/>
        </p:nvSpPr>
        <p:spPr>
          <a:xfrm>
            <a:off x="8248407" y="4350332"/>
            <a:ext cx="1176317"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2 mm</a:t>
            </a:r>
          </a:p>
        </p:txBody>
      </p:sp>
      <p:sp>
        <p:nvSpPr>
          <p:cNvPr id="87" name="TextBox 86"/>
          <p:cNvSpPr txBox="1"/>
          <p:nvPr/>
        </p:nvSpPr>
        <p:spPr>
          <a:xfrm>
            <a:off x="5462215" y="5423236"/>
            <a:ext cx="1849720"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cm and mm</a:t>
            </a:r>
          </a:p>
        </p:txBody>
      </p:sp>
      <p:sp>
        <p:nvSpPr>
          <p:cNvPr id="88" name="Rounded Rectangle 87"/>
          <p:cNvSpPr/>
          <p:nvPr/>
        </p:nvSpPr>
        <p:spPr>
          <a:xfrm>
            <a:off x="5478240" y="5435540"/>
            <a:ext cx="1623600" cy="4424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defRPr/>
            </a:pPr>
            <a:endParaRPr lang="en-GB">
              <a:solidFill>
                <a:prstClr val="white"/>
              </a:solidFill>
              <a:latin typeface="Calibri" panose="020F0502020204030204"/>
            </a:endParaRPr>
          </a:p>
        </p:txBody>
      </p:sp>
      <p:pic>
        <p:nvPicPr>
          <p:cNvPr id="64" name="Picture 63"/>
          <p:cNvPicPr>
            <a:picLocks noChangeAspect="1"/>
          </p:cNvPicPr>
          <p:nvPr/>
        </p:nvPicPr>
        <p:blipFill>
          <a:blip r:embed="rId4"/>
          <a:stretch>
            <a:fillRect/>
          </a:stretch>
        </p:blipFill>
        <p:spPr>
          <a:xfrm>
            <a:off x="8893136" y="376885"/>
            <a:ext cx="777029" cy="777029"/>
          </a:xfrm>
          <a:prstGeom prst="rect">
            <a:avLst/>
          </a:prstGeom>
        </p:spPr>
      </p:pic>
      <p:sp>
        <p:nvSpPr>
          <p:cNvPr id="65" name="TextBox 64"/>
          <p:cNvSpPr txBox="1"/>
          <p:nvPr/>
        </p:nvSpPr>
        <p:spPr>
          <a:xfrm>
            <a:off x="7436580" y="552812"/>
            <a:ext cx="1512277" cy="400110"/>
          </a:xfrm>
          <a:prstGeom prst="rect">
            <a:avLst/>
          </a:prstGeom>
          <a:noFill/>
        </p:spPr>
        <p:txBody>
          <a:bodyPr wrap="square" rtlCol="0">
            <a:spAutoFit/>
          </a:bodyPr>
          <a:lstStyle/>
          <a:p>
            <a:pPr defTabSz="457200">
              <a:defRPr/>
            </a:pPr>
            <a:r>
              <a:rPr lang="en-GB" sz="2000" dirty="0">
                <a:solidFill>
                  <a:prstClr val="black"/>
                </a:solidFill>
                <a:latin typeface="Calibri" panose="020F0502020204030204" pitchFamily="34" charset="0"/>
              </a:rPr>
              <a:t>Have a think</a:t>
            </a:r>
          </a:p>
        </p:txBody>
      </p:sp>
    </p:spTree>
    <p:custDataLst>
      <p:tags r:id="rId1"/>
    </p:custDataLst>
    <p:extLst>
      <p:ext uri="{BB962C8B-B14F-4D97-AF65-F5344CB8AC3E}">
        <p14:creationId xmlns:p14="http://schemas.microsoft.com/office/powerpoint/2010/main" val="258725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7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7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7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4"/>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8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2" nodeType="click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8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grpId="1" nodeType="clickEffect">
                                  <p:stCondLst>
                                    <p:cond delay="0"/>
                                  </p:stCondLst>
                                  <p:childTnLst>
                                    <p:set>
                                      <p:cBhvr>
                                        <p:cTn id="62" dur="1" fill="hold">
                                          <p:stCondLst>
                                            <p:cond delay="0"/>
                                          </p:stCondLst>
                                        </p:cTn>
                                        <p:tgtEl>
                                          <p:spTgt spid="65"/>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64"/>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7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7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8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81"/>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82"/>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83"/>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1" grpId="0"/>
      <p:bldP spid="71" grpId="0"/>
      <p:bldP spid="71" grpId="1"/>
      <p:bldP spid="72" grpId="0"/>
      <p:bldP spid="72" grpId="1"/>
      <p:bldP spid="73" grpId="0"/>
      <p:bldP spid="73" grpId="1"/>
      <p:bldP spid="74" grpId="0"/>
      <p:bldP spid="74" grpId="1"/>
      <p:bldP spid="74" grpId="2"/>
      <p:bldP spid="76" grpId="0"/>
      <p:bldP spid="77" grpId="0"/>
      <p:bldP spid="78" grpId="0"/>
      <p:bldP spid="79" grpId="0"/>
      <p:bldP spid="80" grpId="0"/>
      <p:bldP spid="81" grpId="0"/>
      <p:bldP spid="82" grpId="0"/>
      <p:bldP spid="83" grpId="0"/>
      <p:bldP spid="84" grpId="0"/>
      <p:bldP spid="85" grpId="0"/>
      <p:bldP spid="86" grpId="0"/>
      <p:bldP spid="65" grpId="0"/>
      <p:bldP spid="6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7B004-A557-4834-9BA6-2A3A3B27BB85}"/>
              </a:ext>
            </a:extLst>
          </p:cNvPr>
          <p:cNvSpPr>
            <a:spLocks noGrp="1"/>
          </p:cNvSpPr>
          <p:nvPr>
            <p:ph type="title"/>
          </p:nvPr>
        </p:nvSpPr>
        <p:spPr/>
        <p:txBody>
          <a:bodyPr/>
          <a:lstStyle/>
          <a:p>
            <a:r>
              <a:rPr lang="en-US" b="1" u="sng" dirty="0">
                <a:latin typeface="Comic Sans MS" panose="030F0702030302020204" pitchFamily="66" charset="0"/>
              </a:rPr>
              <a:t>Year 3 task:</a:t>
            </a:r>
            <a:endParaRPr lang="en-GB" b="1" u="sng" dirty="0">
              <a:latin typeface="Comic Sans MS" panose="030F0702030302020204" pitchFamily="66" charset="0"/>
            </a:endParaRPr>
          </a:p>
        </p:txBody>
      </p:sp>
      <p:graphicFrame>
        <p:nvGraphicFramePr>
          <p:cNvPr id="4" name="Content Placeholder 3">
            <a:extLst>
              <a:ext uri="{FF2B5EF4-FFF2-40B4-BE49-F238E27FC236}">
                <a16:creationId xmlns:a16="http://schemas.microsoft.com/office/drawing/2014/main" id="{84B1589C-A610-41C9-8F00-E0591596857C}"/>
              </a:ext>
            </a:extLst>
          </p:cNvPr>
          <p:cNvGraphicFramePr>
            <a:graphicFrameLocks noGrp="1"/>
          </p:cNvGraphicFramePr>
          <p:nvPr>
            <p:ph idx="1"/>
            <p:extLst>
              <p:ext uri="{D42A27DB-BD31-4B8C-83A1-F6EECF244321}">
                <p14:modId xmlns:p14="http://schemas.microsoft.com/office/powerpoint/2010/main" val="3591298866"/>
              </p:ext>
            </p:extLst>
          </p:nvPr>
        </p:nvGraphicFramePr>
        <p:xfrm>
          <a:off x="832338" y="1672779"/>
          <a:ext cx="5662246" cy="4001643"/>
        </p:xfrm>
        <a:graphic>
          <a:graphicData uri="http://schemas.openxmlformats.org/drawingml/2006/table">
            <a:tbl>
              <a:tblPr>
                <a:tableStyleId>{5C22544A-7EE6-4342-B048-85BDC9FD1C3A}</a:tableStyleId>
              </a:tblPr>
              <a:tblGrid>
                <a:gridCol w="5662246">
                  <a:extLst>
                    <a:ext uri="{9D8B030D-6E8A-4147-A177-3AD203B41FA5}">
                      <a16:colId xmlns:a16="http://schemas.microsoft.com/office/drawing/2014/main" val="2051310185"/>
                    </a:ext>
                  </a:extLst>
                </a:gridCol>
              </a:tblGrid>
              <a:tr h="0">
                <a:tc>
                  <a:txBody>
                    <a:bodyPr/>
                    <a:lstStyle/>
                    <a:p>
                      <a:pPr algn="l">
                        <a:lnSpc>
                          <a:spcPct val="107000"/>
                        </a:lnSpc>
                        <a:spcAft>
                          <a:spcPts val="800"/>
                        </a:spcAft>
                      </a:pPr>
                      <a:r>
                        <a:rPr lang="en-GB" sz="3000" dirty="0">
                          <a:effectLst/>
                          <a:latin typeface="Comic Sans MS" panose="030F0702030302020204" pitchFamily="66" charset="0"/>
                        </a:rPr>
                        <a:t>First, complete </a:t>
                      </a:r>
                      <a:r>
                        <a:rPr lang="en-GB" sz="3000" dirty="0" err="1">
                          <a:effectLst/>
                          <a:latin typeface="Comic Sans MS" panose="030F0702030302020204" pitchFamily="66" charset="0"/>
                        </a:rPr>
                        <a:t>WhiteRose</a:t>
                      </a:r>
                      <a:r>
                        <a:rPr lang="en-GB" sz="3000" dirty="0">
                          <a:effectLst/>
                          <a:latin typeface="Comic Sans MS" panose="030F0702030302020204" pitchFamily="66" charset="0"/>
                        </a:rPr>
                        <a:t> sheet.  </a:t>
                      </a:r>
                    </a:p>
                    <a:p>
                      <a:pPr algn="l">
                        <a:lnSpc>
                          <a:spcPct val="107000"/>
                        </a:lnSpc>
                        <a:spcAft>
                          <a:spcPts val="800"/>
                        </a:spcAft>
                      </a:pPr>
                      <a:r>
                        <a:rPr lang="en-GB" sz="3000" dirty="0">
                          <a:effectLst/>
                          <a:latin typeface="Comic Sans MS" panose="030F0702030302020204" pitchFamily="66" charset="0"/>
                        </a:rPr>
                        <a:t>If you finish, you can move on to a task similar to the year 2 task, measuring objects in mm and converting to cm and vice versa. </a:t>
                      </a:r>
                    </a:p>
                    <a:p>
                      <a:pPr algn="l">
                        <a:lnSpc>
                          <a:spcPct val="107000"/>
                        </a:lnSpc>
                        <a:spcAft>
                          <a:spcPts val="800"/>
                        </a:spcAft>
                      </a:pPr>
                      <a:r>
                        <a:rPr lang="en-GB" sz="2400" dirty="0">
                          <a:effectLst/>
                        </a:rPr>
                        <a:t> </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794044644"/>
                  </a:ext>
                </a:extLst>
              </a:tr>
            </a:tbl>
          </a:graphicData>
        </a:graphic>
      </p:graphicFrame>
      <p:pic>
        <p:nvPicPr>
          <p:cNvPr id="5" name="Picture 4">
            <a:extLst>
              <a:ext uri="{FF2B5EF4-FFF2-40B4-BE49-F238E27FC236}">
                <a16:creationId xmlns:a16="http://schemas.microsoft.com/office/drawing/2014/main" id="{97FD5743-ED03-4324-A05D-4EFA1265F7FE}"/>
              </a:ext>
            </a:extLst>
          </p:cNvPr>
          <p:cNvPicPr>
            <a:picLocks noChangeAspect="1"/>
          </p:cNvPicPr>
          <p:nvPr/>
        </p:nvPicPr>
        <p:blipFill rotWithShape="1">
          <a:blip r:embed="rId2"/>
          <a:srcRect l="17212" t="17607" r="53365" b="9060"/>
          <a:stretch/>
        </p:blipFill>
        <p:spPr>
          <a:xfrm>
            <a:off x="7221416" y="437775"/>
            <a:ext cx="4267201" cy="5982449"/>
          </a:xfrm>
          <a:prstGeom prst="rect">
            <a:avLst/>
          </a:prstGeom>
        </p:spPr>
      </p:pic>
    </p:spTree>
    <p:extLst>
      <p:ext uri="{BB962C8B-B14F-4D97-AF65-F5344CB8AC3E}">
        <p14:creationId xmlns:p14="http://schemas.microsoft.com/office/powerpoint/2010/main" val="1055795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0681CFC-FA24-49E0-8083-1971B743C550}"/>
              </a:ext>
            </a:extLst>
          </p:cNvPr>
          <p:cNvSpPr>
            <a:spLocks noGrp="1"/>
          </p:cNvSpPr>
          <p:nvPr>
            <p:ph type="body" idx="1"/>
          </p:nvPr>
        </p:nvSpPr>
        <p:spPr>
          <a:xfrm>
            <a:off x="293377" y="542782"/>
            <a:ext cx="5460651" cy="1428581"/>
          </a:xfrm>
        </p:spPr>
        <p:txBody>
          <a:bodyPr>
            <a:noAutofit/>
          </a:bodyPr>
          <a:lstStyle/>
          <a:p>
            <a:pPr>
              <a:lnSpc>
                <a:spcPct val="107000"/>
              </a:lnSpc>
              <a:spcAft>
                <a:spcPts val="800"/>
              </a:spcAft>
            </a:pPr>
            <a:r>
              <a:rPr lang="en-GB" sz="2800" dirty="0">
                <a:latin typeface="Comic Sans MS" panose="030F0702030302020204" pitchFamily="66" charset="0"/>
                <a:ea typeface="Calibri" panose="020F0502020204030204" pitchFamily="34" charset="0"/>
                <a:cs typeface="Times New Roman" panose="02020603050405020304" pitchFamily="18" charset="0"/>
              </a:rPr>
              <a:t>YR2 LO: To order the length and height of objects.</a:t>
            </a:r>
            <a:endParaRPr lang="en-GB" sz="3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6494D497-6EE3-47E8-9F50-119973C244FA}"/>
              </a:ext>
            </a:extLst>
          </p:cNvPr>
          <p:cNvSpPr>
            <a:spLocks noGrp="1"/>
          </p:cNvSpPr>
          <p:nvPr>
            <p:ph sz="half" idx="2"/>
          </p:nvPr>
        </p:nvSpPr>
        <p:spPr>
          <a:xfrm>
            <a:off x="839788" y="1871002"/>
            <a:ext cx="5157787" cy="4758397"/>
          </a:xfrm>
        </p:spPr>
        <p:txBody>
          <a:bodyPr>
            <a:normAutofit/>
          </a:bodyPr>
          <a:lstStyle/>
          <a:p>
            <a:pPr marL="0" lvl="0" indent="0">
              <a:lnSpc>
                <a:spcPct val="107000"/>
              </a:lnSpc>
              <a:buNone/>
            </a:pPr>
            <a:r>
              <a:rPr lang="en-US" sz="3500" dirty="0">
                <a:effectLst/>
                <a:latin typeface="Comic Sans MS" panose="030F0702030302020204" pitchFamily="66" charset="0"/>
                <a:ea typeface="Calibri" panose="020F0502020204030204" pitchFamily="34" charset="0"/>
                <a:cs typeface="Times New Roman" panose="02020603050405020304" pitchFamily="18" charset="0"/>
              </a:rPr>
              <a:t> </a:t>
            </a:r>
          </a:p>
        </p:txBody>
      </p:sp>
      <p:sp>
        <p:nvSpPr>
          <p:cNvPr id="7" name="Text Placeholder 6">
            <a:extLst>
              <a:ext uri="{FF2B5EF4-FFF2-40B4-BE49-F238E27FC236}">
                <a16:creationId xmlns:a16="http://schemas.microsoft.com/office/drawing/2014/main" id="{4ACA4707-C90C-419B-8207-FF99E919AC47}"/>
              </a:ext>
            </a:extLst>
          </p:cNvPr>
          <p:cNvSpPr>
            <a:spLocks noGrp="1"/>
          </p:cNvSpPr>
          <p:nvPr>
            <p:ph type="body" sz="quarter" idx="3"/>
          </p:nvPr>
        </p:nvSpPr>
        <p:spPr>
          <a:xfrm>
            <a:off x="6620186" y="668338"/>
            <a:ext cx="5278437" cy="1836737"/>
          </a:xfrm>
        </p:spPr>
        <p:txBody>
          <a:bodyPr>
            <a:noAutofit/>
          </a:bodyPr>
          <a:lstStyle/>
          <a:p>
            <a:pPr>
              <a:lnSpc>
                <a:spcPct val="107000"/>
              </a:lnSpc>
              <a:spcAft>
                <a:spcPts val="800"/>
              </a:spcAft>
            </a:pPr>
            <a:r>
              <a:rPr lang="en-US" sz="2800" b="1" dirty="0">
                <a:effectLst/>
                <a:latin typeface="Comic Sans MS" panose="030F0702030302020204" pitchFamily="66" charset="0"/>
                <a:ea typeface="Calibri" panose="020F0502020204030204" pitchFamily="34" charset="0"/>
                <a:cs typeface="Times New Roman" panose="02020603050405020304" pitchFamily="18" charset="0"/>
              </a:rPr>
              <a:t>Y3 LO: </a:t>
            </a:r>
            <a:r>
              <a:rPr lang="en-GB" sz="2800" b="1" dirty="0">
                <a:effectLst/>
                <a:latin typeface="Comic Sans MS" panose="030F0702030302020204" pitchFamily="66" charset="0"/>
                <a:ea typeface="Calibri" panose="020F0502020204030204" pitchFamily="34" charset="0"/>
                <a:cs typeface="Times New Roman" panose="02020603050405020304" pitchFamily="18" charset="0"/>
              </a:rPr>
              <a:t>To </a:t>
            </a:r>
            <a:r>
              <a:rPr lang="en-GB" sz="2800" dirty="0">
                <a:latin typeface="Comic Sans MS" panose="030F0702030302020204" pitchFamily="66" charset="0"/>
                <a:ea typeface="Calibri" panose="020F0502020204030204" pitchFamily="34" charset="0"/>
                <a:cs typeface="Times New Roman" panose="02020603050405020304" pitchFamily="18" charset="0"/>
              </a:rPr>
              <a:t>use my knowledge of converting to work out equivalent lengths (mm and cm).</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ontent Placeholder 7">
            <a:extLst>
              <a:ext uri="{FF2B5EF4-FFF2-40B4-BE49-F238E27FC236}">
                <a16:creationId xmlns:a16="http://schemas.microsoft.com/office/drawing/2014/main" id="{05413544-28D8-4AD1-9D63-6626740A94E2}"/>
              </a:ext>
            </a:extLst>
          </p:cNvPr>
          <p:cNvSpPr txBox="1">
            <a:spLocks/>
          </p:cNvSpPr>
          <p:nvPr/>
        </p:nvSpPr>
        <p:spPr>
          <a:xfrm>
            <a:off x="293379" y="2553629"/>
            <a:ext cx="5233988" cy="36360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7000"/>
              </a:lnSpc>
              <a:buFontTx/>
              <a:buChar char="-"/>
            </a:pPr>
            <a:endParaRPr lang="en-US" sz="32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E9154607-0F92-4E91-92AC-87F6708A1DE1}"/>
              </a:ext>
            </a:extLst>
          </p:cNvPr>
          <p:cNvSpPr txBox="1"/>
          <p:nvPr/>
        </p:nvSpPr>
        <p:spPr>
          <a:xfrm>
            <a:off x="293377" y="2553627"/>
            <a:ext cx="5157787" cy="3232231"/>
          </a:xfrm>
          <a:prstGeom prst="rect">
            <a:avLst/>
          </a:prstGeom>
          <a:noFill/>
        </p:spPr>
        <p:txBody>
          <a:bodyPr wrap="square">
            <a:spAutoFit/>
          </a:bodyPr>
          <a:lstStyle/>
          <a:p>
            <a:pPr marL="342900" lvl="0" indent="-342900">
              <a:lnSpc>
                <a:spcPct val="107000"/>
              </a:lnSpc>
              <a:buFont typeface="Comic Sans MS" panose="030F0702030302020204" pitchFamily="66" charset="0"/>
              <a:buChar char="-"/>
            </a:pPr>
            <a:r>
              <a:rPr lang="en-GB" sz="2400" dirty="0">
                <a:effectLst/>
                <a:latin typeface="Comic Sans MS" panose="030F0702030302020204" pitchFamily="66" charset="0"/>
                <a:ea typeface="Calibri" panose="020F0502020204030204" pitchFamily="34" charset="0"/>
                <a:cs typeface="Times New Roman" panose="02020603050405020304" pitchFamily="18" charset="0"/>
              </a:rPr>
              <a:t>I can estimate which object is bigger without measuring using a ruler.</a:t>
            </a:r>
          </a:p>
          <a:p>
            <a:pPr marL="342900" lvl="0" indent="-342900">
              <a:lnSpc>
                <a:spcPct val="107000"/>
              </a:lnSpc>
              <a:buFont typeface="Comic Sans MS" panose="030F0702030302020204" pitchFamily="66" charset="0"/>
              <a:buChar char="-"/>
            </a:pPr>
            <a:r>
              <a:rPr lang="en-GB" sz="2400" dirty="0">
                <a:latin typeface="Comic Sans MS" panose="030F0702030302020204" pitchFamily="66" charset="0"/>
                <a:ea typeface="Calibri" panose="020F0502020204030204" pitchFamily="34" charset="0"/>
                <a:cs typeface="Times New Roman" panose="02020603050405020304" pitchFamily="18" charset="0"/>
              </a:rPr>
              <a:t>I can measure accurately to the nearest cm.</a:t>
            </a:r>
          </a:p>
          <a:p>
            <a:pPr marL="342900" lvl="0" indent="-342900">
              <a:lnSpc>
                <a:spcPct val="107000"/>
              </a:lnSpc>
              <a:buFont typeface="Comic Sans MS" panose="030F0702030302020204" pitchFamily="66" charset="0"/>
              <a:buChar char="-"/>
            </a:pPr>
            <a:r>
              <a:rPr lang="en-GB" sz="2400" dirty="0">
                <a:effectLst/>
                <a:latin typeface="Comic Sans MS" panose="030F0702030302020204" pitchFamily="66" charset="0"/>
                <a:ea typeface="Calibri" panose="020F0502020204030204" pitchFamily="34" charset="0"/>
                <a:cs typeface="Times New Roman" panose="02020603050405020304" pitchFamily="18" charset="0"/>
              </a:rPr>
              <a:t>I can order objects by their len</a:t>
            </a:r>
            <a:r>
              <a:rPr lang="en-GB" sz="2400" dirty="0">
                <a:latin typeface="Comic Sans MS" panose="030F0702030302020204" pitchFamily="66" charset="0"/>
                <a:ea typeface="Calibri" panose="020F0502020204030204" pitchFamily="34" charset="0"/>
                <a:cs typeface="Times New Roman" panose="02020603050405020304" pitchFamily="18" charset="0"/>
              </a:rPr>
              <a:t>gth or height from shortest to longest/tallest.</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17" name="Content Placeholder 16">
            <a:extLst>
              <a:ext uri="{FF2B5EF4-FFF2-40B4-BE49-F238E27FC236}">
                <a16:creationId xmlns:a16="http://schemas.microsoft.com/office/drawing/2014/main" id="{DA829592-1C63-4BAE-AC2B-72D2BEEE88D5}"/>
              </a:ext>
            </a:extLst>
          </p:cNvPr>
          <p:cNvSpPr>
            <a:spLocks noGrp="1"/>
          </p:cNvSpPr>
          <p:nvPr>
            <p:ph sz="quarter" idx="4"/>
          </p:nvPr>
        </p:nvSpPr>
        <p:spPr>
          <a:xfrm>
            <a:off x="6172200" y="2798955"/>
            <a:ext cx="5183188" cy="3390707"/>
          </a:xfrm>
        </p:spPr>
        <p:txBody>
          <a:bodyPr>
            <a:normAutofit/>
          </a:bodyPr>
          <a:lstStyle/>
          <a:p>
            <a:pPr>
              <a:buFontTx/>
              <a:buChar char="-"/>
            </a:pPr>
            <a:r>
              <a:rPr lang="en-US" sz="2400" dirty="0">
                <a:latin typeface="Comic Sans MS" panose="030F0702030302020204" pitchFamily="66" charset="0"/>
              </a:rPr>
              <a:t>I understand that 10mm = 1cm</a:t>
            </a:r>
          </a:p>
          <a:p>
            <a:pPr>
              <a:buFontTx/>
              <a:buChar char="-"/>
            </a:pPr>
            <a:r>
              <a:rPr lang="en-US" sz="2400" dirty="0">
                <a:latin typeface="Comic Sans MS" panose="030F0702030302020204" pitchFamily="66" charset="0"/>
              </a:rPr>
              <a:t>I can convert measurements from mm to cm</a:t>
            </a:r>
          </a:p>
          <a:p>
            <a:pPr>
              <a:buFontTx/>
              <a:buChar char="-"/>
            </a:pPr>
            <a:r>
              <a:rPr lang="en-US" sz="2400" dirty="0">
                <a:latin typeface="Comic Sans MS" panose="030F0702030302020204" pitchFamily="66" charset="0"/>
              </a:rPr>
              <a:t>I can convert measurements from cm to mm. </a:t>
            </a:r>
            <a:endParaRPr lang="en-GB" sz="2400" dirty="0">
              <a:latin typeface="Comic Sans MS" panose="030F0702030302020204" pitchFamily="66" charset="0"/>
            </a:endParaRPr>
          </a:p>
        </p:txBody>
      </p:sp>
    </p:spTree>
    <p:extLst>
      <p:ext uri="{BB962C8B-B14F-4D97-AF65-F5344CB8AC3E}">
        <p14:creationId xmlns:p14="http://schemas.microsoft.com/office/powerpoint/2010/main" val="2130276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A2269715-9AF5-4281-A6E5-215706423F0F}"/>
              </a:ext>
            </a:extLst>
          </p:cNvPr>
          <p:cNvGraphicFramePr>
            <a:graphicFrameLocks noGrp="1"/>
          </p:cNvGraphicFramePr>
          <p:nvPr>
            <p:ph idx="1"/>
            <p:extLst>
              <p:ext uri="{D42A27DB-BD31-4B8C-83A1-F6EECF244321}">
                <p14:modId xmlns:p14="http://schemas.microsoft.com/office/powerpoint/2010/main" val="760475663"/>
              </p:ext>
            </p:extLst>
          </p:nvPr>
        </p:nvGraphicFramePr>
        <p:xfrm>
          <a:off x="298938" y="1085229"/>
          <a:ext cx="6359769" cy="3972433"/>
        </p:xfrm>
        <a:graphic>
          <a:graphicData uri="http://schemas.openxmlformats.org/drawingml/2006/table">
            <a:tbl>
              <a:tblPr>
                <a:tableStyleId>{5C22544A-7EE6-4342-B048-85BDC9FD1C3A}</a:tableStyleId>
              </a:tblPr>
              <a:tblGrid>
                <a:gridCol w="6359769">
                  <a:extLst>
                    <a:ext uri="{9D8B030D-6E8A-4147-A177-3AD203B41FA5}">
                      <a16:colId xmlns:a16="http://schemas.microsoft.com/office/drawing/2014/main" val="211131800"/>
                    </a:ext>
                  </a:extLst>
                </a:gridCol>
              </a:tblGrid>
              <a:tr h="0">
                <a:tc>
                  <a:txBody>
                    <a:bodyPr/>
                    <a:lstStyle/>
                    <a:p>
                      <a:pPr algn="ctr">
                        <a:lnSpc>
                          <a:spcPct val="107000"/>
                        </a:lnSpc>
                        <a:spcAft>
                          <a:spcPts val="800"/>
                        </a:spcAft>
                      </a:pPr>
                      <a:r>
                        <a:rPr lang="en-US" sz="4800" b="1" u="sng" dirty="0">
                          <a:effectLst/>
                          <a:latin typeface="Comic Sans MS" panose="030F0702030302020204" pitchFamily="66" charset="0"/>
                        </a:rPr>
                        <a:t>YR3 starter:</a:t>
                      </a:r>
                    </a:p>
                    <a:p>
                      <a:pPr algn="ctr">
                        <a:lnSpc>
                          <a:spcPct val="107000"/>
                        </a:lnSpc>
                        <a:spcAft>
                          <a:spcPts val="800"/>
                        </a:spcAft>
                      </a:pPr>
                      <a:r>
                        <a:rPr lang="en-US" sz="4800" dirty="0">
                          <a:effectLst/>
                          <a:latin typeface="Comic Sans MS" panose="030F0702030302020204" pitchFamily="66" charset="0"/>
                        </a:rPr>
                        <a:t>Can you complete the sheet to </a:t>
                      </a:r>
                      <a:r>
                        <a:rPr lang="en-GB" sz="4800" dirty="0">
                          <a:effectLst/>
                          <a:latin typeface="Comic Sans MS" panose="030F0702030302020204" pitchFamily="66" charset="0"/>
                        </a:rPr>
                        <a:t>convert the measurements between cm and m. </a:t>
                      </a:r>
                      <a:endParaRPr lang="en-GB" sz="6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428528613"/>
                  </a:ext>
                </a:extLst>
              </a:tr>
            </a:tbl>
          </a:graphicData>
        </a:graphic>
      </p:graphicFrame>
      <p:pic>
        <p:nvPicPr>
          <p:cNvPr id="3" name="Picture 2">
            <a:extLst>
              <a:ext uri="{FF2B5EF4-FFF2-40B4-BE49-F238E27FC236}">
                <a16:creationId xmlns:a16="http://schemas.microsoft.com/office/drawing/2014/main" id="{E5F455DB-6C7D-4FEB-8059-FEB0AA56099F}"/>
              </a:ext>
            </a:extLst>
          </p:cNvPr>
          <p:cNvPicPr>
            <a:picLocks noChangeAspect="1"/>
          </p:cNvPicPr>
          <p:nvPr/>
        </p:nvPicPr>
        <p:blipFill rotWithShape="1">
          <a:blip r:embed="rId3"/>
          <a:srcRect l="30288" t="14017" r="31635" b="6325"/>
          <a:stretch/>
        </p:blipFill>
        <p:spPr>
          <a:xfrm>
            <a:off x="7057292" y="339969"/>
            <a:ext cx="4642340" cy="5462954"/>
          </a:xfrm>
          <a:prstGeom prst="rect">
            <a:avLst/>
          </a:prstGeom>
        </p:spPr>
      </p:pic>
    </p:spTree>
    <p:extLst>
      <p:ext uri="{BB962C8B-B14F-4D97-AF65-F5344CB8AC3E}">
        <p14:creationId xmlns:p14="http://schemas.microsoft.com/office/powerpoint/2010/main" val="827962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4F0215-9603-49BF-8E3B-975B7F018D40}"/>
              </a:ext>
            </a:extLst>
          </p:cNvPr>
          <p:cNvSpPr>
            <a:spLocks noGrp="1"/>
          </p:cNvSpPr>
          <p:nvPr>
            <p:ph idx="1"/>
          </p:nvPr>
        </p:nvSpPr>
        <p:spPr>
          <a:xfrm>
            <a:off x="838200" y="562708"/>
            <a:ext cx="10515600" cy="6037384"/>
          </a:xfrm>
        </p:spPr>
        <p:txBody>
          <a:bodyPr>
            <a:normAutofit lnSpcReduction="10000"/>
          </a:bodyPr>
          <a:lstStyle/>
          <a:p>
            <a:pPr marL="0" indent="0">
              <a:buNone/>
            </a:pPr>
            <a:r>
              <a:rPr lang="en-US" sz="3200" dirty="0">
                <a:latin typeface="Comic Sans MS" panose="030F0702030302020204" pitchFamily="66" charset="0"/>
              </a:rPr>
              <a:t>With a partner, can you collect 3 different sized </a:t>
            </a:r>
            <a:r>
              <a:rPr lang="en-US" sz="3200" dirty="0" err="1">
                <a:latin typeface="Comic Sans MS" panose="030F0702030302020204" pitchFamily="66" charset="0"/>
              </a:rPr>
              <a:t>colouring</a:t>
            </a:r>
            <a:r>
              <a:rPr lang="en-US" sz="3200" dirty="0">
                <a:latin typeface="Comic Sans MS" panose="030F0702030302020204" pitchFamily="66" charset="0"/>
              </a:rPr>
              <a:t> pencils and a ruler. </a:t>
            </a:r>
          </a:p>
          <a:p>
            <a:pPr marL="0" indent="0">
              <a:buNone/>
            </a:pPr>
            <a:endParaRPr lang="en-US" sz="3200" dirty="0">
              <a:latin typeface="Comic Sans MS" panose="030F0702030302020204" pitchFamily="66" charset="0"/>
            </a:endParaRPr>
          </a:p>
          <a:p>
            <a:pPr marL="0" indent="0">
              <a:buNone/>
            </a:pPr>
            <a:r>
              <a:rPr lang="en-US" sz="3200" dirty="0">
                <a:latin typeface="Comic Sans MS" panose="030F0702030302020204" pitchFamily="66" charset="0"/>
              </a:rPr>
              <a:t>Can you estimate which pencil you think is longest and which is shortest and write your guess on your whiteboards.</a:t>
            </a:r>
          </a:p>
          <a:p>
            <a:pPr marL="0" indent="0">
              <a:buNone/>
            </a:pPr>
            <a:endParaRPr lang="en-US" sz="3200" dirty="0">
              <a:latin typeface="Comic Sans MS" panose="030F0702030302020204" pitchFamily="66" charset="0"/>
            </a:endParaRPr>
          </a:p>
          <a:p>
            <a:pPr marL="0" indent="0">
              <a:buNone/>
            </a:pPr>
            <a:r>
              <a:rPr lang="en-US" sz="3200" dirty="0">
                <a:latin typeface="Comic Sans MS" panose="030F0702030302020204" pitchFamily="66" charset="0"/>
              </a:rPr>
              <a:t>Then, let’s measure them using a ruler. To keep our measurements fair, we need to makes sure we start on 0cm for all 3 pencils.</a:t>
            </a:r>
          </a:p>
          <a:p>
            <a:pPr marL="0" indent="0">
              <a:buNone/>
            </a:pPr>
            <a:endParaRPr lang="en-US" sz="3200" dirty="0">
              <a:latin typeface="Comic Sans MS" panose="030F0702030302020204" pitchFamily="66" charset="0"/>
            </a:endParaRPr>
          </a:p>
          <a:p>
            <a:pPr marL="0" indent="0">
              <a:buNone/>
            </a:pPr>
            <a:r>
              <a:rPr lang="en-US" sz="3200" dirty="0">
                <a:latin typeface="Comic Sans MS" panose="030F0702030302020204" pitchFamily="66" charset="0"/>
              </a:rPr>
              <a:t>Were our guesses correct? </a:t>
            </a:r>
            <a:endParaRPr lang="en-GB" sz="3200" dirty="0">
              <a:latin typeface="Comic Sans MS" panose="030F0702030302020204" pitchFamily="66" charset="0"/>
            </a:endParaRPr>
          </a:p>
        </p:txBody>
      </p:sp>
      <p:graphicFrame>
        <p:nvGraphicFramePr>
          <p:cNvPr id="4" name="Table 3">
            <a:extLst>
              <a:ext uri="{FF2B5EF4-FFF2-40B4-BE49-F238E27FC236}">
                <a16:creationId xmlns:a16="http://schemas.microsoft.com/office/drawing/2014/main" id="{7F48D9CA-41FD-42C9-A94F-F48B8C603723}"/>
              </a:ext>
            </a:extLst>
          </p:cNvPr>
          <p:cNvGraphicFramePr>
            <a:graphicFrameLocks noGrp="1"/>
          </p:cNvGraphicFramePr>
          <p:nvPr>
            <p:extLst>
              <p:ext uri="{D42A27DB-BD31-4B8C-83A1-F6EECF244321}">
                <p14:modId xmlns:p14="http://schemas.microsoft.com/office/powerpoint/2010/main" val="3245739129"/>
              </p:ext>
            </p:extLst>
          </p:nvPr>
        </p:nvGraphicFramePr>
        <p:xfrm>
          <a:off x="748990" y="16235748"/>
          <a:ext cx="10515600" cy="3733864"/>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3351094939"/>
                    </a:ext>
                  </a:extLst>
                </a:gridCol>
              </a:tblGrid>
              <a:tr h="0">
                <a:tc>
                  <a:txBody>
                    <a:bodyPr/>
                    <a:lstStyle/>
                    <a:p>
                      <a:pPr algn="l">
                        <a:lnSpc>
                          <a:spcPct val="107000"/>
                        </a:lnSpc>
                        <a:spcAft>
                          <a:spcPts val="800"/>
                        </a:spcAft>
                      </a:pPr>
                      <a:r>
                        <a:rPr lang="en-US" sz="2800" dirty="0">
                          <a:effectLst/>
                        </a:rPr>
                        <a:t>Main:</a:t>
                      </a:r>
                      <a:endParaRPr lang="en-GB" sz="3600" dirty="0">
                        <a:effectLst/>
                      </a:endParaRPr>
                    </a:p>
                    <a:p>
                      <a:pPr algn="l">
                        <a:lnSpc>
                          <a:spcPct val="107000"/>
                        </a:lnSpc>
                        <a:spcAft>
                          <a:spcPts val="800"/>
                        </a:spcAft>
                      </a:pPr>
                      <a:r>
                        <a:rPr lang="en-US" sz="2800" dirty="0">
                          <a:effectLst/>
                        </a:rPr>
                        <a:t>YR2 teach – Chn to collect 3 different sized </a:t>
                      </a:r>
                      <a:r>
                        <a:rPr lang="en-US" sz="2800" dirty="0" err="1">
                          <a:effectLst/>
                        </a:rPr>
                        <a:t>colouring</a:t>
                      </a:r>
                      <a:r>
                        <a:rPr lang="en-US" sz="2800" dirty="0">
                          <a:effectLst/>
                        </a:rPr>
                        <a:t> pencils and a ruler in pairs. Ask chn to estimate which pencil they think is the longest and which is the shortest just by looking at them and write this on whiteboards. Remind chn how to measure accurately on a ruler – were they correct? Remind chn that to keep our measurements fair, we need to start at the same point of the object on 0cm and measure to the same end point. Show examples of task using PPT. Explain task. </a:t>
                      </a: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870279336"/>
                  </a:ext>
                </a:extLst>
              </a:tr>
            </a:tbl>
          </a:graphicData>
        </a:graphic>
      </p:graphicFrame>
    </p:spTree>
    <p:extLst>
      <p:ext uri="{BB962C8B-B14F-4D97-AF65-F5344CB8AC3E}">
        <p14:creationId xmlns:p14="http://schemas.microsoft.com/office/powerpoint/2010/main" val="3079066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0D627-6689-4DD3-A27F-F4F024C424EE}"/>
              </a:ext>
            </a:extLst>
          </p:cNvPr>
          <p:cNvSpPr>
            <a:spLocks noGrp="1"/>
          </p:cNvSpPr>
          <p:nvPr>
            <p:ph type="title"/>
          </p:nvPr>
        </p:nvSpPr>
        <p:spPr/>
        <p:txBody>
          <a:bodyPr/>
          <a:lstStyle/>
          <a:p>
            <a:r>
              <a:rPr lang="en-US" b="1" u="sng" dirty="0">
                <a:latin typeface="Comic Sans MS" panose="030F0702030302020204" pitchFamily="66" charset="0"/>
              </a:rPr>
              <a:t>Year 2 task:</a:t>
            </a:r>
            <a:endParaRPr lang="en-GB" b="1" u="sng"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3396C1BE-3BB5-4807-84F9-57E4B1BD9328}"/>
              </a:ext>
            </a:extLst>
          </p:cNvPr>
          <p:cNvSpPr>
            <a:spLocks noGrp="1"/>
          </p:cNvSpPr>
          <p:nvPr>
            <p:ph idx="1"/>
          </p:nvPr>
        </p:nvSpPr>
        <p:spPr>
          <a:xfrm>
            <a:off x="216878" y="1359877"/>
            <a:ext cx="6547338" cy="4817086"/>
          </a:xfrm>
        </p:spPr>
        <p:txBody>
          <a:bodyPr>
            <a:normAutofit lnSpcReduction="10000"/>
          </a:bodyPr>
          <a:lstStyle/>
          <a:p>
            <a:pPr marL="0" indent="0" algn="l">
              <a:lnSpc>
                <a:spcPct val="107000"/>
              </a:lnSpc>
              <a:spcAft>
                <a:spcPts val="800"/>
              </a:spcAft>
              <a:buNone/>
            </a:pPr>
            <a:r>
              <a:rPr lang="en-GB" dirty="0">
                <a:effectLst/>
                <a:latin typeface="Comic Sans MS" panose="030F0702030302020204" pitchFamily="66" charset="0"/>
              </a:rPr>
              <a:t>In groups of 3 or 4. </a:t>
            </a:r>
            <a:r>
              <a:rPr lang="en-GB" dirty="0">
                <a:latin typeface="Comic Sans MS" panose="030F0702030302020204" pitchFamily="66" charset="0"/>
              </a:rPr>
              <a:t>You are going to</a:t>
            </a:r>
            <a:r>
              <a:rPr lang="en-GB" dirty="0">
                <a:effectLst/>
                <a:latin typeface="Comic Sans MS" panose="030F0702030302020204" pitchFamily="66" charset="0"/>
              </a:rPr>
              <a:t> measure different objects which will be different lengths e.g. their pencils, shoes, hand size etc. Have an estimate at </a:t>
            </a:r>
            <a:r>
              <a:rPr lang="en-GB" dirty="0">
                <a:latin typeface="Comic Sans MS" panose="030F0702030302020204" pitchFamily="66" charset="0"/>
              </a:rPr>
              <a:t>the order you think they will go in without measuring them or placing them right next to each other. </a:t>
            </a:r>
          </a:p>
          <a:p>
            <a:pPr marL="0" indent="0" algn="l">
              <a:lnSpc>
                <a:spcPct val="107000"/>
              </a:lnSpc>
              <a:spcAft>
                <a:spcPts val="800"/>
              </a:spcAft>
              <a:buNone/>
            </a:pPr>
            <a:r>
              <a:rPr lang="en-GB" dirty="0">
                <a:latin typeface="Comic Sans MS" panose="030F0702030302020204" pitchFamily="66" charset="0"/>
              </a:rPr>
              <a:t>Record </a:t>
            </a:r>
            <a:r>
              <a:rPr lang="en-GB" dirty="0">
                <a:effectLst/>
                <a:latin typeface="Comic Sans MS" panose="030F0702030302020204" pitchFamily="66" charset="0"/>
              </a:rPr>
              <a:t>the measurements on the table and order them from shortest to longest. </a:t>
            </a:r>
            <a:endParaRPr lang="en-GB" sz="3600" dirty="0">
              <a:effectLst/>
              <a:latin typeface="Comic Sans MS" panose="030F0702030302020204" pitchFamily="66" charset="0"/>
            </a:endParaRPr>
          </a:p>
        </p:txBody>
      </p:sp>
      <p:pic>
        <p:nvPicPr>
          <p:cNvPr id="5" name="Picture 4">
            <a:extLst>
              <a:ext uri="{FF2B5EF4-FFF2-40B4-BE49-F238E27FC236}">
                <a16:creationId xmlns:a16="http://schemas.microsoft.com/office/drawing/2014/main" id="{151517A2-1996-4932-9C87-D28BC910284E}"/>
              </a:ext>
            </a:extLst>
          </p:cNvPr>
          <p:cNvPicPr>
            <a:picLocks noChangeAspect="1"/>
          </p:cNvPicPr>
          <p:nvPr/>
        </p:nvPicPr>
        <p:blipFill rotWithShape="1">
          <a:blip r:embed="rId3"/>
          <a:srcRect l="30961" t="24652" r="30097" b="15384"/>
          <a:stretch/>
        </p:blipFill>
        <p:spPr>
          <a:xfrm>
            <a:off x="7227275" y="1690688"/>
            <a:ext cx="4747847" cy="4112235"/>
          </a:xfrm>
          <a:prstGeom prst="rect">
            <a:avLst/>
          </a:prstGeom>
        </p:spPr>
      </p:pic>
    </p:spTree>
    <p:extLst>
      <p:ext uri="{BB962C8B-B14F-4D97-AF65-F5344CB8AC3E}">
        <p14:creationId xmlns:p14="http://schemas.microsoft.com/office/powerpoint/2010/main" val="844249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a:stretch>
            <a:fillRect/>
          </a:stretch>
        </p:blipFill>
        <p:spPr>
          <a:xfrm>
            <a:off x="2797794" y="3941389"/>
            <a:ext cx="6656479" cy="1308021"/>
          </a:xfrm>
          <a:prstGeom prst="rect">
            <a:avLst/>
          </a:prstGeom>
        </p:spPr>
      </p:pic>
      <p:pic>
        <p:nvPicPr>
          <p:cNvPr id="5" name="Picture 4"/>
          <p:cNvPicPr>
            <a:picLocks noChangeAspect="1"/>
          </p:cNvPicPr>
          <p:nvPr/>
        </p:nvPicPr>
        <p:blipFill>
          <a:blip r:embed="rId5"/>
          <a:stretch>
            <a:fillRect/>
          </a:stretch>
        </p:blipFill>
        <p:spPr>
          <a:xfrm>
            <a:off x="2801878" y="1879611"/>
            <a:ext cx="6652394" cy="1307218"/>
          </a:xfrm>
          <a:prstGeom prst="rect">
            <a:avLst/>
          </a:prstGeom>
        </p:spPr>
      </p:pic>
      <p:sp>
        <p:nvSpPr>
          <p:cNvPr id="58" name="TextBox 57"/>
          <p:cNvSpPr txBox="1"/>
          <p:nvPr/>
        </p:nvSpPr>
        <p:spPr>
          <a:xfrm>
            <a:off x="2269889" y="395750"/>
            <a:ext cx="6477996" cy="523220"/>
          </a:xfrm>
          <a:prstGeom prst="rect">
            <a:avLst/>
          </a:prstGeom>
          <a:noFill/>
        </p:spPr>
        <p:txBody>
          <a:bodyPr wrap="square" rtlCol="0">
            <a:spAutoFit/>
          </a:bodyPr>
          <a:lstStyle/>
          <a:p>
            <a:r>
              <a:rPr lang="en-GB" sz="2800" dirty="0"/>
              <a:t>What is the length of the bar?</a:t>
            </a:r>
          </a:p>
        </p:txBody>
      </p:sp>
      <p:sp>
        <p:nvSpPr>
          <p:cNvPr id="62" name="Rectangle 61"/>
          <p:cNvSpPr/>
          <p:nvPr/>
        </p:nvSpPr>
        <p:spPr>
          <a:xfrm>
            <a:off x="3039293" y="1689197"/>
            <a:ext cx="3122023" cy="2520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p:cNvSpPr txBox="1"/>
          <p:nvPr/>
        </p:nvSpPr>
        <p:spPr>
          <a:xfrm>
            <a:off x="6257360" y="1212946"/>
            <a:ext cx="6477996" cy="523220"/>
          </a:xfrm>
          <a:prstGeom prst="rect">
            <a:avLst/>
          </a:prstGeom>
          <a:noFill/>
        </p:spPr>
        <p:txBody>
          <a:bodyPr wrap="square" rtlCol="0">
            <a:spAutoFit/>
          </a:bodyPr>
          <a:lstStyle/>
          <a:p>
            <a:r>
              <a:rPr lang="en-GB" sz="2800" dirty="0"/>
              <a:t>The bar is 8 cm long.</a:t>
            </a:r>
          </a:p>
        </p:txBody>
      </p:sp>
      <p:sp>
        <p:nvSpPr>
          <p:cNvPr id="64" name="Rectangle 63"/>
          <p:cNvSpPr/>
          <p:nvPr/>
        </p:nvSpPr>
        <p:spPr>
          <a:xfrm>
            <a:off x="3039293" y="1698401"/>
            <a:ext cx="3122023" cy="2520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extBox 64"/>
          <p:cNvSpPr txBox="1"/>
          <p:nvPr/>
        </p:nvSpPr>
        <p:spPr>
          <a:xfrm>
            <a:off x="6335713" y="3350605"/>
            <a:ext cx="6477996" cy="523220"/>
          </a:xfrm>
          <a:prstGeom prst="rect">
            <a:avLst/>
          </a:prstGeom>
          <a:noFill/>
        </p:spPr>
        <p:txBody>
          <a:bodyPr wrap="square" rtlCol="0">
            <a:spAutoFit/>
          </a:bodyPr>
          <a:lstStyle/>
          <a:p>
            <a:r>
              <a:rPr lang="en-GB" sz="2800" dirty="0"/>
              <a:t>The bar is 80 mm long.</a:t>
            </a:r>
          </a:p>
        </p:txBody>
      </p:sp>
      <p:cxnSp>
        <p:nvCxnSpPr>
          <p:cNvPr id="66" name="Straight Connector 65"/>
          <p:cNvCxnSpPr/>
          <p:nvPr/>
        </p:nvCxnSpPr>
        <p:spPr>
          <a:xfrm>
            <a:off x="6161315" y="1388752"/>
            <a:ext cx="0" cy="3344091"/>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4686392" y="5473600"/>
            <a:ext cx="2949846" cy="646331"/>
          </a:xfrm>
          <a:prstGeom prst="rect">
            <a:avLst/>
          </a:prstGeom>
          <a:noFill/>
        </p:spPr>
        <p:txBody>
          <a:bodyPr wrap="none" rtlCol="0">
            <a:spAutoFit/>
          </a:bodyPr>
          <a:lstStyle/>
          <a:p>
            <a:r>
              <a:rPr lang="en-GB" sz="3600" dirty="0">
                <a:latin typeface="Calibri" panose="020F0502020204030204" pitchFamily="34" charset="0"/>
              </a:rPr>
              <a:t>8 cm </a:t>
            </a:r>
            <a:r>
              <a:rPr lang="en-GB" sz="3600" dirty="0">
                <a:latin typeface="Cambria Math" panose="02040503050406030204" pitchFamily="18" charset="0"/>
                <a:ea typeface="Cambria Math" panose="02040503050406030204" pitchFamily="18" charset="0"/>
              </a:rPr>
              <a:t>=</a:t>
            </a:r>
            <a:r>
              <a:rPr lang="en-GB" sz="3600" dirty="0">
                <a:latin typeface="Calibri" panose="020F0502020204030204" pitchFamily="34" charset="0"/>
              </a:rPr>
              <a:t> 80 mm</a:t>
            </a:r>
          </a:p>
        </p:txBody>
      </p:sp>
      <p:pic>
        <p:nvPicPr>
          <p:cNvPr id="68" name="Picture 67"/>
          <p:cNvPicPr/>
          <p:nvPr/>
        </p:nvPicPr>
        <p:blipFill>
          <a:blip r:embed="rId6" cstate="print">
            <a:extLst>
              <a:ext uri="{28A0092B-C50C-407E-A947-70E740481C1C}">
                <a14:useLocalDpi xmlns:a14="http://schemas.microsoft.com/office/drawing/2010/main" val="0"/>
              </a:ext>
            </a:extLst>
          </a:blip>
          <a:stretch>
            <a:fillRect/>
          </a:stretch>
        </p:blipFill>
        <p:spPr>
          <a:xfrm flipH="1">
            <a:off x="2312427" y="2695756"/>
            <a:ext cx="1111865" cy="1614250"/>
          </a:xfrm>
          <a:prstGeom prst="rect">
            <a:avLst/>
          </a:prstGeom>
        </p:spPr>
      </p:pic>
      <p:pic>
        <p:nvPicPr>
          <p:cNvPr id="69" name="Picture 6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flipH="1">
            <a:off x="2223497" y="446337"/>
            <a:ext cx="1156763" cy="1578825"/>
          </a:xfrm>
          <a:prstGeom prst="rect">
            <a:avLst/>
          </a:prstGeom>
        </p:spPr>
      </p:pic>
    </p:spTree>
    <p:custDataLst>
      <p:tags r:id="rId1"/>
    </p:custDataLst>
    <p:extLst>
      <p:ext uri="{BB962C8B-B14F-4D97-AF65-F5344CB8AC3E}">
        <p14:creationId xmlns:p14="http://schemas.microsoft.com/office/powerpoint/2010/main" val="393962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wipe(left)">
                                      <p:cBhvr>
                                        <p:cTn id="7" dur="5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path" presetSubtype="0" accel="50000" decel="50000" fill="hold" grpId="0" nodeType="clickEffect">
                                  <p:stCondLst>
                                    <p:cond delay="0"/>
                                  </p:stCondLst>
                                  <p:childTnLst>
                                    <p:animMotion origin="layout" path="M 1.66667E-6 -2.22222E-6 L -0.00208 0.29884 " pathEditMode="relative" rAng="0" ptsTypes="AA">
                                      <p:cBhvr>
                                        <p:cTn id="11" dur="2000" fill="hold"/>
                                        <p:tgtEl>
                                          <p:spTgt spid="64"/>
                                        </p:tgtEl>
                                        <p:attrNameLst>
                                          <p:attrName>ppt_x</p:attrName>
                                          <p:attrName>ppt_y</p:attrName>
                                        </p:attrNameLst>
                                      </p:cBhvr>
                                      <p:rCtr x="-104" y="14931"/>
                                    </p:animMotion>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8"/>
                                        </p:tgtEl>
                                        <p:attrNameLst>
                                          <p:attrName>style.visibility</p:attrName>
                                        </p:attrNameLst>
                                      </p:cBhvr>
                                      <p:to>
                                        <p:strVal val="visible"/>
                                      </p:to>
                                    </p:set>
                                  </p:childTnLst>
                                </p:cTn>
                              </p:par>
                              <p:par>
                                <p:cTn id="16" presetID="22" presetClass="entr" presetSubtype="8"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wipe(left)">
                                      <p:cBhvr>
                                        <p:cTn id="23" dur="500"/>
                                        <p:tgtEl>
                                          <p:spTgt spid="6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1" fill="hold" nodeType="clickEffect">
                                  <p:stCondLst>
                                    <p:cond delay="0"/>
                                  </p:stCondLst>
                                  <p:childTnLst>
                                    <p:set>
                                      <p:cBhvr>
                                        <p:cTn id="27" dur="1" fill="hold">
                                          <p:stCondLst>
                                            <p:cond delay="0"/>
                                          </p:stCondLst>
                                        </p:cTn>
                                        <p:tgtEl>
                                          <p:spTgt spid="66"/>
                                        </p:tgtEl>
                                        <p:attrNameLst>
                                          <p:attrName>style.visibility</p:attrName>
                                        </p:attrNameLst>
                                      </p:cBhvr>
                                      <p:to>
                                        <p:strVal val="visible"/>
                                      </p:to>
                                    </p:set>
                                    <p:anim calcmode="lin" valueType="num">
                                      <p:cBhvr additive="base">
                                        <p:cTn id="28" dur="500" fill="hold"/>
                                        <p:tgtEl>
                                          <p:spTgt spid="66"/>
                                        </p:tgtEl>
                                        <p:attrNameLst>
                                          <p:attrName>ppt_x</p:attrName>
                                        </p:attrNameLst>
                                      </p:cBhvr>
                                      <p:tavLst>
                                        <p:tav tm="0">
                                          <p:val>
                                            <p:strVal val="#ppt_x"/>
                                          </p:val>
                                        </p:tav>
                                        <p:tav tm="100000">
                                          <p:val>
                                            <p:strVal val="#ppt_x"/>
                                          </p:val>
                                        </p:tav>
                                      </p:tavLst>
                                    </p:anim>
                                    <p:anim calcmode="lin" valueType="num">
                                      <p:cBhvr additive="base">
                                        <p:cTn id="29" dur="500" fill="hold"/>
                                        <p:tgtEl>
                                          <p:spTgt spid="66"/>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xit" presetSubtype="1" fill="hold" nodeType="clickEffect">
                                  <p:stCondLst>
                                    <p:cond delay="0"/>
                                  </p:stCondLst>
                                  <p:childTnLst>
                                    <p:animEffect transition="out" filter="wipe(up)">
                                      <p:cBhvr>
                                        <p:cTn id="33" dur="500"/>
                                        <p:tgtEl>
                                          <p:spTgt spid="66"/>
                                        </p:tgtEl>
                                      </p:cBhvr>
                                    </p:animEffect>
                                    <p:set>
                                      <p:cBhvr>
                                        <p:cTn id="34" dur="1" fill="hold">
                                          <p:stCondLst>
                                            <p:cond delay="499"/>
                                          </p:stCondLst>
                                        </p:cTn>
                                        <p:tgtEl>
                                          <p:spTgt spid="6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64" grpId="0" animBg="1"/>
      <p:bldP spid="65" grpId="0"/>
      <p:bldP spid="6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97932" y="1965861"/>
            <a:ext cx="7215607" cy="669261"/>
            <a:chOff x="850232" y="3272589"/>
            <a:chExt cx="7579894" cy="577516"/>
          </a:xfrm>
        </p:grpSpPr>
        <p:cxnSp>
          <p:nvCxnSpPr>
            <p:cNvPr id="9" name="Straight Connector 8"/>
            <p:cNvCxnSpPr/>
            <p:nvPr/>
          </p:nvCxnSpPr>
          <p:spPr>
            <a:xfrm>
              <a:off x="850232" y="3568859"/>
              <a:ext cx="757187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850232"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843012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1608221"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2366210"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3124199"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3882188"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4640177"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539816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6156155"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a:off x="6914144"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7672133" y="3272589"/>
              <a:ext cx="0" cy="577516"/>
            </a:xfrm>
            <a:prstGeom prst="line">
              <a:avLst/>
            </a:prstGeom>
            <a:ln w="38100"/>
          </p:spPr>
          <p:style>
            <a:lnRef idx="1">
              <a:schemeClr val="dk1"/>
            </a:lnRef>
            <a:fillRef idx="0">
              <a:schemeClr val="dk1"/>
            </a:fillRef>
            <a:effectRef idx="0">
              <a:schemeClr val="dk1"/>
            </a:effectRef>
            <a:fontRef idx="minor">
              <a:schemeClr val="tx1"/>
            </a:fontRef>
          </p:style>
        </p:cxnSp>
      </p:grpSp>
      <p:sp>
        <p:nvSpPr>
          <p:cNvPr id="21" name="TextBox 20"/>
          <p:cNvSpPr txBox="1"/>
          <p:nvPr/>
        </p:nvSpPr>
        <p:spPr>
          <a:xfrm>
            <a:off x="2141606" y="2566527"/>
            <a:ext cx="818148" cy="461665"/>
          </a:xfrm>
          <a:prstGeom prst="rect">
            <a:avLst/>
          </a:prstGeom>
          <a:noFill/>
        </p:spPr>
        <p:txBody>
          <a:bodyPr wrap="square" rtlCol="0">
            <a:spAutoFit/>
          </a:bodyPr>
          <a:lstStyle/>
          <a:p>
            <a:r>
              <a:rPr lang="en-GB" sz="2400" dirty="0"/>
              <a:t>0</a:t>
            </a:r>
          </a:p>
        </p:txBody>
      </p:sp>
      <p:sp>
        <p:nvSpPr>
          <p:cNvPr id="22" name="TextBox 21"/>
          <p:cNvSpPr txBox="1"/>
          <p:nvPr/>
        </p:nvSpPr>
        <p:spPr>
          <a:xfrm>
            <a:off x="9189358" y="2564465"/>
            <a:ext cx="954826" cy="461665"/>
          </a:xfrm>
          <a:prstGeom prst="rect">
            <a:avLst/>
          </a:prstGeom>
          <a:noFill/>
        </p:spPr>
        <p:txBody>
          <a:bodyPr wrap="square" rtlCol="0">
            <a:spAutoFit/>
          </a:bodyPr>
          <a:lstStyle/>
          <a:p>
            <a:r>
              <a:rPr lang="en-GB" sz="2400" dirty="0"/>
              <a:t>100</a:t>
            </a:r>
          </a:p>
        </p:txBody>
      </p:sp>
      <p:sp>
        <p:nvSpPr>
          <p:cNvPr id="23" name="TextBox 22"/>
          <p:cNvSpPr txBox="1"/>
          <p:nvPr/>
        </p:nvSpPr>
        <p:spPr>
          <a:xfrm>
            <a:off x="2710304" y="2566527"/>
            <a:ext cx="818148" cy="461665"/>
          </a:xfrm>
          <a:prstGeom prst="rect">
            <a:avLst/>
          </a:prstGeom>
          <a:noFill/>
        </p:spPr>
        <p:txBody>
          <a:bodyPr wrap="square" rtlCol="0">
            <a:spAutoFit/>
          </a:bodyPr>
          <a:lstStyle/>
          <a:p>
            <a:r>
              <a:rPr lang="en-GB" sz="2400" dirty="0"/>
              <a:t>10</a:t>
            </a:r>
          </a:p>
        </p:txBody>
      </p:sp>
      <p:sp>
        <p:nvSpPr>
          <p:cNvPr id="24" name="TextBox 23"/>
          <p:cNvSpPr txBox="1"/>
          <p:nvPr/>
        </p:nvSpPr>
        <p:spPr>
          <a:xfrm>
            <a:off x="3506720" y="2566527"/>
            <a:ext cx="818148" cy="461665"/>
          </a:xfrm>
          <a:prstGeom prst="rect">
            <a:avLst/>
          </a:prstGeom>
          <a:noFill/>
        </p:spPr>
        <p:txBody>
          <a:bodyPr wrap="square" rtlCol="0">
            <a:spAutoFit/>
          </a:bodyPr>
          <a:lstStyle/>
          <a:p>
            <a:r>
              <a:rPr lang="en-GB" sz="2400" dirty="0"/>
              <a:t>20</a:t>
            </a:r>
          </a:p>
        </p:txBody>
      </p:sp>
      <p:sp>
        <p:nvSpPr>
          <p:cNvPr id="25" name="TextBox 24"/>
          <p:cNvSpPr txBox="1"/>
          <p:nvPr/>
        </p:nvSpPr>
        <p:spPr>
          <a:xfrm>
            <a:off x="4215207" y="2566527"/>
            <a:ext cx="818148" cy="461665"/>
          </a:xfrm>
          <a:prstGeom prst="rect">
            <a:avLst/>
          </a:prstGeom>
          <a:noFill/>
        </p:spPr>
        <p:txBody>
          <a:bodyPr wrap="square" rtlCol="0">
            <a:spAutoFit/>
          </a:bodyPr>
          <a:lstStyle/>
          <a:p>
            <a:r>
              <a:rPr lang="en-GB" sz="2400" dirty="0"/>
              <a:t>30</a:t>
            </a:r>
          </a:p>
        </p:txBody>
      </p:sp>
      <p:sp>
        <p:nvSpPr>
          <p:cNvPr id="26" name="TextBox 25"/>
          <p:cNvSpPr txBox="1"/>
          <p:nvPr/>
        </p:nvSpPr>
        <p:spPr>
          <a:xfrm>
            <a:off x="4952704" y="2566527"/>
            <a:ext cx="818148" cy="461665"/>
          </a:xfrm>
          <a:prstGeom prst="rect">
            <a:avLst/>
          </a:prstGeom>
          <a:noFill/>
        </p:spPr>
        <p:txBody>
          <a:bodyPr wrap="square" rtlCol="0">
            <a:spAutoFit/>
          </a:bodyPr>
          <a:lstStyle/>
          <a:p>
            <a:r>
              <a:rPr lang="en-GB" sz="2400" dirty="0"/>
              <a:t>40</a:t>
            </a:r>
          </a:p>
        </p:txBody>
      </p:sp>
      <p:sp>
        <p:nvSpPr>
          <p:cNvPr id="27" name="TextBox 26"/>
          <p:cNvSpPr txBox="1"/>
          <p:nvPr/>
        </p:nvSpPr>
        <p:spPr>
          <a:xfrm>
            <a:off x="5665275" y="2566527"/>
            <a:ext cx="818148" cy="461665"/>
          </a:xfrm>
          <a:prstGeom prst="rect">
            <a:avLst/>
          </a:prstGeom>
          <a:noFill/>
        </p:spPr>
        <p:txBody>
          <a:bodyPr wrap="square" rtlCol="0">
            <a:spAutoFit/>
          </a:bodyPr>
          <a:lstStyle/>
          <a:p>
            <a:r>
              <a:rPr lang="en-GB" sz="2400" dirty="0"/>
              <a:t>50</a:t>
            </a:r>
          </a:p>
        </p:txBody>
      </p:sp>
      <p:sp>
        <p:nvSpPr>
          <p:cNvPr id="28" name="TextBox 27"/>
          <p:cNvSpPr txBox="1"/>
          <p:nvPr/>
        </p:nvSpPr>
        <p:spPr>
          <a:xfrm>
            <a:off x="6404593" y="2566527"/>
            <a:ext cx="818148" cy="461665"/>
          </a:xfrm>
          <a:prstGeom prst="rect">
            <a:avLst/>
          </a:prstGeom>
          <a:noFill/>
        </p:spPr>
        <p:txBody>
          <a:bodyPr wrap="square" rtlCol="0">
            <a:spAutoFit/>
          </a:bodyPr>
          <a:lstStyle/>
          <a:p>
            <a:r>
              <a:rPr lang="en-GB" sz="2400" dirty="0"/>
              <a:t>60</a:t>
            </a:r>
          </a:p>
        </p:txBody>
      </p:sp>
      <p:sp>
        <p:nvSpPr>
          <p:cNvPr id="29" name="TextBox 28"/>
          <p:cNvSpPr txBox="1"/>
          <p:nvPr/>
        </p:nvSpPr>
        <p:spPr>
          <a:xfrm>
            <a:off x="7074769" y="2566527"/>
            <a:ext cx="818148" cy="461665"/>
          </a:xfrm>
          <a:prstGeom prst="rect">
            <a:avLst/>
          </a:prstGeom>
          <a:noFill/>
        </p:spPr>
        <p:txBody>
          <a:bodyPr wrap="square" rtlCol="0">
            <a:spAutoFit/>
          </a:bodyPr>
          <a:lstStyle/>
          <a:p>
            <a:r>
              <a:rPr lang="en-GB" sz="2400" dirty="0"/>
              <a:t>70</a:t>
            </a:r>
          </a:p>
        </p:txBody>
      </p:sp>
      <p:sp>
        <p:nvSpPr>
          <p:cNvPr id="30" name="TextBox 29"/>
          <p:cNvSpPr txBox="1"/>
          <p:nvPr/>
        </p:nvSpPr>
        <p:spPr>
          <a:xfrm>
            <a:off x="7812158" y="2566527"/>
            <a:ext cx="818148" cy="461665"/>
          </a:xfrm>
          <a:prstGeom prst="rect">
            <a:avLst/>
          </a:prstGeom>
          <a:noFill/>
        </p:spPr>
        <p:txBody>
          <a:bodyPr wrap="square" rtlCol="0">
            <a:spAutoFit/>
          </a:bodyPr>
          <a:lstStyle/>
          <a:p>
            <a:r>
              <a:rPr lang="en-GB" sz="2400" dirty="0"/>
              <a:t>80</a:t>
            </a:r>
          </a:p>
        </p:txBody>
      </p:sp>
      <p:sp>
        <p:nvSpPr>
          <p:cNvPr id="31" name="TextBox 30"/>
          <p:cNvSpPr txBox="1"/>
          <p:nvPr/>
        </p:nvSpPr>
        <p:spPr>
          <a:xfrm>
            <a:off x="8539749" y="2566527"/>
            <a:ext cx="818148" cy="461665"/>
          </a:xfrm>
          <a:prstGeom prst="rect">
            <a:avLst/>
          </a:prstGeom>
          <a:noFill/>
        </p:spPr>
        <p:txBody>
          <a:bodyPr wrap="square" rtlCol="0">
            <a:spAutoFit/>
          </a:bodyPr>
          <a:lstStyle/>
          <a:p>
            <a:r>
              <a:rPr lang="en-GB" sz="2400" dirty="0"/>
              <a:t>90</a:t>
            </a:r>
          </a:p>
        </p:txBody>
      </p:sp>
      <p:sp>
        <p:nvSpPr>
          <p:cNvPr id="32" name="TextBox 31"/>
          <p:cNvSpPr txBox="1"/>
          <p:nvPr/>
        </p:nvSpPr>
        <p:spPr>
          <a:xfrm>
            <a:off x="7992590" y="3193387"/>
            <a:ext cx="1707408" cy="461665"/>
          </a:xfrm>
          <a:prstGeom prst="rect">
            <a:avLst/>
          </a:prstGeom>
          <a:noFill/>
        </p:spPr>
        <p:txBody>
          <a:bodyPr wrap="square" rtlCol="0">
            <a:spAutoFit/>
          </a:bodyPr>
          <a:lstStyle/>
          <a:p>
            <a:r>
              <a:rPr lang="en-GB" sz="2400" dirty="0"/>
              <a:t>millimetres</a:t>
            </a:r>
          </a:p>
        </p:txBody>
      </p:sp>
      <p:sp>
        <p:nvSpPr>
          <p:cNvPr id="33" name="Rounded Rectangle 32"/>
          <p:cNvSpPr/>
          <p:nvPr/>
        </p:nvSpPr>
        <p:spPr>
          <a:xfrm>
            <a:off x="7875116" y="3193387"/>
            <a:ext cx="1808239" cy="461665"/>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7952847" y="769513"/>
            <a:ext cx="1707408" cy="461665"/>
          </a:xfrm>
          <a:prstGeom prst="rect">
            <a:avLst/>
          </a:prstGeom>
          <a:noFill/>
        </p:spPr>
        <p:txBody>
          <a:bodyPr wrap="square" rtlCol="0">
            <a:spAutoFit/>
          </a:bodyPr>
          <a:lstStyle/>
          <a:p>
            <a:r>
              <a:rPr lang="en-GB" sz="2400" dirty="0"/>
              <a:t>centimetres</a:t>
            </a:r>
          </a:p>
        </p:txBody>
      </p:sp>
      <p:sp>
        <p:nvSpPr>
          <p:cNvPr id="35" name="Rounded Rectangle 34"/>
          <p:cNvSpPr/>
          <p:nvPr/>
        </p:nvSpPr>
        <p:spPr>
          <a:xfrm>
            <a:off x="7875116" y="769514"/>
            <a:ext cx="1808239" cy="461665"/>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p:cNvSpPr txBox="1"/>
          <p:nvPr/>
        </p:nvSpPr>
        <p:spPr>
          <a:xfrm>
            <a:off x="2141606" y="1514260"/>
            <a:ext cx="818148" cy="461665"/>
          </a:xfrm>
          <a:prstGeom prst="rect">
            <a:avLst/>
          </a:prstGeom>
          <a:noFill/>
        </p:spPr>
        <p:txBody>
          <a:bodyPr wrap="square" rtlCol="0">
            <a:spAutoFit/>
          </a:bodyPr>
          <a:lstStyle/>
          <a:p>
            <a:r>
              <a:rPr lang="en-GB" sz="2400" dirty="0"/>
              <a:t>0</a:t>
            </a:r>
          </a:p>
        </p:txBody>
      </p:sp>
      <p:sp>
        <p:nvSpPr>
          <p:cNvPr id="37" name="TextBox 36"/>
          <p:cNvSpPr txBox="1"/>
          <p:nvPr/>
        </p:nvSpPr>
        <p:spPr>
          <a:xfrm>
            <a:off x="9248665" y="1514260"/>
            <a:ext cx="954826" cy="461665"/>
          </a:xfrm>
          <a:prstGeom prst="rect">
            <a:avLst/>
          </a:prstGeom>
          <a:noFill/>
        </p:spPr>
        <p:txBody>
          <a:bodyPr wrap="square" rtlCol="0">
            <a:spAutoFit/>
          </a:bodyPr>
          <a:lstStyle/>
          <a:p>
            <a:r>
              <a:rPr lang="en-GB" sz="2400" dirty="0"/>
              <a:t>10</a:t>
            </a:r>
          </a:p>
        </p:txBody>
      </p:sp>
      <p:sp>
        <p:nvSpPr>
          <p:cNvPr id="38" name="TextBox 37"/>
          <p:cNvSpPr txBox="1"/>
          <p:nvPr/>
        </p:nvSpPr>
        <p:spPr>
          <a:xfrm>
            <a:off x="2866116" y="1514260"/>
            <a:ext cx="818148" cy="461665"/>
          </a:xfrm>
          <a:prstGeom prst="rect">
            <a:avLst/>
          </a:prstGeom>
          <a:noFill/>
        </p:spPr>
        <p:txBody>
          <a:bodyPr wrap="square" rtlCol="0">
            <a:spAutoFit/>
          </a:bodyPr>
          <a:lstStyle/>
          <a:p>
            <a:r>
              <a:rPr lang="en-GB" sz="2400" dirty="0"/>
              <a:t>1</a:t>
            </a:r>
          </a:p>
        </p:txBody>
      </p:sp>
      <p:sp>
        <p:nvSpPr>
          <p:cNvPr id="39" name="TextBox 38"/>
          <p:cNvSpPr txBox="1"/>
          <p:nvPr/>
        </p:nvSpPr>
        <p:spPr>
          <a:xfrm>
            <a:off x="3597252" y="1514260"/>
            <a:ext cx="818148" cy="461665"/>
          </a:xfrm>
          <a:prstGeom prst="rect">
            <a:avLst/>
          </a:prstGeom>
          <a:noFill/>
        </p:spPr>
        <p:txBody>
          <a:bodyPr wrap="square" rtlCol="0">
            <a:spAutoFit/>
          </a:bodyPr>
          <a:lstStyle/>
          <a:p>
            <a:r>
              <a:rPr lang="en-GB" sz="2400" dirty="0"/>
              <a:t>2</a:t>
            </a:r>
          </a:p>
        </p:txBody>
      </p:sp>
      <p:sp>
        <p:nvSpPr>
          <p:cNvPr id="40" name="TextBox 39"/>
          <p:cNvSpPr txBox="1"/>
          <p:nvPr/>
        </p:nvSpPr>
        <p:spPr>
          <a:xfrm>
            <a:off x="4280058" y="1514260"/>
            <a:ext cx="818148" cy="461665"/>
          </a:xfrm>
          <a:prstGeom prst="rect">
            <a:avLst/>
          </a:prstGeom>
          <a:noFill/>
        </p:spPr>
        <p:txBody>
          <a:bodyPr wrap="square" rtlCol="0">
            <a:spAutoFit/>
          </a:bodyPr>
          <a:lstStyle/>
          <a:p>
            <a:r>
              <a:rPr lang="en-GB" sz="2400" dirty="0"/>
              <a:t>3</a:t>
            </a:r>
          </a:p>
        </p:txBody>
      </p:sp>
      <p:sp>
        <p:nvSpPr>
          <p:cNvPr id="41" name="TextBox 40"/>
          <p:cNvSpPr txBox="1"/>
          <p:nvPr/>
        </p:nvSpPr>
        <p:spPr>
          <a:xfrm>
            <a:off x="5030797" y="1514260"/>
            <a:ext cx="818148" cy="461665"/>
          </a:xfrm>
          <a:prstGeom prst="rect">
            <a:avLst/>
          </a:prstGeom>
          <a:noFill/>
        </p:spPr>
        <p:txBody>
          <a:bodyPr wrap="square" rtlCol="0">
            <a:spAutoFit/>
          </a:bodyPr>
          <a:lstStyle/>
          <a:p>
            <a:r>
              <a:rPr lang="en-GB" sz="2400" dirty="0"/>
              <a:t>4</a:t>
            </a:r>
          </a:p>
        </p:txBody>
      </p:sp>
      <p:sp>
        <p:nvSpPr>
          <p:cNvPr id="42" name="TextBox 41"/>
          <p:cNvSpPr txBox="1"/>
          <p:nvPr/>
        </p:nvSpPr>
        <p:spPr>
          <a:xfrm>
            <a:off x="5757036" y="1514260"/>
            <a:ext cx="818148" cy="461665"/>
          </a:xfrm>
          <a:prstGeom prst="rect">
            <a:avLst/>
          </a:prstGeom>
          <a:noFill/>
        </p:spPr>
        <p:txBody>
          <a:bodyPr wrap="square" rtlCol="0">
            <a:spAutoFit/>
          </a:bodyPr>
          <a:lstStyle/>
          <a:p>
            <a:r>
              <a:rPr lang="en-GB" sz="2400" dirty="0"/>
              <a:t>5</a:t>
            </a:r>
          </a:p>
        </p:txBody>
      </p:sp>
      <p:sp>
        <p:nvSpPr>
          <p:cNvPr id="43" name="TextBox 42"/>
          <p:cNvSpPr txBox="1"/>
          <p:nvPr/>
        </p:nvSpPr>
        <p:spPr>
          <a:xfrm>
            <a:off x="6458997" y="1514260"/>
            <a:ext cx="818148" cy="461665"/>
          </a:xfrm>
          <a:prstGeom prst="rect">
            <a:avLst/>
          </a:prstGeom>
          <a:noFill/>
        </p:spPr>
        <p:txBody>
          <a:bodyPr wrap="square" rtlCol="0">
            <a:spAutoFit/>
          </a:bodyPr>
          <a:lstStyle/>
          <a:p>
            <a:r>
              <a:rPr lang="en-GB" sz="2400" dirty="0"/>
              <a:t>6</a:t>
            </a:r>
          </a:p>
        </p:txBody>
      </p:sp>
      <p:sp>
        <p:nvSpPr>
          <p:cNvPr id="44" name="TextBox 43"/>
          <p:cNvSpPr txBox="1"/>
          <p:nvPr/>
        </p:nvSpPr>
        <p:spPr>
          <a:xfrm>
            <a:off x="7166299" y="1514260"/>
            <a:ext cx="818148" cy="461665"/>
          </a:xfrm>
          <a:prstGeom prst="rect">
            <a:avLst/>
          </a:prstGeom>
          <a:noFill/>
        </p:spPr>
        <p:txBody>
          <a:bodyPr wrap="square" rtlCol="0">
            <a:spAutoFit/>
          </a:bodyPr>
          <a:lstStyle/>
          <a:p>
            <a:r>
              <a:rPr lang="en-GB" sz="2400" dirty="0"/>
              <a:t>7</a:t>
            </a:r>
          </a:p>
        </p:txBody>
      </p:sp>
      <p:sp>
        <p:nvSpPr>
          <p:cNvPr id="45" name="TextBox 44"/>
          <p:cNvSpPr txBox="1"/>
          <p:nvPr/>
        </p:nvSpPr>
        <p:spPr>
          <a:xfrm>
            <a:off x="7891512" y="1514260"/>
            <a:ext cx="818148" cy="461665"/>
          </a:xfrm>
          <a:prstGeom prst="rect">
            <a:avLst/>
          </a:prstGeom>
          <a:noFill/>
        </p:spPr>
        <p:txBody>
          <a:bodyPr wrap="square" rtlCol="0">
            <a:spAutoFit/>
          </a:bodyPr>
          <a:lstStyle/>
          <a:p>
            <a:r>
              <a:rPr lang="en-GB" sz="2400" dirty="0"/>
              <a:t>8</a:t>
            </a:r>
          </a:p>
        </p:txBody>
      </p:sp>
      <p:sp>
        <p:nvSpPr>
          <p:cNvPr id="46" name="TextBox 45"/>
          <p:cNvSpPr txBox="1"/>
          <p:nvPr/>
        </p:nvSpPr>
        <p:spPr>
          <a:xfrm>
            <a:off x="8618777" y="1514260"/>
            <a:ext cx="818148" cy="461665"/>
          </a:xfrm>
          <a:prstGeom prst="rect">
            <a:avLst/>
          </a:prstGeom>
          <a:noFill/>
        </p:spPr>
        <p:txBody>
          <a:bodyPr wrap="square" rtlCol="0">
            <a:spAutoFit/>
          </a:bodyPr>
          <a:lstStyle/>
          <a:p>
            <a:r>
              <a:rPr lang="en-GB" sz="2400" dirty="0"/>
              <a:t>9</a:t>
            </a:r>
          </a:p>
        </p:txBody>
      </p:sp>
      <p:sp>
        <p:nvSpPr>
          <p:cNvPr id="47" name="TextBox 46"/>
          <p:cNvSpPr txBox="1"/>
          <p:nvPr/>
        </p:nvSpPr>
        <p:spPr>
          <a:xfrm>
            <a:off x="4479345" y="4541315"/>
            <a:ext cx="2949846" cy="646331"/>
          </a:xfrm>
          <a:prstGeom prst="rect">
            <a:avLst/>
          </a:prstGeom>
          <a:noFill/>
        </p:spPr>
        <p:txBody>
          <a:bodyPr wrap="none" rtlCol="0">
            <a:spAutoFit/>
          </a:bodyPr>
          <a:lstStyle/>
          <a:p>
            <a:r>
              <a:rPr lang="en-GB" sz="3600" dirty="0">
                <a:latin typeface="Calibri" panose="020F0502020204030204" pitchFamily="34" charset="0"/>
              </a:rPr>
              <a:t>1 cm </a:t>
            </a:r>
            <a:r>
              <a:rPr lang="en-GB" sz="3600" dirty="0">
                <a:latin typeface="Cambria Math" panose="02040503050406030204" pitchFamily="18" charset="0"/>
                <a:ea typeface="Cambria Math" panose="02040503050406030204" pitchFamily="18" charset="0"/>
              </a:rPr>
              <a:t>=</a:t>
            </a:r>
            <a:r>
              <a:rPr lang="en-GB" sz="3600" dirty="0">
                <a:latin typeface="Calibri" panose="020F0502020204030204" pitchFamily="34" charset="0"/>
              </a:rPr>
              <a:t> 10 mm</a:t>
            </a:r>
          </a:p>
        </p:txBody>
      </p:sp>
      <p:sp>
        <p:nvSpPr>
          <p:cNvPr id="49" name="TextBox 48"/>
          <p:cNvSpPr txBox="1"/>
          <p:nvPr/>
        </p:nvSpPr>
        <p:spPr>
          <a:xfrm>
            <a:off x="4482462" y="4564655"/>
            <a:ext cx="3002745" cy="646331"/>
          </a:xfrm>
          <a:prstGeom prst="rect">
            <a:avLst/>
          </a:prstGeom>
          <a:noFill/>
        </p:spPr>
        <p:txBody>
          <a:bodyPr wrap="none" rtlCol="0">
            <a:spAutoFit/>
          </a:bodyPr>
          <a:lstStyle/>
          <a:p>
            <a:r>
              <a:rPr lang="en-GB" sz="3600" dirty="0">
                <a:latin typeface="Calibri" panose="020F0502020204030204" pitchFamily="34" charset="0"/>
              </a:rPr>
              <a:t>7 cm </a:t>
            </a:r>
            <a:r>
              <a:rPr lang="en-GB" sz="3600" dirty="0">
                <a:latin typeface="Cambria Math" panose="02040503050406030204" pitchFamily="18" charset="0"/>
                <a:ea typeface="Cambria Math" panose="02040503050406030204" pitchFamily="18" charset="0"/>
              </a:rPr>
              <a:t>=</a:t>
            </a:r>
            <a:r>
              <a:rPr lang="en-GB" sz="3600" dirty="0">
                <a:latin typeface="Calibri" panose="020F0502020204030204" pitchFamily="34" charset="0"/>
              </a:rPr>
              <a:t>       mm</a:t>
            </a:r>
          </a:p>
        </p:txBody>
      </p:sp>
      <p:cxnSp>
        <p:nvCxnSpPr>
          <p:cNvPr id="50" name="Straight Connector 49"/>
          <p:cNvCxnSpPr/>
          <p:nvPr/>
        </p:nvCxnSpPr>
        <p:spPr>
          <a:xfrm>
            <a:off x="7348853" y="538231"/>
            <a:ext cx="0" cy="3344091"/>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957610" y="4549928"/>
            <a:ext cx="1212952" cy="646331"/>
          </a:xfrm>
          <a:prstGeom prst="rect">
            <a:avLst/>
          </a:prstGeom>
          <a:noFill/>
        </p:spPr>
        <p:txBody>
          <a:bodyPr wrap="square" rtlCol="0">
            <a:spAutoFit/>
          </a:bodyPr>
          <a:lstStyle/>
          <a:p>
            <a:r>
              <a:rPr lang="en-GB" sz="3600" dirty="0">
                <a:solidFill>
                  <a:schemeClr val="accent1">
                    <a:lumMod val="75000"/>
                  </a:schemeClr>
                </a:solidFill>
              </a:rPr>
              <a:t>70</a:t>
            </a:r>
          </a:p>
        </p:txBody>
      </p:sp>
      <p:sp>
        <p:nvSpPr>
          <p:cNvPr id="53" name="Curved Down Arrow 52"/>
          <p:cNvSpPr/>
          <p:nvPr/>
        </p:nvSpPr>
        <p:spPr>
          <a:xfrm>
            <a:off x="5148672" y="4274210"/>
            <a:ext cx="1326339" cy="29044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mc:Choice xmlns:a14="http://schemas.microsoft.com/office/drawing/2010/main" Requires="a14">
          <p:sp>
            <p:nvSpPr>
              <p:cNvPr id="54" name="TextBox 53"/>
              <p:cNvSpPr txBox="1"/>
              <p:nvPr/>
            </p:nvSpPr>
            <p:spPr>
              <a:xfrm>
                <a:off x="5446030" y="3831226"/>
                <a:ext cx="1376562" cy="523220"/>
              </a:xfrm>
              <a:prstGeom prst="rect">
                <a:avLst/>
              </a:prstGeom>
              <a:noFill/>
            </p:spPr>
            <p:txBody>
              <a:bodyPr wrap="square" rtlCol="0">
                <a:spAutoFit/>
              </a:bodyPr>
              <a:lstStyle/>
              <a:p>
                <a14:m>
                  <m:oMath xmlns:m="http://schemas.openxmlformats.org/officeDocument/2006/math">
                    <m:r>
                      <a:rPr lang="en-GB" sz="2800" i="1" dirty="0">
                        <a:latin typeface="Cambria Math" panose="02040503050406030204" pitchFamily="18" charset="0"/>
                        <a:ea typeface="Cambria Math" panose="02040503050406030204" pitchFamily="18" charset="0"/>
                      </a:rPr>
                      <m:t>× </m:t>
                    </m:r>
                  </m:oMath>
                </a14:m>
                <a:r>
                  <a:rPr lang="en-GB" sz="2800" dirty="0"/>
                  <a:t>10</a:t>
                </a:r>
              </a:p>
            </p:txBody>
          </p:sp>
        </mc:Choice>
        <mc:Fallback>
          <p:sp>
            <p:nvSpPr>
              <p:cNvPr id="54" name="TextBox 53"/>
              <p:cNvSpPr txBox="1">
                <a:spLocks noRot="1" noChangeAspect="1" noMove="1" noResize="1" noEditPoints="1" noAdjustHandles="1" noChangeArrowheads="1" noChangeShapeType="1" noTextEdit="1"/>
              </p:cNvSpPr>
              <p:nvPr/>
            </p:nvSpPr>
            <p:spPr>
              <a:xfrm>
                <a:off x="5446030" y="3831226"/>
                <a:ext cx="1376562" cy="523220"/>
              </a:xfrm>
              <a:prstGeom prst="rect">
                <a:avLst/>
              </a:prstGeom>
              <a:blipFill>
                <a:blip r:embed="rId3"/>
                <a:stretch>
                  <a:fillRect t="-10465" b="-32558"/>
                </a:stretch>
              </a:blipFill>
            </p:spPr>
            <p:txBody>
              <a:bodyPr/>
              <a:lstStyle/>
              <a:p>
                <a:r>
                  <a:rPr lang="en-GB">
                    <a:noFill/>
                  </a:rPr>
                  <a:t> </a:t>
                </a:r>
              </a:p>
            </p:txBody>
          </p:sp>
        </mc:Fallback>
      </mc:AlternateContent>
      <p:sp>
        <p:nvSpPr>
          <p:cNvPr id="57" name="TextBox 56"/>
          <p:cNvSpPr txBox="1"/>
          <p:nvPr/>
        </p:nvSpPr>
        <p:spPr>
          <a:xfrm>
            <a:off x="4441473" y="4584788"/>
            <a:ext cx="3132589" cy="646331"/>
          </a:xfrm>
          <a:prstGeom prst="rect">
            <a:avLst/>
          </a:prstGeom>
          <a:noFill/>
        </p:spPr>
        <p:txBody>
          <a:bodyPr wrap="none" rtlCol="0">
            <a:spAutoFit/>
          </a:bodyPr>
          <a:lstStyle/>
          <a:p>
            <a:r>
              <a:rPr lang="en-GB" sz="3600" dirty="0">
                <a:latin typeface="Calibri" panose="020F0502020204030204" pitchFamily="34" charset="0"/>
              </a:rPr>
              <a:t>30 mm </a:t>
            </a:r>
            <a:r>
              <a:rPr lang="en-GB" sz="3600" dirty="0">
                <a:latin typeface="Cambria Math" panose="02040503050406030204" pitchFamily="18" charset="0"/>
                <a:ea typeface="Cambria Math" panose="02040503050406030204" pitchFamily="18" charset="0"/>
              </a:rPr>
              <a:t>=</a:t>
            </a:r>
            <a:r>
              <a:rPr lang="en-GB" sz="3600" dirty="0">
                <a:latin typeface="Calibri" panose="020F0502020204030204" pitchFamily="34" charset="0"/>
              </a:rPr>
              <a:t>      cm</a:t>
            </a:r>
          </a:p>
        </p:txBody>
      </p:sp>
      <p:sp>
        <p:nvSpPr>
          <p:cNvPr id="58" name="TextBox 57"/>
          <p:cNvSpPr txBox="1"/>
          <p:nvPr/>
        </p:nvSpPr>
        <p:spPr>
          <a:xfrm>
            <a:off x="6398848" y="4599069"/>
            <a:ext cx="1212952" cy="646331"/>
          </a:xfrm>
          <a:prstGeom prst="rect">
            <a:avLst/>
          </a:prstGeom>
          <a:noFill/>
        </p:spPr>
        <p:txBody>
          <a:bodyPr wrap="square" rtlCol="0">
            <a:spAutoFit/>
          </a:bodyPr>
          <a:lstStyle/>
          <a:p>
            <a:r>
              <a:rPr lang="en-GB" sz="3600" dirty="0">
                <a:solidFill>
                  <a:schemeClr val="accent1">
                    <a:lumMod val="75000"/>
                  </a:schemeClr>
                </a:solidFill>
              </a:rPr>
              <a:t>3</a:t>
            </a:r>
          </a:p>
        </p:txBody>
      </p:sp>
      <p:sp>
        <p:nvSpPr>
          <p:cNvPr id="59" name="Curved Down Arrow 58"/>
          <p:cNvSpPr/>
          <p:nvPr/>
        </p:nvSpPr>
        <p:spPr>
          <a:xfrm>
            <a:off x="5107683" y="4294343"/>
            <a:ext cx="1326339" cy="29044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mc:AlternateContent xmlns:mc="http://schemas.openxmlformats.org/markup-compatibility/2006">
        <mc:Choice xmlns:a14="http://schemas.microsoft.com/office/drawing/2010/main" Requires="a14">
          <p:sp>
            <p:nvSpPr>
              <p:cNvPr id="60" name="TextBox 59"/>
              <p:cNvSpPr txBox="1"/>
              <p:nvPr/>
            </p:nvSpPr>
            <p:spPr>
              <a:xfrm>
                <a:off x="5405041" y="3851359"/>
                <a:ext cx="1376562" cy="523220"/>
              </a:xfrm>
              <a:prstGeom prst="rect">
                <a:avLst/>
              </a:prstGeom>
              <a:noFill/>
            </p:spPr>
            <p:txBody>
              <a:bodyPr wrap="square" rtlCol="0">
                <a:spAutoFit/>
              </a:bodyPr>
              <a:lstStyle/>
              <a:p>
                <a14:m>
                  <m:oMath xmlns:m="http://schemas.openxmlformats.org/officeDocument/2006/math">
                    <m:r>
                      <a:rPr lang="en-GB" sz="2800" i="1" dirty="0">
                        <a:latin typeface="Cambria Math" panose="02040503050406030204" pitchFamily="18" charset="0"/>
                        <a:ea typeface="Cambria Math" panose="02040503050406030204" pitchFamily="18" charset="0"/>
                      </a:rPr>
                      <m:t>÷ </m:t>
                    </m:r>
                  </m:oMath>
                </a14:m>
                <a:r>
                  <a:rPr lang="en-GB" sz="2800" dirty="0"/>
                  <a:t>10</a:t>
                </a:r>
              </a:p>
            </p:txBody>
          </p:sp>
        </mc:Choice>
        <mc:Fallback>
          <p:sp>
            <p:nvSpPr>
              <p:cNvPr id="60" name="TextBox 59"/>
              <p:cNvSpPr txBox="1">
                <a:spLocks noRot="1" noChangeAspect="1" noMove="1" noResize="1" noEditPoints="1" noAdjustHandles="1" noChangeArrowheads="1" noChangeShapeType="1" noTextEdit="1"/>
              </p:cNvSpPr>
              <p:nvPr/>
            </p:nvSpPr>
            <p:spPr>
              <a:xfrm>
                <a:off x="5405041" y="3851359"/>
                <a:ext cx="1376562" cy="523220"/>
              </a:xfrm>
              <a:prstGeom prst="rect">
                <a:avLst/>
              </a:prstGeom>
              <a:blipFill>
                <a:blip r:embed="rId4"/>
                <a:stretch>
                  <a:fillRect t="-11628" b="-32558"/>
                </a:stretch>
              </a:blipFill>
            </p:spPr>
            <p:txBody>
              <a:bodyPr/>
              <a:lstStyle/>
              <a:p>
                <a:r>
                  <a:rPr lang="en-GB">
                    <a:noFill/>
                  </a:rPr>
                  <a:t> </a:t>
                </a:r>
              </a:p>
            </p:txBody>
          </p:sp>
        </mc:Fallback>
      </mc:AlternateContent>
      <p:cxnSp>
        <p:nvCxnSpPr>
          <p:cNvPr id="61" name="Straight Connector 60"/>
          <p:cNvCxnSpPr/>
          <p:nvPr/>
        </p:nvCxnSpPr>
        <p:spPr>
          <a:xfrm>
            <a:off x="4468347" y="538231"/>
            <a:ext cx="0" cy="3344091"/>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0647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2"/>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43"/>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45"/>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46"/>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7"/>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32"/>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3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1"/>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47"/>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23"/>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24"/>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25"/>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26"/>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27"/>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28"/>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grpId="0" nodeType="clickEffect">
                                  <p:stCondLst>
                                    <p:cond delay="0"/>
                                  </p:stCondLst>
                                  <p:childTnLst>
                                    <p:set>
                                      <p:cBhvr>
                                        <p:cTn id="99" dur="1" fill="hold">
                                          <p:stCondLst>
                                            <p:cond delay="0"/>
                                          </p:stCondLst>
                                        </p:cTn>
                                        <p:tgtEl>
                                          <p:spTgt spid="29"/>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30"/>
                                        </p:tgtEl>
                                        <p:attrNameLst>
                                          <p:attrName>style.visibility</p:attrName>
                                        </p:attrNameLst>
                                      </p:cBhvr>
                                      <p:to>
                                        <p:strVal val="visible"/>
                                      </p:to>
                                    </p:set>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grpId="0" nodeType="clickEffect">
                                  <p:stCondLst>
                                    <p:cond delay="0"/>
                                  </p:stCondLst>
                                  <p:childTnLst>
                                    <p:set>
                                      <p:cBhvr>
                                        <p:cTn id="107" dur="1" fill="hold">
                                          <p:stCondLst>
                                            <p:cond delay="0"/>
                                          </p:stCondLst>
                                        </p:cTn>
                                        <p:tgtEl>
                                          <p:spTgt spid="31"/>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grpId="0" nodeType="clickEffect">
                                  <p:stCondLst>
                                    <p:cond delay="0"/>
                                  </p:stCondLst>
                                  <p:childTnLst>
                                    <p:set>
                                      <p:cBhvr>
                                        <p:cTn id="111" dur="1" fill="hold">
                                          <p:stCondLst>
                                            <p:cond delay="0"/>
                                          </p:stCondLst>
                                        </p:cTn>
                                        <p:tgtEl>
                                          <p:spTgt spid="22"/>
                                        </p:tgtEl>
                                        <p:attrNameLst>
                                          <p:attrName>style.visibility</p:attrName>
                                        </p:attrNameLst>
                                      </p:cBhvr>
                                      <p:to>
                                        <p:strVal val="visible"/>
                                      </p:to>
                                    </p:set>
                                  </p:childTnLst>
                                </p:cTn>
                              </p:par>
                              <p:par>
                                <p:cTn id="112" presetID="1" presetClass="exit" presetSubtype="0" fill="hold" grpId="1" nodeType="withEffect">
                                  <p:stCondLst>
                                    <p:cond delay="0"/>
                                  </p:stCondLst>
                                  <p:childTnLst>
                                    <p:set>
                                      <p:cBhvr>
                                        <p:cTn id="113" dur="1" fill="hold">
                                          <p:stCondLst>
                                            <p:cond delay="0"/>
                                          </p:stCondLst>
                                        </p:cTn>
                                        <p:tgtEl>
                                          <p:spTgt spid="47"/>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1" presetClass="entr" presetSubtype="0" fill="hold" grpId="0" nodeType="clickEffect">
                                  <p:stCondLst>
                                    <p:cond delay="0"/>
                                  </p:stCondLst>
                                  <p:childTnLst>
                                    <p:set>
                                      <p:cBhvr>
                                        <p:cTn id="117" dur="1" fill="hold">
                                          <p:stCondLst>
                                            <p:cond delay="0"/>
                                          </p:stCondLst>
                                        </p:cTn>
                                        <p:tgtEl>
                                          <p:spTgt spid="49"/>
                                        </p:tgtEl>
                                        <p:attrNameLst>
                                          <p:attrName>style.visibility</p:attrName>
                                        </p:attrNameLst>
                                      </p:cBhvr>
                                      <p:to>
                                        <p:strVal val="visible"/>
                                      </p:to>
                                    </p:set>
                                  </p:childTnLst>
                                </p:cTn>
                              </p:par>
                            </p:childTnLst>
                          </p:cTn>
                        </p:par>
                      </p:childTnLst>
                    </p:cTn>
                  </p:par>
                  <p:par>
                    <p:cTn id="118" fill="hold">
                      <p:stCondLst>
                        <p:cond delay="indefinite"/>
                      </p:stCondLst>
                      <p:childTnLst>
                        <p:par>
                          <p:cTn id="119" fill="hold">
                            <p:stCondLst>
                              <p:cond delay="0"/>
                            </p:stCondLst>
                            <p:childTnLst>
                              <p:par>
                                <p:cTn id="120" presetID="2" presetClass="entr" presetSubtype="1" fill="hold" nodeType="clickEffect">
                                  <p:stCondLst>
                                    <p:cond delay="0"/>
                                  </p:stCondLst>
                                  <p:childTnLst>
                                    <p:set>
                                      <p:cBhvr>
                                        <p:cTn id="121" dur="1" fill="hold">
                                          <p:stCondLst>
                                            <p:cond delay="0"/>
                                          </p:stCondLst>
                                        </p:cTn>
                                        <p:tgtEl>
                                          <p:spTgt spid="50"/>
                                        </p:tgtEl>
                                        <p:attrNameLst>
                                          <p:attrName>style.visibility</p:attrName>
                                        </p:attrNameLst>
                                      </p:cBhvr>
                                      <p:to>
                                        <p:strVal val="visible"/>
                                      </p:to>
                                    </p:set>
                                    <p:anim calcmode="lin" valueType="num">
                                      <p:cBhvr additive="base">
                                        <p:cTn id="122" dur="500" fill="hold"/>
                                        <p:tgtEl>
                                          <p:spTgt spid="50"/>
                                        </p:tgtEl>
                                        <p:attrNameLst>
                                          <p:attrName>ppt_x</p:attrName>
                                        </p:attrNameLst>
                                      </p:cBhvr>
                                      <p:tavLst>
                                        <p:tav tm="0">
                                          <p:val>
                                            <p:strVal val="#ppt_x"/>
                                          </p:val>
                                        </p:tav>
                                        <p:tav tm="100000">
                                          <p:val>
                                            <p:strVal val="#ppt_x"/>
                                          </p:val>
                                        </p:tav>
                                      </p:tavLst>
                                    </p:anim>
                                    <p:anim calcmode="lin" valueType="num">
                                      <p:cBhvr additive="base">
                                        <p:cTn id="123" dur="500" fill="hold"/>
                                        <p:tgtEl>
                                          <p:spTgt spid="50"/>
                                        </p:tgtEl>
                                        <p:attrNameLst>
                                          <p:attrName>ppt_y</p:attrName>
                                        </p:attrNameLst>
                                      </p:cBhvr>
                                      <p:tavLst>
                                        <p:tav tm="0">
                                          <p:val>
                                            <p:strVal val="0-#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22" presetClass="exit" presetSubtype="1" fill="hold" nodeType="clickEffect">
                                  <p:stCondLst>
                                    <p:cond delay="0"/>
                                  </p:stCondLst>
                                  <p:childTnLst>
                                    <p:animEffect transition="out" filter="wipe(up)">
                                      <p:cBhvr>
                                        <p:cTn id="127" dur="500"/>
                                        <p:tgtEl>
                                          <p:spTgt spid="50"/>
                                        </p:tgtEl>
                                      </p:cBhvr>
                                    </p:animEffect>
                                    <p:set>
                                      <p:cBhvr>
                                        <p:cTn id="128" dur="1" fill="hold">
                                          <p:stCondLst>
                                            <p:cond delay="499"/>
                                          </p:stCondLst>
                                        </p:cTn>
                                        <p:tgtEl>
                                          <p:spTgt spid="50"/>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31" presetClass="entr" presetSubtype="0" fill="hold" grpId="0" nodeType="clickEffect">
                                  <p:stCondLst>
                                    <p:cond delay="0"/>
                                  </p:stCondLst>
                                  <p:childTnLst>
                                    <p:set>
                                      <p:cBhvr>
                                        <p:cTn id="132" dur="1" fill="hold">
                                          <p:stCondLst>
                                            <p:cond delay="0"/>
                                          </p:stCondLst>
                                        </p:cTn>
                                        <p:tgtEl>
                                          <p:spTgt spid="52"/>
                                        </p:tgtEl>
                                        <p:attrNameLst>
                                          <p:attrName>style.visibility</p:attrName>
                                        </p:attrNameLst>
                                      </p:cBhvr>
                                      <p:to>
                                        <p:strVal val="visible"/>
                                      </p:to>
                                    </p:set>
                                    <p:anim calcmode="lin" valueType="num">
                                      <p:cBhvr>
                                        <p:cTn id="133" dur="1000" fill="hold"/>
                                        <p:tgtEl>
                                          <p:spTgt spid="52"/>
                                        </p:tgtEl>
                                        <p:attrNameLst>
                                          <p:attrName>ppt_w</p:attrName>
                                        </p:attrNameLst>
                                      </p:cBhvr>
                                      <p:tavLst>
                                        <p:tav tm="0">
                                          <p:val>
                                            <p:fltVal val="0"/>
                                          </p:val>
                                        </p:tav>
                                        <p:tav tm="100000">
                                          <p:val>
                                            <p:strVal val="#ppt_w"/>
                                          </p:val>
                                        </p:tav>
                                      </p:tavLst>
                                    </p:anim>
                                    <p:anim calcmode="lin" valueType="num">
                                      <p:cBhvr>
                                        <p:cTn id="134" dur="1000" fill="hold"/>
                                        <p:tgtEl>
                                          <p:spTgt spid="52"/>
                                        </p:tgtEl>
                                        <p:attrNameLst>
                                          <p:attrName>ppt_h</p:attrName>
                                        </p:attrNameLst>
                                      </p:cBhvr>
                                      <p:tavLst>
                                        <p:tav tm="0">
                                          <p:val>
                                            <p:fltVal val="0"/>
                                          </p:val>
                                        </p:tav>
                                        <p:tav tm="100000">
                                          <p:val>
                                            <p:strVal val="#ppt_h"/>
                                          </p:val>
                                        </p:tav>
                                      </p:tavLst>
                                    </p:anim>
                                    <p:anim calcmode="lin" valueType="num">
                                      <p:cBhvr>
                                        <p:cTn id="135" dur="1000" fill="hold"/>
                                        <p:tgtEl>
                                          <p:spTgt spid="52"/>
                                        </p:tgtEl>
                                        <p:attrNameLst>
                                          <p:attrName>style.rotation</p:attrName>
                                        </p:attrNameLst>
                                      </p:cBhvr>
                                      <p:tavLst>
                                        <p:tav tm="0">
                                          <p:val>
                                            <p:fltVal val="90"/>
                                          </p:val>
                                        </p:tav>
                                        <p:tav tm="100000">
                                          <p:val>
                                            <p:fltVal val="0"/>
                                          </p:val>
                                        </p:tav>
                                      </p:tavLst>
                                    </p:anim>
                                    <p:animEffect transition="in" filter="fade">
                                      <p:cBhvr>
                                        <p:cTn id="136" dur="1000"/>
                                        <p:tgtEl>
                                          <p:spTgt spid="52"/>
                                        </p:tgtEl>
                                      </p:cBhvr>
                                    </p:animEffect>
                                  </p:childTnLst>
                                </p:cTn>
                              </p:par>
                            </p:childTnLst>
                          </p:cTn>
                        </p:par>
                      </p:childTnLst>
                    </p:cTn>
                  </p:par>
                  <p:par>
                    <p:cTn id="137" fill="hold">
                      <p:stCondLst>
                        <p:cond delay="indefinite"/>
                      </p:stCondLst>
                      <p:childTnLst>
                        <p:par>
                          <p:cTn id="138" fill="hold">
                            <p:stCondLst>
                              <p:cond delay="0"/>
                            </p:stCondLst>
                            <p:childTnLst>
                              <p:par>
                                <p:cTn id="139" presetID="22" presetClass="entr" presetSubtype="8" fill="hold" grpId="0" nodeType="clickEffect">
                                  <p:stCondLst>
                                    <p:cond delay="0"/>
                                  </p:stCondLst>
                                  <p:childTnLst>
                                    <p:set>
                                      <p:cBhvr>
                                        <p:cTn id="140" dur="1" fill="hold">
                                          <p:stCondLst>
                                            <p:cond delay="0"/>
                                          </p:stCondLst>
                                        </p:cTn>
                                        <p:tgtEl>
                                          <p:spTgt spid="53"/>
                                        </p:tgtEl>
                                        <p:attrNameLst>
                                          <p:attrName>style.visibility</p:attrName>
                                        </p:attrNameLst>
                                      </p:cBhvr>
                                      <p:to>
                                        <p:strVal val="visible"/>
                                      </p:to>
                                    </p:set>
                                    <p:animEffect transition="in" filter="wipe(left)">
                                      <p:cBhvr>
                                        <p:cTn id="141" dur="500"/>
                                        <p:tgtEl>
                                          <p:spTgt spid="53"/>
                                        </p:tgtEl>
                                      </p:cBhvr>
                                    </p:animEffect>
                                  </p:childTnLst>
                                </p:cTn>
                              </p:par>
                              <p:par>
                                <p:cTn id="142" presetID="22" presetClass="entr" presetSubtype="8" fill="hold" grpId="0" nodeType="withEffect">
                                  <p:stCondLst>
                                    <p:cond delay="0"/>
                                  </p:stCondLst>
                                  <p:childTnLst>
                                    <p:set>
                                      <p:cBhvr>
                                        <p:cTn id="143" dur="1" fill="hold">
                                          <p:stCondLst>
                                            <p:cond delay="0"/>
                                          </p:stCondLst>
                                        </p:cTn>
                                        <p:tgtEl>
                                          <p:spTgt spid="54"/>
                                        </p:tgtEl>
                                        <p:attrNameLst>
                                          <p:attrName>style.visibility</p:attrName>
                                        </p:attrNameLst>
                                      </p:cBhvr>
                                      <p:to>
                                        <p:strVal val="visible"/>
                                      </p:to>
                                    </p:set>
                                    <p:animEffect transition="in" filter="wipe(left)">
                                      <p:cBhvr>
                                        <p:cTn id="144" dur="500"/>
                                        <p:tgtEl>
                                          <p:spTgt spid="54"/>
                                        </p:tgtEl>
                                      </p:cBhvr>
                                    </p:animEffect>
                                  </p:childTnLst>
                                </p:cTn>
                              </p:par>
                            </p:childTnLst>
                          </p:cTn>
                        </p:par>
                      </p:childTnLst>
                    </p:cTn>
                  </p:par>
                  <p:par>
                    <p:cTn id="145" fill="hold">
                      <p:stCondLst>
                        <p:cond delay="indefinite"/>
                      </p:stCondLst>
                      <p:childTnLst>
                        <p:par>
                          <p:cTn id="146" fill="hold">
                            <p:stCondLst>
                              <p:cond delay="0"/>
                            </p:stCondLst>
                            <p:childTnLst>
                              <p:par>
                                <p:cTn id="147" presetID="10" presetClass="exit" presetSubtype="0" fill="hold" grpId="1" nodeType="clickEffect">
                                  <p:stCondLst>
                                    <p:cond delay="0"/>
                                  </p:stCondLst>
                                  <p:childTnLst>
                                    <p:animEffect transition="out" filter="fade">
                                      <p:cBhvr>
                                        <p:cTn id="148" dur="500"/>
                                        <p:tgtEl>
                                          <p:spTgt spid="49"/>
                                        </p:tgtEl>
                                      </p:cBhvr>
                                    </p:animEffect>
                                    <p:set>
                                      <p:cBhvr>
                                        <p:cTn id="149" dur="1" fill="hold">
                                          <p:stCondLst>
                                            <p:cond delay="499"/>
                                          </p:stCondLst>
                                        </p:cTn>
                                        <p:tgtEl>
                                          <p:spTgt spid="49"/>
                                        </p:tgtEl>
                                        <p:attrNameLst>
                                          <p:attrName>style.visibility</p:attrName>
                                        </p:attrNameLst>
                                      </p:cBhvr>
                                      <p:to>
                                        <p:strVal val="hidden"/>
                                      </p:to>
                                    </p:set>
                                  </p:childTnLst>
                                </p:cTn>
                              </p:par>
                              <p:par>
                                <p:cTn id="150" presetID="10" presetClass="exit" presetSubtype="0" fill="hold" grpId="1" nodeType="withEffect">
                                  <p:stCondLst>
                                    <p:cond delay="0"/>
                                  </p:stCondLst>
                                  <p:childTnLst>
                                    <p:animEffect transition="out" filter="fade">
                                      <p:cBhvr>
                                        <p:cTn id="151" dur="500"/>
                                        <p:tgtEl>
                                          <p:spTgt spid="52"/>
                                        </p:tgtEl>
                                      </p:cBhvr>
                                    </p:animEffect>
                                    <p:set>
                                      <p:cBhvr>
                                        <p:cTn id="152" dur="1" fill="hold">
                                          <p:stCondLst>
                                            <p:cond delay="499"/>
                                          </p:stCondLst>
                                        </p:cTn>
                                        <p:tgtEl>
                                          <p:spTgt spid="52"/>
                                        </p:tgtEl>
                                        <p:attrNameLst>
                                          <p:attrName>style.visibility</p:attrName>
                                        </p:attrNameLst>
                                      </p:cBhvr>
                                      <p:to>
                                        <p:strVal val="hidden"/>
                                      </p:to>
                                    </p:set>
                                  </p:childTnLst>
                                </p:cTn>
                              </p:par>
                              <p:par>
                                <p:cTn id="153" presetID="10" presetClass="exit" presetSubtype="0" fill="hold" grpId="1" nodeType="withEffect">
                                  <p:stCondLst>
                                    <p:cond delay="0"/>
                                  </p:stCondLst>
                                  <p:childTnLst>
                                    <p:animEffect transition="out" filter="fade">
                                      <p:cBhvr>
                                        <p:cTn id="154" dur="500"/>
                                        <p:tgtEl>
                                          <p:spTgt spid="53"/>
                                        </p:tgtEl>
                                      </p:cBhvr>
                                    </p:animEffect>
                                    <p:set>
                                      <p:cBhvr>
                                        <p:cTn id="155" dur="1" fill="hold">
                                          <p:stCondLst>
                                            <p:cond delay="499"/>
                                          </p:stCondLst>
                                        </p:cTn>
                                        <p:tgtEl>
                                          <p:spTgt spid="53"/>
                                        </p:tgtEl>
                                        <p:attrNameLst>
                                          <p:attrName>style.visibility</p:attrName>
                                        </p:attrNameLst>
                                      </p:cBhvr>
                                      <p:to>
                                        <p:strVal val="hidden"/>
                                      </p:to>
                                    </p:set>
                                  </p:childTnLst>
                                </p:cTn>
                              </p:par>
                              <p:par>
                                <p:cTn id="156" presetID="10" presetClass="exit" presetSubtype="0" fill="hold" grpId="1" nodeType="withEffect">
                                  <p:stCondLst>
                                    <p:cond delay="0"/>
                                  </p:stCondLst>
                                  <p:childTnLst>
                                    <p:animEffect transition="out" filter="fade">
                                      <p:cBhvr>
                                        <p:cTn id="157" dur="500"/>
                                        <p:tgtEl>
                                          <p:spTgt spid="54"/>
                                        </p:tgtEl>
                                      </p:cBhvr>
                                    </p:animEffect>
                                    <p:set>
                                      <p:cBhvr>
                                        <p:cTn id="158" dur="1" fill="hold">
                                          <p:stCondLst>
                                            <p:cond delay="499"/>
                                          </p:stCondLst>
                                        </p:cTn>
                                        <p:tgtEl>
                                          <p:spTgt spid="54"/>
                                        </p:tgtEl>
                                        <p:attrNameLst>
                                          <p:attrName>style.visibility</p:attrName>
                                        </p:attrNameLst>
                                      </p:cBhvr>
                                      <p:to>
                                        <p:strVal val="hidden"/>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grpId="0" nodeType="clickEffect">
                                  <p:stCondLst>
                                    <p:cond delay="0"/>
                                  </p:stCondLst>
                                  <p:childTnLst>
                                    <p:set>
                                      <p:cBhvr>
                                        <p:cTn id="162" dur="1" fill="hold">
                                          <p:stCondLst>
                                            <p:cond delay="0"/>
                                          </p:stCondLst>
                                        </p:cTn>
                                        <p:tgtEl>
                                          <p:spTgt spid="57"/>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2" presetClass="entr" presetSubtype="1" fill="hold" nodeType="clickEffect">
                                  <p:stCondLst>
                                    <p:cond delay="0"/>
                                  </p:stCondLst>
                                  <p:childTnLst>
                                    <p:set>
                                      <p:cBhvr>
                                        <p:cTn id="166" dur="1" fill="hold">
                                          <p:stCondLst>
                                            <p:cond delay="0"/>
                                          </p:stCondLst>
                                        </p:cTn>
                                        <p:tgtEl>
                                          <p:spTgt spid="61"/>
                                        </p:tgtEl>
                                        <p:attrNameLst>
                                          <p:attrName>style.visibility</p:attrName>
                                        </p:attrNameLst>
                                      </p:cBhvr>
                                      <p:to>
                                        <p:strVal val="visible"/>
                                      </p:to>
                                    </p:set>
                                    <p:anim calcmode="lin" valueType="num">
                                      <p:cBhvr additive="base">
                                        <p:cTn id="167" dur="500" fill="hold"/>
                                        <p:tgtEl>
                                          <p:spTgt spid="61"/>
                                        </p:tgtEl>
                                        <p:attrNameLst>
                                          <p:attrName>ppt_x</p:attrName>
                                        </p:attrNameLst>
                                      </p:cBhvr>
                                      <p:tavLst>
                                        <p:tav tm="0">
                                          <p:val>
                                            <p:strVal val="#ppt_x"/>
                                          </p:val>
                                        </p:tav>
                                        <p:tav tm="100000">
                                          <p:val>
                                            <p:strVal val="#ppt_x"/>
                                          </p:val>
                                        </p:tav>
                                      </p:tavLst>
                                    </p:anim>
                                    <p:anim calcmode="lin" valueType="num">
                                      <p:cBhvr additive="base">
                                        <p:cTn id="168" dur="500" fill="hold"/>
                                        <p:tgtEl>
                                          <p:spTgt spid="61"/>
                                        </p:tgtEl>
                                        <p:attrNameLst>
                                          <p:attrName>ppt_y</p:attrName>
                                        </p:attrNameLst>
                                      </p:cBhvr>
                                      <p:tavLst>
                                        <p:tav tm="0">
                                          <p:val>
                                            <p:strVal val="0-#ppt_h/2"/>
                                          </p:val>
                                        </p:tav>
                                        <p:tav tm="100000">
                                          <p:val>
                                            <p:strVal val="#ppt_y"/>
                                          </p:val>
                                        </p:tav>
                                      </p:tavLst>
                                    </p:anim>
                                  </p:childTnLst>
                                </p:cTn>
                              </p:par>
                            </p:childTnLst>
                          </p:cTn>
                        </p:par>
                      </p:childTnLst>
                    </p:cTn>
                  </p:par>
                  <p:par>
                    <p:cTn id="169" fill="hold">
                      <p:stCondLst>
                        <p:cond delay="indefinite"/>
                      </p:stCondLst>
                      <p:childTnLst>
                        <p:par>
                          <p:cTn id="170" fill="hold">
                            <p:stCondLst>
                              <p:cond delay="0"/>
                            </p:stCondLst>
                            <p:childTnLst>
                              <p:par>
                                <p:cTn id="171" presetID="22" presetClass="exit" presetSubtype="1" fill="hold" nodeType="clickEffect">
                                  <p:stCondLst>
                                    <p:cond delay="0"/>
                                  </p:stCondLst>
                                  <p:childTnLst>
                                    <p:animEffect transition="out" filter="wipe(up)">
                                      <p:cBhvr>
                                        <p:cTn id="172" dur="500"/>
                                        <p:tgtEl>
                                          <p:spTgt spid="61"/>
                                        </p:tgtEl>
                                      </p:cBhvr>
                                    </p:animEffect>
                                    <p:set>
                                      <p:cBhvr>
                                        <p:cTn id="173" dur="1" fill="hold">
                                          <p:stCondLst>
                                            <p:cond delay="499"/>
                                          </p:stCondLst>
                                        </p:cTn>
                                        <p:tgtEl>
                                          <p:spTgt spid="61"/>
                                        </p:tgtEl>
                                        <p:attrNameLst>
                                          <p:attrName>style.visibility</p:attrName>
                                        </p:attrNameLst>
                                      </p:cBhvr>
                                      <p:to>
                                        <p:strVal val="hidden"/>
                                      </p:to>
                                    </p:set>
                                  </p:childTnLst>
                                </p:cTn>
                              </p:par>
                            </p:childTnLst>
                          </p:cTn>
                        </p:par>
                      </p:childTnLst>
                    </p:cTn>
                  </p:par>
                  <p:par>
                    <p:cTn id="174" fill="hold">
                      <p:stCondLst>
                        <p:cond delay="indefinite"/>
                      </p:stCondLst>
                      <p:childTnLst>
                        <p:par>
                          <p:cTn id="175" fill="hold">
                            <p:stCondLst>
                              <p:cond delay="0"/>
                            </p:stCondLst>
                            <p:childTnLst>
                              <p:par>
                                <p:cTn id="176" presetID="31" presetClass="entr" presetSubtype="0" fill="hold" grpId="0" nodeType="clickEffect">
                                  <p:stCondLst>
                                    <p:cond delay="0"/>
                                  </p:stCondLst>
                                  <p:childTnLst>
                                    <p:set>
                                      <p:cBhvr>
                                        <p:cTn id="177" dur="1" fill="hold">
                                          <p:stCondLst>
                                            <p:cond delay="0"/>
                                          </p:stCondLst>
                                        </p:cTn>
                                        <p:tgtEl>
                                          <p:spTgt spid="58"/>
                                        </p:tgtEl>
                                        <p:attrNameLst>
                                          <p:attrName>style.visibility</p:attrName>
                                        </p:attrNameLst>
                                      </p:cBhvr>
                                      <p:to>
                                        <p:strVal val="visible"/>
                                      </p:to>
                                    </p:set>
                                    <p:anim calcmode="lin" valueType="num">
                                      <p:cBhvr>
                                        <p:cTn id="178" dur="1000" fill="hold"/>
                                        <p:tgtEl>
                                          <p:spTgt spid="58"/>
                                        </p:tgtEl>
                                        <p:attrNameLst>
                                          <p:attrName>ppt_w</p:attrName>
                                        </p:attrNameLst>
                                      </p:cBhvr>
                                      <p:tavLst>
                                        <p:tav tm="0">
                                          <p:val>
                                            <p:fltVal val="0"/>
                                          </p:val>
                                        </p:tav>
                                        <p:tav tm="100000">
                                          <p:val>
                                            <p:strVal val="#ppt_w"/>
                                          </p:val>
                                        </p:tav>
                                      </p:tavLst>
                                    </p:anim>
                                    <p:anim calcmode="lin" valueType="num">
                                      <p:cBhvr>
                                        <p:cTn id="179" dur="1000" fill="hold"/>
                                        <p:tgtEl>
                                          <p:spTgt spid="58"/>
                                        </p:tgtEl>
                                        <p:attrNameLst>
                                          <p:attrName>ppt_h</p:attrName>
                                        </p:attrNameLst>
                                      </p:cBhvr>
                                      <p:tavLst>
                                        <p:tav tm="0">
                                          <p:val>
                                            <p:fltVal val="0"/>
                                          </p:val>
                                        </p:tav>
                                        <p:tav tm="100000">
                                          <p:val>
                                            <p:strVal val="#ppt_h"/>
                                          </p:val>
                                        </p:tav>
                                      </p:tavLst>
                                    </p:anim>
                                    <p:anim calcmode="lin" valueType="num">
                                      <p:cBhvr>
                                        <p:cTn id="180" dur="1000" fill="hold"/>
                                        <p:tgtEl>
                                          <p:spTgt spid="58"/>
                                        </p:tgtEl>
                                        <p:attrNameLst>
                                          <p:attrName>style.rotation</p:attrName>
                                        </p:attrNameLst>
                                      </p:cBhvr>
                                      <p:tavLst>
                                        <p:tav tm="0">
                                          <p:val>
                                            <p:fltVal val="90"/>
                                          </p:val>
                                        </p:tav>
                                        <p:tav tm="100000">
                                          <p:val>
                                            <p:fltVal val="0"/>
                                          </p:val>
                                        </p:tav>
                                      </p:tavLst>
                                    </p:anim>
                                    <p:animEffect transition="in" filter="fade">
                                      <p:cBhvr>
                                        <p:cTn id="181" dur="1000"/>
                                        <p:tgtEl>
                                          <p:spTgt spid="58"/>
                                        </p:tgtEl>
                                      </p:cBhvr>
                                    </p:animEffect>
                                  </p:childTnLst>
                                </p:cTn>
                              </p:par>
                            </p:childTnLst>
                          </p:cTn>
                        </p:par>
                      </p:childTnLst>
                    </p:cTn>
                  </p:par>
                  <p:par>
                    <p:cTn id="182" fill="hold">
                      <p:stCondLst>
                        <p:cond delay="indefinite"/>
                      </p:stCondLst>
                      <p:childTnLst>
                        <p:par>
                          <p:cTn id="183" fill="hold">
                            <p:stCondLst>
                              <p:cond delay="0"/>
                            </p:stCondLst>
                            <p:childTnLst>
                              <p:par>
                                <p:cTn id="184" presetID="22" presetClass="entr" presetSubtype="8" fill="hold" grpId="0" nodeType="clickEffect">
                                  <p:stCondLst>
                                    <p:cond delay="0"/>
                                  </p:stCondLst>
                                  <p:childTnLst>
                                    <p:set>
                                      <p:cBhvr>
                                        <p:cTn id="185" dur="1" fill="hold">
                                          <p:stCondLst>
                                            <p:cond delay="0"/>
                                          </p:stCondLst>
                                        </p:cTn>
                                        <p:tgtEl>
                                          <p:spTgt spid="59"/>
                                        </p:tgtEl>
                                        <p:attrNameLst>
                                          <p:attrName>style.visibility</p:attrName>
                                        </p:attrNameLst>
                                      </p:cBhvr>
                                      <p:to>
                                        <p:strVal val="visible"/>
                                      </p:to>
                                    </p:set>
                                    <p:animEffect transition="in" filter="wipe(left)">
                                      <p:cBhvr>
                                        <p:cTn id="186" dur="500"/>
                                        <p:tgtEl>
                                          <p:spTgt spid="59"/>
                                        </p:tgtEl>
                                      </p:cBhvr>
                                    </p:animEffect>
                                  </p:childTnLst>
                                </p:cTn>
                              </p:par>
                              <p:par>
                                <p:cTn id="187" presetID="22" presetClass="entr" presetSubtype="8" fill="hold" grpId="0" nodeType="withEffect">
                                  <p:stCondLst>
                                    <p:cond delay="0"/>
                                  </p:stCondLst>
                                  <p:childTnLst>
                                    <p:set>
                                      <p:cBhvr>
                                        <p:cTn id="188" dur="1" fill="hold">
                                          <p:stCondLst>
                                            <p:cond delay="0"/>
                                          </p:stCondLst>
                                        </p:cTn>
                                        <p:tgtEl>
                                          <p:spTgt spid="60"/>
                                        </p:tgtEl>
                                        <p:attrNameLst>
                                          <p:attrName>style.visibility</p:attrName>
                                        </p:attrNameLst>
                                      </p:cBhvr>
                                      <p:to>
                                        <p:strVal val="visible"/>
                                      </p:to>
                                    </p:set>
                                    <p:animEffect transition="in" filter="wipe(left)">
                                      <p:cBhvr>
                                        <p:cTn id="189"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P spid="27" grpId="0"/>
      <p:bldP spid="28" grpId="0"/>
      <p:bldP spid="29" grpId="0"/>
      <p:bldP spid="30" grpId="0"/>
      <p:bldP spid="31" grpId="0"/>
      <p:bldP spid="32" grpId="0"/>
      <p:bldP spid="33" grpId="0" animBg="1"/>
      <p:bldP spid="34" grpId="0"/>
      <p:bldP spid="35" grpId="0" animBg="1"/>
      <p:bldP spid="36" grpId="0"/>
      <p:bldP spid="37" grpId="0"/>
      <p:bldP spid="38" grpId="0"/>
      <p:bldP spid="39" grpId="0"/>
      <p:bldP spid="40" grpId="0"/>
      <p:bldP spid="41" grpId="0"/>
      <p:bldP spid="42" grpId="0"/>
      <p:bldP spid="43" grpId="0"/>
      <p:bldP spid="44" grpId="0"/>
      <p:bldP spid="45" grpId="0"/>
      <p:bldP spid="46" grpId="0"/>
      <p:bldP spid="47" grpId="0"/>
      <p:bldP spid="47" grpId="1"/>
      <p:bldP spid="49" grpId="0"/>
      <p:bldP spid="49" grpId="1"/>
      <p:bldP spid="52" grpId="0"/>
      <p:bldP spid="52" grpId="1"/>
      <p:bldP spid="53" grpId="0" animBg="1"/>
      <p:bldP spid="53" grpId="1" animBg="1"/>
      <p:bldP spid="54" grpId="0"/>
      <p:bldP spid="54" grpId="1"/>
      <p:bldP spid="57" grpId="0"/>
      <p:bldP spid="58" grpId="0"/>
      <p:bldP spid="59" grpId="0" animBg="1"/>
      <p:bldP spid="6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2596344" y="583316"/>
            <a:ext cx="2949846"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 cm </a:t>
            </a:r>
            <a:r>
              <a:rPr lang="en-GB" sz="3600" dirty="0">
                <a:solidFill>
                  <a:prstClr val="black"/>
                </a:solidFill>
                <a:latin typeface="Cambria Math" panose="02040503050406030204" pitchFamily="18" charset="0"/>
                <a:ea typeface="Cambria Math" panose="02040503050406030204" pitchFamily="18" charset="0"/>
              </a:rPr>
              <a:t>=</a:t>
            </a:r>
            <a:r>
              <a:rPr lang="en-GB" sz="3600" dirty="0">
                <a:solidFill>
                  <a:prstClr val="black"/>
                </a:solidFill>
                <a:latin typeface="Calibri" panose="020F0502020204030204" pitchFamily="34" charset="0"/>
              </a:rPr>
              <a:t> 10 mm</a:t>
            </a:r>
          </a:p>
        </p:txBody>
      </p:sp>
      <p:sp>
        <p:nvSpPr>
          <p:cNvPr id="19" name="TextBox 18"/>
          <p:cNvSpPr txBox="1"/>
          <p:nvPr/>
        </p:nvSpPr>
        <p:spPr>
          <a:xfrm>
            <a:off x="2596344" y="577841"/>
            <a:ext cx="1744388"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4 cm </a:t>
            </a:r>
            <a:r>
              <a:rPr lang="en-GB" sz="3600" dirty="0">
                <a:solidFill>
                  <a:prstClr val="black"/>
                </a:solidFill>
                <a:latin typeface="Cambria Math" panose="02040503050406030204" pitchFamily="18" charset="0"/>
                <a:ea typeface="Cambria Math" panose="02040503050406030204" pitchFamily="18" charset="0"/>
              </a:rPr>
              <a:t>=</a:t>
            </a:r>
            <a:r>
              <a:rPr lang="en-GB" sz="3600" dirty="0">
                <a:solidFill>
                  <a:prstClr val="black"/>
                </a:solidFill>
                <a:latin typeface="Calibri" panose="020F0502020204030204" pitchFamily="34" charset="0"/>
              </a:rPr>
              <a:t>  </a:t>
            </a:r>
          </a:p>
        </p:txBody>
      </p:sp>
      <p:sp>
        <p:nvSpPr>
          <p:cNvPr id="20" name="Rectangle 19"/>
          <p:cNvSpPr/>
          <p:nvPr/>
        </p:nvSpPr>
        <p:spPr>
          <a:xfrm>
            <a:off x="4029947" y="587394"/>
            <a:ext cx="1494320" cy="646331"/>
          </a:xfrm>
          <a:prstGeom prst="rect">
            <a:avLst/>
          </a:prstGeom>
        </p:spPr>
        <p:txBody>
          <a:bodyPr wrap="none">
            <a:spAutoFit/>
          </a:bodyPr>
          <a:lstStyle/>
          <a:p>
            <a:pPr defTabSz="457200">
              <a:defRPr/>
            </a:pPr>
            <a:r>
              <a:rPr lang="en-GB" sz="3600" dirty="0">
                <a:solidFill>
                  <a:srgbClr val="4472C4"/>
                </a:solidFill>
                <a:latin typeface="Calibri" panose="020F0502020204030204" pitchFamily="34" charset="0"/>
              </a:rPr>
              <a:t>40</a:t>
            </a:r>
            <a:r>
              <a:rPr lang="en-GB" sz="3600" dirty="0">
                <a:solidFill>
                  <a:prstClr val="black"/>
                </a:solidFill>
                <a:latin typeface="Calibri" panose="020F0502020204030204" pitchFamily="34" charset="0"/>
              </a:rPr>
              <a:t> mm</a:t>
            </a:r>
            <a:endParaRPr lang="en-GB" sz="3600" dirty="0">
              <a:solidFill>
                <a:prstClr val="black"/>
              </a:solidFill>
              <a:latin typeface="Calibri" panose="020F0502020204030204"/>
            </a:endParaRPr>
          </a:p>
        </p:txBody>
      </p:sp>
      <p:graphicFrame>
        <p:nvGraphicFramePr>
          <p:cNvPr id="25" name="Table 24"/>
          <p:cNvGraphicFramePr>
            <a:graphicFrameLocks noGrp="1"/>
          </p:cNvGraphicFramePr>
          <p:nvPr/>
        </p:nvGraphicFramePr>
        <p:xfrm>
          <a:off x="2529192" y="3976510"/>
          <a:ext cx="3048000" cy="128016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408717510"/>
                    </a:ext>
                  </a:extLst>
                </a:gridCol>
                <a:gridCol w="1524000">
                  <a:extLst>
                    <a:ext uri="{9D8B030D-6E8A-4147-A177-3AD203B41FA5}">
                      <a16:colId xmlns:a16="http://schemas.microsoft.com/office/drawing/2014/main" val="3189793820"/>
                    </a:ext>
                  </a:extLst>
                </a:gridCol>
              </a:tblGrid>
              <a:tr h="370840">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4108384838"/>
                  </a:ext>
                </a:extLst>
              </a:tr>
              <a:tr h="370840">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9908635"/>
                  </a:ext>
                </a:extLst>
              </a:tr>
            </a:tbl>
          </a:graphicData>
        </a:graphic>
      </p:graphicFrame>
      <p:sp>
        <p:nvSpPr>
          <p:cNvPr id="26" name="TextBox 25"/>
          <p:cNvSpPr txBox="1"/>
          <p:nvPr/>
        </p:nvSpPr>
        <p:spPr>
          <a:xfrm>
            <a:off x="2568499" y="4610340"/>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
        <p:nvSpPr>
          <p:cNvPr id="27" name="TextBox 26"/>
          <p:cNvSpPr txBox="1"/>
          <p:nvPr/>
        </p:nvSpPr>
        <p:spPr>
          <a:xfrm>
            <a:off x="4053193" y="4627104"/>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
        <p:nvSpPr>
          <p:cNvPr id="28" name="TextBox 27"/>
          <p:cNvSpPr txBox="1"/>
          <p:nvPr/>
        </p:nvSpPr>
        <p:spPr>
          <a:xfrm>
            <a:off x="2412256" y="3036707"/>
            <a:ext cx="204735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20 mm </a:t>
            </a:r>
            <a:r>
              <a:rPr lang="en-GB" sz="3600" dirty="0">
                <a:solidFill>
                  <a:prstClr val="black"/>
                </a:solidFill>
                <a:latin typeface="Cambria Math" panose="02040503050406030204" pitchFamily="18" charset="0"/>
                <a:ea typeface="Cambria Math" panose="02040503050406030204" pitchFamily="18" charset="0"/>
              </a:rPr>
              <a:t>=</a:t>
            </a:r>
            <a:r>
              <a:rPr lang="en-GB" sz="3600" dirty="0">
                <a:solidFill>
                  <a:prstClr val="black"/>
                </a:solidFill>
                <a:latin typeface="Calibri" panose="020F0502020204030204" pitchFamily="34" charset="0"/>
              </a:rPr>
              <a:t> </a:t>
            </a:r>
          </a:p>
        </p:txBody>
      </p:sp>
      <p:sp>
        <p:nvSpPr>
          <p:cNvPr id="29" name="TextBox 28"/>
          <p:cNvSpPr txBox="1"/>
          <p:nvPr/>
        </p:nvSpPr>
        <p:spPr>
          <a:xfrm>
            <a:off x="2802536" y="3964009"/>
            <a:ext cx="1191352"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 cm </a:t>
            </a:r>
          </a:p>
        </p:txBody>
      </p:sp>
      <p:sp>
        <p:nvSpPr>
          <p:cNvPr id="30" name="TextBox 29"/>
          <p:cNvSpPr txBox="1"/>
          <p:nvPr/>
        </p:nvSpPr>
        <p:spPr>
          <a:xfrm>
            <a:off x="4267232" y="3971192"/>
            <a:ext cx="1191352"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 cm </a:t>
            </a:r>
          </a:p>
        </p:txBody>
      </p:sp>
      <p:sp>
        <p:nvSpPr>
          <p:cNvPr id="31" name="Rectangle 30"/>
          <p:cNvSpPr/>
          <p:nvPr/>
        </p:nvSpPr>
        <p:spPr>
          <a:xfrm>
            <a:off x="4437111" y="3027154"/>
            <a:ext cx="1087157" cy="646331"/>
          </a:xfrm>
          <a:prstGeom prst="rect">
            <a:avLst/>
          </a:prstGeom>
        </p:spPr>
        <p:txBody>
          <a:bodyPr wrap="none">
            <a:spAutoFit/>
          </a:bodyPr>
          <a:lstStyle/>
          <a:p>
            <a:pPr defTabSz="457200">
              <a:defRPr/>
            </a:pPr>
            <a:r>
              <a:rPr lang="en-GB" sz="3600" dirty="0">
                <a:solidFill>
                  <a:srgbClr val="4472C4"/>
                </a:solidFill>
                <a:latin typeface="Calibri" panose="020F0502020204030204" pitchFamily="34" charset="0"/>
              </a:rPr>
              <a:t>2 cm</a:t>
            </a:r>
            <a:endParaRPr lang="en-GB" sz="3600" dirty="0">
              <a:solidFill>
                <a:srgbClr val="4472C4"/>
              </a:solidFill>
              <a:latin typeface="Calibri" panose="020F0502020204030204"/>
            </a:endParaRPr>
          </a:p>
        </p:txBody>
      </p:sp>
      <p:graphicFrame>
        <p:nvGraphicFramePr>
          <p:cNvPr id="32" name="Table 31"/>
          <p:cNvGraphicFramePr>
            <a:graphicFrameLocks noGrp="1"/>
          </p:cNvGraphicFramePr>
          <p:nvPr/>
        </p:nvGraphicFramePr>
        <p:xfrm>
          <a:off x="2568498" y="1425745"/>
          <a:ext cx="1582836" cy="1280160"/>
        </p:xfrm>
        <a:graphic>
          <a:graphicData uri="http://schemas.openxmlformats.org/drawingml/2006/table">
            <a:tbl>
              <a:tblPr firstRow="1" bandRow="1">
                <a:tableStyleId>{5C22544A-7EE6-4342-B048-85BDC9FD1C3A}</a:tableStyleId>
              </a:tblPr>
              <a:tblGrid>
                <a:gridCol w="1582836">
                  <a:extLst>
                    <a:ext uri="{9D8B030D-6E8A-4147-A177-3AD203B41FA5}">
                      <a16:colId xmlns:a16="http://schemas.microsoft.com/office/drawing/2014/main" val="408717510"/>
                    </a:ext>
                  </a:extLst>
                </a:gridCol>
              </a:tblGrid>
              <a:tr h="370840">
                <a:tc>
                  <a:txBody>
                    <a:bodyPr/>
                    <a:lstStyle/>
                    <a:p>
                      <a:pPr algn="ctr"/>
                      <a:r>
                        <a:rPr lang="en-GB" sz="3600" b="0" dirty="0">
                          <a:solidFill>
                            <a:schemeClr val="tx1"/>
                          </a:solidFill>
                          <a:latin typeface="Calibri" panose="020F0502020204030204" pitchFamily="34" charset="0"/>
                        </a:rPr>
                        <a:t>1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4108384838"/>
                  </a:ext>
                </a:extLst>
              </a:tr>
              <a:tr h="370840">
                <a:tc>
                  <a:txBody>
                    <a:bodyPr/>
                    <a:lstStyle/>
                    <a:p>
                      <a:pPr algn="ctr"/>
                      <a:r>
                        <a:rPr lang="en-GB" sz="3600" dirty="0">
                          <a:solidFill>
                            <a:schemeClr val="tx1"/>
                          </a:solidFill>
                          <a:latin typeface="Calibri" panose="020F0502020204030204" pitchFamily="34" charset="0"/>
                        </a:rPr>
                        <a:t>10 mm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9908635"/>
                  </a:ext>
                </a:extLst>
              </a:tr>
            </a:tbl>
          </a:graphicData>
        </a:graphic>
      </p:graphicFrame>
      <p:graphicFrame>
        <p:nvGraphicFramePr>
          <p:cNvPr id="18" name="Table 17"/>
          <p:cNvGraphicFramePr>
            <a:graphicFrameLocks noGrp="1"/>
          </p:cNvGraphicFramePr>
          <p:nvPr/>
        </p:nvGraphicFramePr>
        <p:xfrm>
          <a:off x="2568498" y="1420375"/>
          <a:ext cx="6331344" cy="1280160"/>
        </p:xfrm>
        <a:graphic>
          <a:graphicData uri="http://schemas.openxmlformats.org/drawingml/2006/table">
            <a:tbl>
              <a:tblPr firstRow="1" bandRow="1">
                <a:tableStyleId>{5C22544A-7EE6-4342-B048-85BDC9FD1C3A}</a:tableStyleId>
              </a:tblPr>
              <a:tblGrid>
                <a:gridCol w="1582836">
                  <a:extLst>
                    <a:ext uri="{9D8B030D-6E8A-4147-A177-3AD203B41FA5}">
                      <a16:colId xmlns:a16="http://schemas.microsoft.com/office/drawing/2014/main" val="408717510"/>
                    </a:ext>
                  </a:extLst>
                </a:gridCol>
                <a:gridCol w="1582836">
                  <a:extLst>
                    <a:ext uri="{9D8B030D-6E8A-4147-A177-3AD203B41FA5}">
                      <a16:colId xmlns:a16="http://schemas.microsoft.com/office/drawing/2014/main" val="3189793820"/>
                    </a:ext>
                  </a:extLst>
                </a:gridCol>
                <a:gridCol w="1582836">
                  <a:extLst>
                    <a:ext uri="{9D8B030D-6E8A-4147-A177-3AD203B41FA5}">
                      <a16:colId xmlns:a16="http://schemas.microsoft.com/office/drawing/2014/main" val="989383957"/>
                    </a:ext>
                  </a:extLst>
                </a:gridCol>
                <a:gridCol w="1582836">
                  <a:extLst>
                    <a:ext uri="{9D8B030D-6E8A-4147-A177-3AD203B41FA5}">
                      <a16:colId xmlns:a16="http://schemas.microsoft.com/office/drawing/2014/main" val="2068715548"/>
                    </a:ext>
                  </a:extLst>
                </a:gridCol>
              </a:tblGrid>
              <a:tr h="370840">
                <a:tc>
                  <a:txBody>
                    <a:bodyPr/>
                    <a:lstStyle/>
                    <a:p>
                      <a:pPr algn="ctr"/>
                      <a:r>
                        <a:rPr lang="en-GB" sz="3600" b="0" dirty="0">
                          <a:solidFill>
                            <a:schemeClr val="tx1"/>
                          </a:solidFill>
                          <a:latin typeface="Calibri" panose="020F0502020204030204" pitchFamily="34" charset="0"/>
                        </a:rPr>
                        <a:t>1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lang="en-GB" sz="3600" b="0" dirty="0">
                          <a:solidFill>
                            <a:schemeClr val="tx1"/>
                          </a:solidFill>
                          <a:latin typeface="Calibri" panose="020F0502020204030204" pitchFamily="34" charset="0"/>
                        </a:rPr>
                        <a:t>1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lang="en-GB" sz="3600" b="0" dirty="0">
                          <a:solidFill>
                            <a:schemeClr val="tx1"/>
                          </a:solidFill>
                          <a:latin typeface="Calibri" panose="020F0502020204030204" pitchFamily="34" charset="0"/>
                        </a:rPr>
                        <a:t>1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lang="en-GB" sz="3600" b="0" dirty="0">
                          <a:solidFill>
                            <a:schemeClr val="tx1"/>
                          </a:solidFill>
                          <a:latin typeface="Calibri" panose="020F0502020204030204" pitchFamily="34" charset="0"/>
                        </a:rPr>
                        <a:t>1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4108384838"/>
                  </a:ext>
                </a:extLst>
              </a:tr>
              <a:tr h="370840">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endParaRPr lang="en-GB" sz="3600" dirty="0">
                        <a:solidFill>
                          <a:schemeClr val="accent1">
                            <a:lumMod val="40000"/>
                            <a:lumOff val="60000"/>
                          </a:schemeClr>
                        </a:solidFill>
                        <a:latin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849908635"/>
                  </a:ext>
                </a:extLst>
              </a:tr>
            </a:tbl>
          </a:graphicData>
        </a:graphic>
      </p:graphicFrame>
      <p:sp>
        <p:nvSpPr>
          <p:cNvPr id="21" name="TextBox 20"/>
          <p:cNvSpPr txBox="1"/>
          <p:nvPr/>
        </p:nvSpPr>
        <p:spPr>
          <a:xfrm>
            <a:off x="2613734" y="2070586"/>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
        <p:nvSpPr>
          <p:cNvPr id="22" name="TextBox 21"/>
          <p:cNvSpPr txBox="1"/>
          <p:nvPr/>
        </p:nvSpPr>
        <p:spPr>
          <a:xfrm>
            <a:off x="4155583" y="2087350"/>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
        <p:nvSpPr>
          <p:cNvPr id="23" name="TextBox 22"/>
          <p:cNvSpPr txBox="1"/>
          <p:nvPr/>
        </p:nvSpPr>
        <p:spPr>
          <a:xfrm>
            <a:off x="5720332" y="2059575"/>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
        <p:nvSpPr>
          <p:cNvPr id="24" name="TextBox 23"/>
          <p:cNvSpPr txBox="1"/>
          <p:nvPr/>
        </p:nvSpPr>
        <p:spPr>
          <a:xfrm>
            <a:off x="7379761" y="2059575"/>
            <a:ext cx="1598515" cy="646331"/>
          </a:xfrm>
          <a:prstGeom prst="rect">
            <a:avLst/>
          </a:prstGeom>
          <a:noFill/>
        </p:spPr>
        <p:txBody>
          <a:bodyPr wrap="none" rtlCol="0">
            <a:spAutoFit/>
          </a:bodyPr>
          <a:lstStyle/>
          <a:p>
            <a:pPr defTabSz="457200">
              <a:defRPr/>
            </a:pPr>
            <a:r>
              <a:rPr lang="en-GB" sz="3600" dirty="0">
                <a:solidFill>
                  <a:prstClr val="black"/>
                </a:solidFill>
                <a:latin typeface="Calibri" panose="020F0502020204030204" pitchFamily="34" charset="0"/>
              </a:rPr>
              <a:t>10 mm </a:t>
            </a:r>
          </a:p>
        </p:txBody>
      </p:sp>
    </p:spTree>
    <p:custDataLst>
      <p:tags r:id="rId1"/>
    </p:custDataLst>
    <p:extLst>
      <p:ext uri="{BB962C8B-B14F-4D97-AF65-F5344CB8AC3E}">
        <p14:creationId xmlns:p14="http://schemas.microsoft.com/office/powerpoint/2010/main" val="464145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32"/>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fade">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fade">
                                      <p:cBhvr>
                                        <p:cTn id="34" dur="500"/>
                                        <p:tgtEl>
                                          <p:spTgt spid="2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500"/>
                                        <p:tgtEl>
                                          <p:spTgt spid="26"/>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fade">
                                      <p:cBhvr>
                                        <p:cTn id="50" dur="500"/>
                                        <p:tgtEl>
                                          <p:spTgt spid="2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fade">
                                      <p:cBhvr>
                                        <p:cTn id="53" dur="500"/>
                                        <p:tgtEl>
                                          <p:spTgt spid="2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fade">
                                      <p:cBhvr>
                                        <p:cTn id="58" dur="500"/>
                                        <p:tgtEl>
                                          <p:spTgt spid="2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fade">
                                      <p:cBhvr>
                                        <p:cTn id="61" dur="500"/>
                                        <p:tgtEl>
                                          <p:spTgt spid="30"/>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fade">
                                      <p:cBhvr>
                                        <p:cTn id="6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20" grpId="0"/>
      <p:bldP spid="26" grpId="0"/>
      <p:bldP spid="27" grpId="0"/>
      <p:bldP spid="28" grpId="0"/>
      <p:bldP spid="29" grpId="0"/>
      <p:bldP spid="30" grpId="0"/>
      <p:bldP spid="31" grpId="0"/>
      <p:bldP spid="21" grpId="0"/>
      <p:bldP spid="22" grpId="0"/>
      <p:bldP spid="23" grpId="0"/>
      <p:bldP spid="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a:srcRect l="3868"/>
          <a:stretch/>
        </p:blipFill>
        <p:spPr>
          <a:xfrm>
            <a:off x="6008183" y="2201017"/>
            <a:ext cx="1822163" cy="1238250"/>
          </a:xfrm>
          <a:prstGeom prst="rect">
            <a:avLst/>
          </a:prstGeom>
        </p:spPr>
      </p:pic>
      <p:grpSp>
        <p:nvGrpSpPr>
          <p:cNvPr id="32" name="Group 31"/>
          <p:cNvGrpSpPr/>
          <p:nvPr/>
        </p:nvGrpSpPr>
        <p:grpSpPr>
          <a:xfrm rot="5400000">
            <a:off x="1751048" y="2843713"/>
            <a:ext cx="4699158" cy="917599"/>
            <a:chOff x="850232" y="3272589"/>
            <a:chExt cx="7579894" cy="577516"/>
          </a:xfrm>
        </p:grpSpPr>
        <p:cxnSp>
          <p:nvCxnSpPr>
            <p:cNvPr id="33" name="Straight Connector 32"/>
            <p:cNvCxnSpPr/>
            <p:nvPr/>
          </p:nvCxnSpPr>
          <p:spPr>
            <a:xfrm>
              <a:off x="850232" y="3568859"/>
              <a:ext cx="7571872"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a:off x="850232"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a:off x="843012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1608221"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a:off x="2366210"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3124199"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3882188"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a:off x="4640177"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a:off x="5398166"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2" name="Straight Connector 41"/>
            <p:cNvCxnSpPr/>
            <p:nvPr/>
          </p:nvCxnSpPr>
          <p:spPr>
            <a:xfrm>
              <a:off x="6156155"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6914144" y="3272589"/>
              <a:ext cx="0" cy="577516"/>
            </a:xfrm>
            <a:prstGeom prst="line">
              <a:avLst/>
            </a:prstGeom>
            <a:ln w="38100"/>
          </p:spPr>
          <p:style>
            <a:lnRef idx="1">
              <a:schemeClr val="dk1"/>
            </a:lnRef>
            <a:fillRef idx="0">
              <a:schemeClr val="dk1"/>
            </a:fillRef>
            <a:effectRef idx="0">
              <a:schemeClr val="dk1"/>
            </a:effectRef>
            <a:fontRef idx="minor">
              <a:schemeClr val="tx1"/>
            </a:fontRef>
          </p:style>
        </p:cxnSp>
        <p:cxnSp>
          <p:nvCxnSpPr>
            <p:cNvPr id="44" name="Straight Connector 43"/>
            <p:cNvCxnSpPr/>
            <p:nvPr/>
          </p:nvCxnSpPr>
          <p:spPr>
            <a:xfrm>
              <a:off x="7672133" y="3272589"/>
              <a:ext cx="0" cy="577516"/>
            </a:xfrm>
            <a:prstGeom prst="line">
              <a:avLst/>
            </a:prstGeom>
            <a:ln w="38100"/>
          </p:spPr>
          <p:style>
            <a:lnRef idx="1">
              <a:schemeClr val="dk1"/>
            </a:lnRef>
            <a:fillRef idx="0">
              <a:schemeClr val="dk1"/>
            </a:fillRef>
            <a:effectRef idx="0">
              <a:schemeClr val="dk1"/>
            </a:effectRef>
            <a:fontRef idx="minor">
              <a:schemeClr val="tx1"/>
            </a:fontRef>
          </p:style>
        </p:cxnSp>
      </p:grpSp>
      <p:sp>
        <p:nvSpPr>
          <p:cNvPr id="45" name="TextBox 44"/>
          <p:cNvSpPr txBox="1"/>
          <p:nvPr/>
        </p:nvSpPr>
        <p:spPr>
          <a:xfrm>
            <a:off x="3183693" y="5416286"/>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50</a:t>
            </a:r>
          </a:p>
        </p:txBody>
      </p:sp>
      <p:sp>
        <p:nvSpPr>
          <p:cNvPr id="46" name="TextBox 45"/>
          <p:cNvSpPr txBox="1"/>
          <p:nvPr/>
        </p:nvSpPr>
        <p:spPr>
          <a:xfrm>
            <a:off x="3182448" y="741863"/>
            <a:ext cx="954826"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60</a:t>
            </a:r>
          </a:p>
        </p:txBody>
      </p:sp>
      <p:sp>
        <p:nvSpPr>
          <p:cNvPr id="47" name="TextBox 46"/>
          <p:cNvSpPr txBox="1"/>
          <p:nvPr/>
        </p:nvSpPr>
        <p:spPr>
          <a:xfrm>
            <a:off x="3183693" y="4946370"/>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51</a:t>
            </a:r>
          </a:p>
        </p:txBody>
      </p:sp>
      <p:sp>
        <p:nvSpPr>
          <p:cNvPr id="48" name="TextBox 47"/>
          <p:cNvSpPr txBox="1"/>
          <p:nvPr/>
        </p:nvSpPr>
        <p:spPr>
          <a:xfrm>
            <a:off x="3183693" y="447645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52</a:t>
            </a:r>
          </a:p>
        </p:txBody>
      </p:sp>
      <p:sp>
        <p:nvSpPr>
          <p:cNvPr id="49" name="TextBox 48"/>
          <p:cNvSpPr txBox="1"/>
          <p:nvPr/>
        </p:nvSpPr>
        <p:spPr>
          <a:xfrm>
            <a:off x="3183693" y="4006537"/>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53</a:t>
            </a:r>
          </a:p>
        </p:txBody>
      </p:sp>
      <p:sp>
        <p:nvSpPr>
          <p:cNvPr id="50" name="TextBox 49"/>
          <p:cNvSpPr txBox="1"/>
          <p:nvPr/>
        </p:nvSpPr>
        <p:spPr>
          <a:xfrm>
            <a:off x="3183693" y="3562752"/>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54</a:t>
            </a:r>
          </a:p>
        </p:txBody>
      </p:sp>
      <p:sp>
        <p:nvSpPr>
          <p:cNvPr id="51" name="TextBox 50"/>
          <p:cNvSpPr txBox="1"/>
          <p:nvPr/>
        </p:nvSpPr>
        <p:spPr>
          <a:xfrm>
            <a:off x="3183693" y="3081480"/>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55</a:t>
            </a:r>
          </a:p>
        </p:txBody>
      </p:sp>
      <p:sp>
        <p:nvSpPr>
          <p:cNvPr id="52" name="TextBox 51"/>
          <p:cNvSpPr txBox="1"/>
          <p:nvPr/>
        </p:nvSpPr>
        <p:spPr>
          <a:xfrm>
            <a:off x="3183693" y="2596757"/>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56</a:t>
            </a:r>
          </a:p>
        </p:txBody>
      </p:sp>
      <p:sp>
        <p:nvSpPr>
          <p:cNvPr id="53" name="TextBox 52"/>
          <p:cNvSpPr txBox="1"/>
          <p:nvPr/>
        </p:nvSpPr>
        <p:spPr>
          <a:xfrm>
            <a:off x="3183693" y="213923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57</a:t>
            </a:r>
          </a:p>
        </p:txBody>
      </p:sp>
      <p:sp>
        <p:nvSpPr>
          <p:cNvPr id="54" name="TextBox 53"/>
          <p:cNvSpPr txBox="1"/>
          <p:nvPr/>
        </p:nvSpPr>
        <p:spPr>
          <a:xfrm>
            <a:off x="3183693" y="1681711"/>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58</a:t>
            </a:r>
          </a:p>
        </p:txBody>
      </p:sp>
      <p:sp>
        <p:nvSpPr>
          <p:cNvPr id="55" name="TextBox 54"/>
          <p:cNvSpPr txBox="1"/>
          <p:nvPr/>
        </p:nvSpPr>
        <p:spPr>
          <a:xfrm>
            <a:off x="3183693" y="1211794"/>
            <a:ext cx="818148"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59</a:t>
            </a:r>
          </a:p>
        </p:txBody>
      </p:sp>
      <p:sp>
        <p:nvSpPr>
          <p:cNvPr id="56" name="TextBox 55"/>
          <p:cNvSpPr txBox="1"/>
          <p:nvPr/>
        </p:nvSpPr>
        <p:spPr>
          <a:xfrm>
            <a:off x="2333706" y="5435540"/>
            <a:ext cx="684759" cy="461665"/>
          </a:xfrm>
          <a:prstGeom prst="rect">
            <a:avLst/>
          </a:prstGeom>
          <a:noFill/>
        </p:spPr>
        <p:txBody>
          <a:bodyPr wrap="square" rtlCol="0">
            <a:spAutoFit/>
          </a:bodyPr>
          <a:lstStyle/>
          <a:p>
            <a:pPr defTabSz="457200">
              <a:defRPr/>
            </a:pPr>
            <a:r>
              <a:rPr lang="en-GB" sz="2400" dirty="0">
                <a:solidFill>
                  <a:prstClr val="black"/>
                </a:solidFill>
                <a:latin typeface="Calibri" panose="020F0502020204030204"/>
              </a:rPr>
              <a:t>mm</a:t>
            </a:r>
          </a:p>
        </p:txBody>
      </p:sp>
      <p:sp>
        <p:nvSpPr>
          <p:cNvPr id="2" name="Rounded Rectangle 1"/>
          <p:cNvSpPr/>
          <p:nvPr/>
        </p:nvSpPr>
        <p:spPr>
          <a:xfrm>
            <a:off x="2350442" y="5435540"/>
            <a:ext cx="632437" cy="4424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defRPr/>
            </a:pPr>
            <a:endParaRPr lang="en-GB">
              <a:solidFill>
                <a:prstClr val="white"/>
              </a:solidFill>
              <a:latin typeface="Calibri" panose="020F0502020204030204"/>
            </a:endParaRPr>
          </a:p>
        </p:txBody>
      </p:sp>
      <p:pic>
        <p:nvPicPr>
          <p:cNvPr id="60" name="Picture 59"/>
          <p:cNvPicPr>
            <a:picLocks noChangeAspect="1"/>
          </p:cNvPicPr>
          <p:nvPr/>
        </p:nvPicPr>
        <p:blipFill>
          <a:blip r:embed="rId4"/>
          <a:stretch>
            <a:fillRect/>
          </a:stretch>
        </p:blipFill>
        <p:spPr>
          <a:xfrm rot="16200000">
            <a:off x="5605496" y="2667112"/>
            <a:ext cx="4989503" cy="980454"/>
          </a:xfrm>
          <a:prstGeom prst="rect">
            <a:avLst/>
          </a:prstGeom>
        </p:spPr>
      </p:pic>
      <p:sp>
        <p:nvSpPr>
          <p:cNvPr id="4" name="Oval 3"/>
          <p:cNvSpPr/>
          <p:nvPr/>
        </p:nvSpPr>
        <p:spPr>
          <a:xfrm>
            <a:off x="7514030" y="3549777"/>
            <a:ext cx="811800" cy="605624"/>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5635934" y="2081695"/>
            <a:ext cx="1878097" cy="1351801"/>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7" name="Straight Arrow Connector 56"/>
          <p:cNvCxnSpPr/>
          <p:nvPr/>
        </p:nvCxnSpPr>
        <p:spPr>
          <a:xfrm flipH="1" flipV="1">
            <a:off x="6919263" y="3458671"/>
            <a:ext cx="536274" cy="4393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87541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wipe(left)">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57"/>
                                        </p:tgtEl>
                                        <p:attrNameLst>
                                          <p:attrName>style.visibility</p:attrName>
                                        </p:attrNameLst>
                                      </p:cBhvr>
                                      <p:to>
                                        <p:strVal val="visible"/>
                                      </p:to>
                                    </p:set>
                                    <p:animEffect transition="in" filter="wipe(right)">
                                      <p:cBhvr>
                                        <p:cTn id="16" dur="500"/>
                                        <p:tgtEl>
                                          <p:spTgt spid="5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3"/>
                                        </p:tgtEl>
                                        <p:attrNameLst>
                                          <p:attrName>style.visibility</p:attrName>
                                        </p:attrNameLst>
                                      </p:cBhvr>
                                      <p:to>
                                        <p:strVal val="visible"/>
                                      </p:to>
                                    </p:set>
                                    <p:animEffect transition="in" filter="fade">
                                      <p:cBhvr>
                                        <p:cTn id="24" dur="500"/>
                                        <p:tgtEl>
                                          <p:spTgt spid="6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500"/>
                                        <p:tgtEl>
                                          <p:spTgt spid="3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fade">
                                      <p:cBhvr>
                                        <p:cTn id="32" dur="500"/>
                                        <p:tgtEl>
                                          <p:spTgt spid="4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fade">
                                      <p:cBhvr>
                                        <p:cTn id="35" dur="500"/>
                                        <p:tgtEl>
                                          <p:spTgt spid="4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fade">
                                      <p:cBhvr>
                                        <p:cTn id="38" dur="500"/>
                                        <p:tgtEl>
                                          <p:spTgt spid="4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500"/>
                                        <p:tgtEl>
                                          <p:spTgt spid="48"/>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49"/>
                                        </p:tgtEl>
                                        <p:attrNameLst>
                                          <p:attrName>style.visibility</p:attrName>
                                        </p:attrNameLst>
                                      </p:cBhvr>
                                      <p:to>
                                        <p:strVal val="visible"/>
                                      </p:to>
                                    </p:set>
                                    <p:animEffect transition="in" filter="fade">
                                      <p:cBhvr>
                                        <p:cTn id="44" dur="500"/>
                                        <p:tgtEl>
                                          <p:spTgt spid="49"/>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50"/>
                                        </p:tgtEl>
                                        <p:attrNameLst>
                                          <p:attrName>style.visibility</p:attrName>
                                        </p:attrNameLst>
                                      </p:cBhvr>
                                      <p:to>
                                        <p:strVal val="visible"/>
                                      </p:to>
                                    </p:set>
                                    <p:animEffect transition="in" filter="fade">
                                      <p:cBhvr>
                                        <p:cTn id="47" dur="500"/>
                                        <p:tgtEl>
                                          <p:spTgt spid="50"/>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51"/>
                                        </p:tgtEl>
                                        <p:attrNameLst>
                                          <p:attrName>style.visibility</p:attrName>
                                        </p:attrNameLst>
                                      </p:cBhvr>
                                      <p:to>
                                        <p:strVal val="visible"/>
                                      </p:to>
                                    </p:set>
                                    <p:animEffect transition="in" filter="fade">
                                      <p:cBhvr>
                                        <p:cTn id="50" dur="500"/>
                                        <p:tgtEl>
                                          <p:spTgt spid="51"/>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52"/>
                                        </p:tgtEl>
                                        <p:attrNameLst>
                                          <p:attrName>style.visibility</p:attrName>
                                        </p:attrNameLst>
                                      </p:cBhvr>
                                      <p:to>
                                        <p:strVal val="visible"/>
                                      </p:to>
                                    </p:set>
                                    <p:animEffect transition="in" filter="fade">
                                      <p:cBhvr>
                                        <p:cTn id="53" dur="500"/>
                                        <p:tgtEl>
                                          <p:spTgt spid="52"/>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53"/>
                                        </p:tgtEl>
                                        <p:attrNameLst>
                                          <p:attrName>style.visibility</p:attrName>
                                        </p:attrNameLst>
                                      </p:cBhvr>
                                      <p:to>
                                        <p:strVal val="visible"/>
                                      </p:to>
                                    </p:set>
                                    <p:animEffect transition="in" filter="fade">
                                      <p:cBhvr>
                                        <p:cTn id="56" dur="500"/>
                                        <p:tgtEl>
                                          <p:spTgt spid="53"/>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4"/>
                                        </p:tgtEl>
                                        <p:attrNameLst>
                                          <p:attrName>style.visibility</p:attrName>
                                        </p:attrNameLst>
                                      </p:cBhvr>
                                      <p:to>
                                        <p:strVal val="visible"/>
                                      </p:to>
                                    </p:set>
                                    <p:animEffect transition="in" filter="fade">
                                      <p:cBhvr>
                                        <p:cTn id="59" dur="500"/>
                                        <p:tgtEl>
                                          <p:spTgt spid="54"/>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55"/>
                                        </p:tgtEl>
                                        <p:attrNameLst>
                                          <p:attrName>style.visibility</p:attrName>
                                        </p:attrNameLst>
                                      </p:cBhvr>
                                      <p:to>
                                        <p:strVal val="visible"/>
                                      </p:to>
                                    </p:set>
                                    <p:animEffect transition="in" filter="fade">
                                      <p:cBhvr>
                                        <p:cTn id="62" dur="500"/>
                                        <p:tgtEl>
                                          <p:spTgt spid="55"/>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6"/>
                                        </p:tgtEl>
                                        <p:attrNameLst>
                                          <p:attrName>style.visibility</p:attrName>
                                        </p:attrNameLst>
                                      </p:cBhvr>
                                      <p:to>
                                        <p:strVal val="visible"/>
                                      </p:to>
                                    </p:set>
                                    <p:animEffect transition="in" filter="fade">
                                      <p:cBhvr>
                                        <p:cTn id="65" dur="500"/>
                                        <p:tgtEl>
                                          <p:spTgt spid="56"/>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
                                        </p:tgtEl>
                                        <p:attrNameLst>
                                          <p:attrName>style.visibility</p:attrName>
                                        </p:attrNameLst>
                                      </p:cBhvr>
                                      <p:to>
                                        <p:strVal val="visible"/>
                                      </p:to>
                                    </p:set>
                                    <p:animEffect transition="in" filter="fade">
                                      <p:cBhvr>
                                        <p:cTn id="6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49" grpId="0"/>
      <p:bldP spid="50" grpId="0"/>
      <p:bldP spid="51" grpId="0"/>
      <p:bldP spid="52" grpId="0"/>
      <p:bldP spid="53" grpId="0"/>
      <p:bldP spid="54" grpId="0"/>
      <p:bldP spid="55" grpId="0"/>
      <p:bldP spid="56" grpId="0"/>
      <p:bldP spid="2" grpId="0" animBg="1"/>
      <p:bldP spid="4" grpId="0" animBg="1"/>
      <p:bldP spid="6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5.4|3.8|2.1|5.6|9.9|11.6|1"/>
</p:tagLst>
</file>

<file path=ppt/tags/tag2.xml><?xml version="1.0" encoding="utf-8"?>
<p:tagLst xmlns:a="http://schemas.openxmlformats.org/drawingml/2006/main" xmlns:r="http://schemas.openxmlformats.org/officeDocument/2006/relationships" xmlns:p="http://schemas.openxmlformats.org/presentationml/2006/main">
  <p:tag name="TIMING" val="|1|8.5|0.5|0.3|0.2|0.2|0.2|0.2|0.2|0.3|0.2|0.2|0.3|0.5|7|5.4|5.3|8.8|4.5|2.4|0.5|0.4|0.3|0.4|0.3|0.4|3.6|9.6|4.8|1|4.9|11.5|1|8.3|2.9|0.9|3.6"/>
</p:tagLst>
</file>

<file path=ppt/tags/tag3.xml><?xml version="1.0" encoding="utf-8"?>
<p:tagLst xmlns:a="http://schemas.openxmlformats.org/drawingml/2006/main" xmlns:r="http://schemas.openxmlformats.org/officeDocument/2006/relationships" xmlns:p="http://schemas.openxmlformats.org/presentationml/2006/main">
  <p:tag name="TIMING" val="|16.2|4.3|11.1|0.7|0.6|0.7|5.2|2.4|5.4|3.7"/>
</p:tagLst>
</file>

<file path=ppt/tags/tag4.xml><?xml version="1.0" encoding="utf-8"?>
<p:tagLst xmlns:a="http://schemas.openxmlformats.org/drawingml/2006/main" xmlns:r="http://schemas.openxmlformats.org/officeDocument/2006/relationships" xmlns:p="http://schemas.openxmlformats.org/presentationml/2006/main">
  <p:tag name="TIMING" val="|0.9|10.5|2.8|0.7|4.1"/>
</p:tagLst>
</file>

<file path=ppt/tags/tag5.xml><?xml version="1.0" encoding="utf-8"?>
<p:tagLst xmlns:a="http://schemas.openxmlformats.org/drawingml/2006/main" xmlns:r="http://schemas.openxmlformats.org/officeDocument/2006/relationships" xmlns:p="http://schemas.openxmlformats.org/presentationml/2006/main">
  <p:tag name="TIMING" val="|11.1|6.6|10.9|7.5|0.5|7.1|4.8|6.5|2.1|6.2|2.2|13.1|5.4|2.1|3.4|0.4|0.4|0.4|0.5|5.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34BA80-D44F-4F6D-B909-1A4C35CCB7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0dadb4-62c1-4fd3-aef3-0db6a8571f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3267FD-D3CD-4AB8-88EC-12FF0ECFF5F6}">
  <ds:schemaRefs>
    <ds:schemaRef ds:uri="http://schemas.microsoft.com/sharepoint/v3/contenttype/forms"/>
  </ds:schemaRefs>
</ds:datastoreItem>
</file>

<file path=customXml/itemProps3.xml><?xml version="1.0" encoding="utf-8"?>
<ds:datastoreItem xmlns:ds="http://schemas.openxmlformats.org/officeDocument/2006/customXml" ds:itemID="{390BDCB1-CAC1-4CB8-9CAF-17F0AD171F6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642</Words>
  <Application>Microsoft Office PowerPoint</Application>
  <PresentationFormat>Widescreen</PresentationFormat>
  <Paragraphs>130</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Comic Sans MS</vt:lpstr>
      <vt:lpstr>Office Theme</vt:lpstr>
      <vt:lpstr>Length – Lesson 3</vt:lpstr>
      <vt:lpstr>PowerPoint Presentation</vt:lpstr>
      <vt:lpstr>PowerPoint Presentation</vt:lpstr>
      <vt:lpstr>PowerPoint Presentation</vt:lpstr>
      <vt:lpstr>Year 2 task:</vt:lpstr>
      <vt:lpstr>PowerPoint Presentation</vt:lpstr>
      <vt:lpstr>PowerPoint Presentation</vt:lpstr>
      <vt:lpstr>PowerPoint Presentation</vt:lpstr>
      <vt:lpstr>PowerPoint Presentation</vt:lpstr>
      <vt:lpstr>PowerPoint Presentation</vt:lpstr>
      <vt:lpstr>Year 3 task: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dc:title>
  <dc:creator>M Smith</dc:creator>
  <cp:lastModifiedBy>A Chhibber</cp:lastModifiedBy>
  <cp:revision>124</cp:revision>
  <dcterms:created xsi:type="dcterms:W3CDTF">2021-11-14T08:27:55Z</dcterms:created>
  <dcterms:modified xsi:type="dcterms:W3CDTF">2022-03-02T14:35:16Z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