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8" r:id="rId5"/>
    <p:sldId id="257" r:id="rId6"/>
    <p:sldId id="259" r:id="rId7"/>
    <p:sldId id="264" r:id="rId8"/>
    <p:sldId id="265" r:id="rId9"/>
    <p:sldId id="266" r:id="rId10"/>
    <p:sldId id="262" r:id="rId11"/>
    <p:sldId id="261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1156" autoAdjust="0"/>
  </p:normalViewPr>
  <p:slideViewPr>
    <p:cSldViewPr snapToGrid="0">
      <p:cViewPr varScale="1">
        <p:scale>
          <a:sx n="69" d="100"/>
          <a:sy n="69" d="100"/>
        </p:scale>
        <p:origin x="123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E5C0E-850C-4E27-8BD8-4FD495BF2CC8}" type="datetimeFigureOut">
              <a:rPr lang="en-GB" smtClean="0"/>
              <a:t>01/03/2022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1A5DB-DEAB-41A8-ADBB-43634D7EC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230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504467081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531648284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1A5DB-DEAB-41A8-ADBB-43634D7EC9B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084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Does anyone know how many cm are in a m? </a:t>
            </a:r>
            <a:r>
              <a:rPr lang="en-GB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If not, tell </a:t>
            </a:r>
            <a:r>
              <a:rPr lang="en-GB" sz="12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chn</a:t>
            </a:r>
            <a:r>
              <a:rPr lang="en-GB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it is 100cm in a m. Use PowerPoint to work through examples, explaining that for every 100cm, there is 1m e.g. 840cm = 8m and 40cm. Show that we can explore this in different ways e.g. number line, part whole, bar model etc.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1A5DB-DEAB-41A8-ADBB-43634D7EC9B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638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>
                <a:solidFill>
                  <a:srgbClr val="0563C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Spr3.7.3 - Equivalent lengths (m &amp; cm) on Vimeo</a:t>
            </a:r>
            <a:r>
              <a:rPr lang="en-US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watch from 6:25 to end.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1A5DB-DEAB-41A8-ADBB-43634D7EC9B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042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1A5DB-DEAB-41A8-ADBB-43634D7EC9B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513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https://vimeo.com/531648284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1A5DB-DEAB-41A8-ADBB-43634D7EC9B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661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1A5DB-DEAB-41A8-ADBB-43634D7EC9B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589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8EF8A-CACA-42C4-93D1-068449AE4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DD8497-F361-4264-B155-E605DF105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7FF76-5ED3-4C9E-BA46-E57B89412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01/03/2022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5141E-6DBC-4D57-B9FF-36070BF3E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A3C2C-B2A9-473D-AA0A-EB308F6B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289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68837-30FF-46E1-BFB1-5482F9113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9CB45C-AAA1-4F4F-B821-0C79B1D17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37793-BA5C-4490-A171-B317A4D1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01/03/2022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6186-B88B-417F-829E-CA60256E4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25676-829C-4C86-914D-E4BF4BA56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030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19396C-19C2-4DDF-85F7-C20547AE8B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941D7D-A9C7-420D-BE5A-3B12B6FDD9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3FF6E-B945-4956-8CF9-F6E64C080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01/03/2022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362D2-F83E-474B-B5D2-B61ED32F8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A4D17-73F3-4D95-995D-47C9B2337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191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3051A-0432-4AC6-AE69-E1E6D9243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D4062-56C5-46E1-A2EE-7FA6B9BD7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18301-7618-4BD9-9355-AE40BDBCA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01/03/2022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950D6-F0B3-438D-8662-D659C4F08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11B1A-EBAE-418B-807F-9091D84E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260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A7DCE-57B7-4239-8D9F-D1BAFE3DB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82291-7FB7-4363-9073-EFD9098DC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B50C4-716F-4499-B90D-575E8F2E2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01/03/2022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B9865-5185-4546-999F-E67DFEB15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EDECD-F4A9-4248-9993-5053E0498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22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9F1FF-ED29-4C3D-83E0-31E509BDF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A6B7E-F09C-4343-BE66-499538E9F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31F722-3701-41B8-B892-363FC73F4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C36627-63F5-4883-B0FF-DCCACAC1B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01/03/2022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E0675-BA4B-44E3-9415-C45667281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9DF8C-B475-458C-81C3-BE7E6ECA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092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4950D-DE95-45D9-948D-D6CFEAFA9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85540-D256-412D-8C54-AD2CE5ACD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6B195C-3FBE-40DA-AC75-582F5855D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90EBA7-DB46-4099-AB5C-611C69CE00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036DD1-CEA3-43D6-8E07-CCAAA352AA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2DCCDD-F582-4F53-BC6A-B9906F667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01/03/2022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8A57C4-03F6-4571-A758-D58D78D3D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E23D86-EB4B-4B2C-B0B3-2A060BDDD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86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7DF16-04B8-40AA-A215-07387914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6EB5B7-A1F0-42B3-B0B0-599781127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01/03/2022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EF6A42-1C00-4516-9A4B-CAF6D1C22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F0E02-37EE-4E36-A3CF-D2DC6002E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41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B4B659-83AF-47DC-ACB9-4B15AB9C3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01/03/2022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8F6E4C-FF6D-4666-B07A-570723D97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473A7-EA30-4179-BA2A-BFC8C49E5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291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A23C3-B2D0-4113-ACE2-77ABCF95C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0A0CC-994C-480C-BF10-B33FC9B49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692006-EC0D-423C-949C-48E22DEBE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07E2F2-55F2-4B7B-A0AD-8ECFBDFE4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01/03/2022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7A20B6-8625-463D-8C50-DABB25D5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D143D-B6D1-4EEA-AF2A-DF4149200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04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75352-46BB-44C9-918E-C96DEFF6F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CBD083-C0CE-4B08-A183-9B29DFB27D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68B484-42B6-4D0D-92BE-1850EACD5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DFAF68-A1B3-4923-949D-AE39151B4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01/03/2022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E3F96B-3B5B-4802-9620-F9698CDC9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E04AD-9A51-4728-AC64-6EADFB737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962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7AA043-846F-4367-B755-B90010587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28E3F-AF33-4E21-8DB6-4B2DD3C97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40D2F-5AA8-469C-9A7D-A7E0272B56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C6F3B-2B7D-467C-8985-81849E7D99B0}" type="datetimeFigureOut">
              <a:rPr lang="en-GB" smtClean="0"/>
              <a:t>01/03/2022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DCE6C-91C4-4977-B5DE-2C9BE74A33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1A275-935C-40FB-9CEA-13BAFFBED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51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C472C1F-CEDA-46E3-8E99-935D5EDB99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Length – Lesson 2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1395FFAB-3FB2-4479-B427-CC011C29EB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02.03.22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730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681CFC-FA24-49E0-8083-1971B743C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377" y="542782"/>
            <a:ext cx="5460651" cy="142858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Y2 LO:</a:t>
            </a:r>
            <a:r>
              <a:rPr lang="en-GB" sz="2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To compare the length and height of objects.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94D497-6EE3-47E8-9F50-119973C24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71002"/>
            <a:ext cx="5157787" cy="4758397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buNone/>
            </a:pPr>
            <a:r>
              <a:rPr lang="en-US" sz="35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A4707-C90C-419B-8207-FF99E919AC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20186" y="668338"/>
            <a:ext cx="5278437" cy="1428581"/>
          </a:xfrm>
        </p:spPr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Y3 LO: </a:t>
            </a:r>
            <a:r>
              <a:rPr lang="en-GB" sz="2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GB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use my knowledge of converting to work out equivalent lengths (m and cm).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069311-568B-4693-BDE5-E6F89A13FB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53627"/>
            <a:ext cx="5926873" cy="3636035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Comic Sans MS" panose="030F0702030302020204" pitchFamily="66" charset="0"/>
              <a:buChar char="-"/>
            </a:pPr>
            <a:r>
              <a:rPr lang="en-GB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understand that 1m = 100cm. </a:t>
            </a:r>
          </a:p>
          <a:p>
            <a:pPr marL="342900" lvl="0" indent="-342900">
              <a:lnSpc>
                <a:spcPct val="107000"/>
              </a:lnSpc>
              <a:buFont typeface="Comic Sans MS" panose="030F0702030302020204" pitchFamily="66" charset="0"/>
              <a:buChar char="-"/>
            </a:pPr>
            <a:r>
              <a:rPr lang="en-GB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convert measurements from cm to m.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omic Sans MS" panose="030F0702030302020204" pitchFamily="66" charset="0"/>
              <a:buChar char="-"/>
            </a:pPr>
            <a:r>
              <a:rPr lang="en-GB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convert measurements from m to cm. </a:t>
            </a:r>
          </a:p>
          <a:p>
            <a:pPr marL="0" lvl="0" indent="0">
              <a:lnSpc>
                <a:spcPct val="107000"/>
              </a:lnSpc>
              <a:buNone/>
            </a:pPr>
            <a:endParaRPr lang="en-US" sz="32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05413544-28D8-4AD1-9D63-6626740A94E2}"/>
              </a:ext>
            </a:extLst>
          </p:cNvPr>
          <p:cNvSpPr txBox="1">
            <a:spLocks/>
          </p:cNvSpPr>
          <p:nvPr/>
        </p:nvSpPr>
        <p:spPr>
          <a:xfrm>
            <a:off x="293379" y="2553629"/>
            <a:ext cx="5233988" cy="3636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07000"/>
              </a:lnSpc>
              <a:buFont typeface="Comic Sans MS" panose="030F0702030302020204" pitchFamily="66" charset="0"/>
              <a:buChar char="-"/>
            </a:pPr>
            <a:r>
              <a:rPr lang="en-GB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use mathematical language to describe the length/height of an object.</a:t>
            </a:r>
          </a:p>
          <a:p>
            <a:pPr marL="342900" lvl="0" indent="-342900">
              <a:lnSpc>
                <a:spcPct val="107000"/>
              </a:lnSpc>
              <a:buFont typeface="Comic Sans MS" panose="030F0702030302020204" pitchFamily="66" charset="0"/>
              <a:buChar char="-"/>
            </a:pPr>
            <a:r>
              <a:rPr lang="en-GB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recall and use the &gt;,&lt; and = symbols accurately.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omic Sans MS" panose="030F0702030302020204" pitchFamily="66" charset="0"/>
              <a:buChar char="-"/>
            </a:pPr>
            <a:r>
              <a:rPr lang="en-GB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could apply this knowledge to reasoning and problem solving. </a:t>
            </a:r>
          </a:p>
          <a:p>
            <a:pPr>
              <a:lnSpc>
                <a:spcPct val="107000"/>
              </a:lnSpc>
              <a:buFontTx/>
              <a:buChar char="-"/>
            </a:pPr>
            <a:endParaRPr lang="en-US" sz="32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276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E00170E-DD35-4F9A-AF37-B21858D64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795" y="1133515"/>
            <a:ext cx="9144000" cy="2387600"/>
          </a:xfrm>
        </p:spPr>
        <p:txBody>
          <a:bodyPr/>
          <a:lstStyle/>
          <a:p>
            <a:pPr algn="l"/>
            <a:r>
              <a:rPr lang="en-US" dirty="0">
                <a:latin typeface="Comic Sans MS" panose="030F0702030302020204" pitchFamily="66" charset="0"/>
              </a:rPr>
              <a:t>Year 2 starter: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21B059C0-768A-4CD8-8159-EE22EC4790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795" y="3613190"/>
            <a:ext cx="9144000" cy="1655762"/>
          </a:xfrm>
        </p:spPr>
        <p:txBody>
          <a:bodyPr/>
          <a:lstStyle/>
          <a:p>
            <a:pPr algn="l"/>
            <a:r>
              <a:rPr lang="en-US" dirty="0">
                <a:latin typeface="Comic Sans MS" panose="030F0702030302020204" pitchFamily="66" charset="0"/>
              </a:rPr>
              <a:t>Use a ruler to draw the lines to the right length. </a:t>
            </a:r>
          </a:p>
          <a:p>
            <a:pPr algn="l"/>
            <a:r>
              <a:rPr lang="en-US" dirty="0">
                <a:latin typeface="Comic Sans MS" panose="030F0702030302020204" pitchFamily="66" charset="0"/>
              </a:rPr>
              <a:t>Remember to start on 0cm.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FF9245-3517-45EB-9094-4031A74507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04" t="35610" r="40183" b="15122"/>
          <a:stretch/>
        </p:blipFill>
        <p:spPr>
          <a:xfrm>
            <a:off x="7460166" y="1262993"/>
            <a:ext cx="4516242" cy="451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36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B588D-569E-49B6-A8C8-23BB0D102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501" y="365125"/>
            <a:ext cx="11418849" cy="1325563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Today we are looking at equivalent length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7BBCC-964E-4694-9D06-087A71EFF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333892"/>
            <a:ext cx="5062654" cy="5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Note: </a:t>
            </a:r>
            <a:r>
              <a:rPr lang="en-US" dirty="0">
                <a:solidFill>
                  <a:srgbClr val="FF0000"/>
                </a:solidFill>
              </a:rPr>
              <a:t>Equivalent means the same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A3C22B-531E-490C-BFC8-3935B2B512D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5DBB8C-DA06-401D-B835-A24E01403A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88" t="24652" r="30854" b="41626"/>
          <a:stretch/>
        </p:blipFill>
        <p:spPr>
          <a:xfrm>
            <a:off x="267629" y="1707415"/>
            <a:ext cx="5018050" cy="2312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4BEBDE-D508-44CF-9F28-3AEC6B80F8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457" t="24652" r="33964" b="52521"/>
          <a:stretch/>
        </p:blipFill>
        <p:spPr>
          <a:xfrm>
            <a:off x="6906323" y="1808898"/>
            <a:ext cx="4816765" cy="17383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98682F-52E8-492A-8376-7EFAA0BF99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00" t="32033" r="32317" b="37236"/>
          <a:stretch/>
        </p:blipFill>
        <p:spPr>
          <a:xfrm>
            <a:off x="6021660" y="4041504"/>
            <a:ext cx="2155902" cy="210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69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619CB-4CB1-4779-89C1-A5F0327DD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What would these measurements be?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793A1-9D66-490B-BE26-4C7B2581A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3200" dirty="0">
                <a:latin typeface="Comic Sans MS" panose="030F0702030302020204" pitchFamily="66" charset="0"/>
              </a:rPr>
              <a:t>2m =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3200" dirty="0">
                <a:latin typeface="Comic Sans MS" panose="030F0702030302020204" pitchFamily="66" charset="0"/>
              </a:rPr>
              <a:t>300cm =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3200" dirty="0">
                <a:latin typeface="Comic Sans MS" panose="030F0702030302020204" pitchFamily="66" charset="0"/>
              </a:rPr>
              <a:t>10m =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3200" dirty="0">
                <a:latin typeface="Comic Sans MS" panose="030F0702030302020204" pitchFamily="66" charset="0"/>
              </a:rPr>
              <a:t>3.6m =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3200" dirty="0">
                <a:latin typeface="Comic Sans MS" panose="030F0702030302020204" pitchFamily="66" charset="0"/>
              </a:rPr>
              <a:t>490cm =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E5FEF9-80DB-4174-979A-62007DFF1235}"/>
              </a:ext>
            </a:extLst>
          </p:cNvPr>
          <p:cNvSpPr txBox="1">
            <a:spLocks/>
          </p:cNvSpPr>
          <p:nvPr/>
        </p:nvSpPr>
        <p:spPr>
          <a:xfrm>
            <a:off x="-1" y="6333892"/>
            <a:ext cx="8017727" cy="5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F0000"/>
                </a:solidFill>
              </a:rPr>
              <a:t>Remember: </a:t>
            </a:r>
            <a:r>
              <a:rPr lang="en-US" dirty="0">
                <a:solidFill>
                  <a:srgbClr val="FF0000"/>
                </a:solidFill>
              </a:rPr>
              <a:t>100cm = 1m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751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805DA-28F0-48ED-A80D-7211B40C7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Watch from 6:25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96C322F-C68F-4635-9FE2-60F29CF318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7272" t="20831" r="26311" b="19202"/>
          <a:stretch/>
        </p:blipFill>
        <p:spPr>
          <a:xfrm>
            <a:off x="2831170" y="1594624"/>
            <a:ext cx="6981904" cy="5073805"/>
          </a:xfrm>
        </p:spPr>
      </p:pic>
    </p:spTree>
    <p:extLst>
      <p:ext uri="{BB962C8B-B14F-4D97-AF65-F5344CB8AC3E}">
        <p14:creationId xmlns:p14="http://schemas.microsoft.com/office/powerpoint/2010/main" val="4180098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9E32D-22C8-40DF-B727-B23CD877B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mic Sans MS" panose="030F0702030302020204" pitchFamily="66" charset="0"/>
              </a:rPr>
              <a:t>Year 3 task: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A4E90-C8A7-4DBC-B6BF-930EAF8ED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48922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First, complete the </a:t>
            </a:r>
            <a:r>
              <a:rPr lang="en-US" dirty="0" err="1">
                <a:latin typeface="Comic Sans MS" panose="030F0702030302020204" pitchFamily="66" charset="0"/>
              </a:rPr>
              <a:t>WhiteRose</a:t>
            </a:r>
            <a:r>
              <a:rPr lang="en-US" dirty="0">
                <a:latin typeface="Comic Sans MS" panose="030F0702030302020204" pitchFamily="66" charset="0"/>
              </a:rPr>
              <a:t> sheet.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Then, see if you can answer the discussion problems with a partner.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066EDA-85D2-4C6B-BD77-1C7E7C6742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20" t="30660" r="53313" b="29503"/>
          <a:stretch/>
        </p:blipFill>
        <p:spPr>
          <a:xfrm>
            <a:off x="5910146" y="167268"/>
            <a:ext cx="3178098" cy="2732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3071CD-C657-4F84-B43C-C7B5A6AA0B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610" t="17724" r="27927" b="33171"/>
          <a:stretch/>
        </p:blipFill>
        <p:spPr>
          <a:xfrm>
            <a:off x="5910146" y="3208686"/>
            <a:ext cx="5664821" cy="336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26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9FD19-D510-4829-8761-418744078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3385"/>
            <a:ext cx="10515600" cy="58535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oday we are comparing lengths thinking about how long or short and object is compared to another object. 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3CC3E7-F2E0-4801-B55D-F5B341FF07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99" t="20162" r="26921" b="19187"/>
          <a:stretch/>
        </p:blipFill>
        <p:spPr>
          <a:xfrm>
            <a:off x="3274741" y="1895708"/>
            <a:ext cx="5642518" cy="415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494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9E32D-22C8-40DF-B727-B23CD877B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mic Sans MS" panose="030F0702030302020204" pitchFamily="66" charset="0"/>
              </a:rPr>
              <a:t>Year 2 task: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A4E90-C8A7-4DBC-B6BF-930EAF8ED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25176" cy="4351338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>
                <a:latin typeface="Comic Sans MS" panose="030F0702030302020204" pitchFamily="66" charset="0"/>
              </a:rPr>
              <a:t>First </a:t>
            </a:r>
            <a:r>
              <a:rPr lang="en-GB" sz="2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c</a:t>
            </a:r>
            <a:r>
              <a:rPr lang="en-GB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omplete the </a:t>
            </a:r>
            <a:r>
              <a:rPr lang="en-GB" sz="24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WhiteRose</a:t>
            </a:r>
            <a:r>
              <a:rPr lang="en-GB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sheet.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Then, choose the differentiated RPS sheet that matches your ability to complete.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br>
              <a:rPr lang="en-GB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4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EXS:</a:t>
            </a:r>
            <a:r>
              <a:rPr lang="en-GB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GD discussion problem.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CB4402-DC75-4244-BD98-8C5512FAFA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89" t="17724" r="53171" b="18827"/>
          <a:stretch/>
        </p:blipFill>
        <p:spPr>
          <a:xfrm>
            <a:off x="6400799" y="365124"/>
            <a:ext cx="4588123" cy="534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57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C0C36368B3E43AA8704CB173414C6" ma:contentTypeVersion="11" ma:contentTypeDescription="Create a new document." ma:contentTypeScope="" ma:versionID="e74a16028a0b5b0f57608bf09d8b2660">
  <xsd:schema xmlns:xsd="http://www.w3.org/2001/XMLSchema" xmlns:xs="http://www.w3.org/2001/XMLSchema" xmlns:p="http://schemas.microsoft.com/office/2006/metadata/properties" xmlns:ns2="810dadb4-62c1-4fd3-aef3-0db6a8571ffe" targetNamespace="http://schemas.microsoft.com/office/2006/metadata/properties" ma:root="true" ma:fieldsID="9b39263f8dd01711e1fc9c8509195d36" ns2:_="">
    <xsd:import namespace="810dadb4-62c1-4fd3-aef3-0db6a8571f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dadb4-62c1-4fd3-aef3-0db6a8571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0BDCB1-CAC1-4CB8-9CAF-17F0AD171F6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C3267FD-D3CD-4AB8-88EC-12FF0ECFF5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34BA80-D44F-4F6D-B909-1A4C35CCB7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0dadb4-62c1-4fd3-aef3-0db6a8571f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336</Words>
  <Application>Microsoft Office PowerPoint</Application>
  <PresentationFormat>Widescreen</PresentationFormat>
  <Paragraphs>41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Office Theme</vt:lpstr>
      <vt:lpstr>Length – Lesson 2</vt:lpstr>
      <vt:lpstr>PowerPoint Presentation</vt:lpstr>
      <vt:lpstr>Year 2 starter:</vt:lpstr>
      <vt:lpstr>Today we are looking at equivalent length</vt:lpstr>
      <vt:lpstr>What would these measurements be?</vt:lpstr>
      <vt:lpstr>Watch from 6:25</vt:lpstr>
      <vt:lpstr>Year 3 task:</vt:lpstr>
      <vt:lpstr>PowerPoint Presentation</vt:lpstr>
      <vt:lpstr>Year 2 task: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Money</dc:title>
  <dc:creator>M Smith</dc:creator>
  <cp:lastModifiedBy>A Chhibber</cp:lastModifiedBy>
  <cp:revision>102</cp:revision>
  <dcterms:created xsi:type="dcterms:W3CDTF">2021-11-14T08:27:55Z</dcterms:created>
  <dcterms:modified xsi:type="dcterms:W3CDTF">2022-03-01T20:43:31Z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0x010100A2CC0C36368B3E43AA8704CB173414C6</vt:lpwstr>
  </property>
</Properties>
</file>