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8" r:id="rId5"/>
    <p:sldId id="257" r:id="rId6"/>
    <p:sldId id="259" r:id="rId7"/>
    <p:sldId id="264" r:id="rId8"/>
    <p:sldId id="266" r:id="rId9"/>
    <p:sldId id="263" r:id="rId10"/>
    <p:sldId id="260" r:id="rId11"/>
    <p:sldId id="261"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156" autoAdjust="0"/>
  </p:normalViewPr>
  <p:slideViewPr>
    <p:cSldViewPr snapToGrid="0">
      <p:cViewPr varScale="1">
        <p:scale>
          <a:sx n="69" d="100"/>
          <a:sy n="69" d="100"/>
        </p:scale>
        <p:origin x="123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E5C0E-850C-4E27-8BD8-4FD495BF2CC8}" type="datetimeFigureOut">
              <a:rPr lang="en-GB" smtClean="0"/>
              <a:t>27/02/2022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1A5DB-DEAB-41A8-ADBB-43634D7EC9BD}" type="slidenum">
              <a:rPr lang="en-GB" smtClean="0"/>
              <a:t>‹#›</a:t>
            </a:fld>
            <a:endParaRPr lang="en-GB"/>
          </a:p>
        </p:txBody>
      </p:sp>
    </p:spTree>
    <p:extLst>
      <p:ext uri="{BB962C8B-B14F-4D97-AF65-F5344CB8AC3E}">
        <p14:creationId xmlns:p14="http://schemas.microsoft.com/office/powerpoint/2010/main" val="351923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Show any random object e.g. an exercise book and ask the children to guess how long it is. Pay attention to the language the children use. Do they use mm/cm/m or do they use objects e.g. 2 hands long.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Explain that we are using Metric units. Imperial lengths are mainly used in America. </a:t>
            </a:r>
          </a:p>
        </p:txBody>
      </p:sp>
      <p:sp>
        <p:nvSpPr>
          <p:cNvPr id="4" name="Slide Number Placeholder 3"/>
          <p:cNvSpPr>
            <a:spLocks noGrp="1"/>
          </p:cNvSpPr>
          <p:nvPr>
            <p:ph type="sldNum" sz="quarter" idx="5"/>
          </p:nvPr>
        </p:nvSpPr>
        <p:spPr/>
        <p:txBody>
          <a:bodyPr/>
          <a:lstStyle/>
          <a:p>
            <a:fld id="{F411A5DB-DEAB-41A8-ADBB-43634D7EC9BD}" type="slidenum">
              <a:rPr lang="en-GB" smtClean="0"/>
              <a:t>3</a:t>
            </a:fld>
            <a:endParaRPr lang="en-GB"/>
          </a:p>
        </p:txBody>
      </p:sp>
    </p:spTree>
    <p:extLst>
      <p:ext uri="{BB962C8B-B14F-4D97-AF65-F5344CB8AC3E}">
        <p14:creationId xmlns:p14="http://schemas.microsoft.com/office/powerpoint/2010/main" val="361143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Explain that when we are measuring, we usually use a measuring tool. Show children some of the tools we can use to measure length – easiest to show are ruler, meter stick, tape measure, measuring wheel. </a:t>
            </a:r>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4</a:t>
            </a:fld>
            <a:endParaRPr lang="en-GB"/>
          </a:p>
        </p:txBody>
      </p:sp>
    </p:spTree>
    <p:extLst>
      <p:ext uri="{BB962C8B-B14F-4D97-AF65-F5344CB8AC3E}">
        <p14:creationId xmlns:p14="http://schemas.microsoft.com/office/powerpoint/2010/main" val="109163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Explain that when we are measuring, we usually use a measuring tool. Show children some of the tools we can use to measure length – easiest to show are ruler, meter stick, tape measure, measuring wheel. Explain that we don’t use the same tool for everything that we measure, we need to choose an appropriate tool using the PPT examples.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411A5DB-DEAB-41A8-ADBB-43634D7EC9BD}" type="slidenum">
              <a:rPr lang="en-GB" smtClean="0"/>
              <a:t>5</a:t>
            </a:fld>
            <a:endParaRPr lang="en-GB"/>
          </a:p>
        </p:txBody>
      </p:sp>
    </p:spTree>
    <p:extLst>
      <p:ext uri="{BB962C8B-B14F-4D97-AF65-F5344CB8AC3E}">
        <p14:creationId xmlns:p14="http://schemas.microsoft.com/office/powerpoint/2010/main" val="344975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Emphasise starting measuring on 0.</a:t>
            </a:r>
            <a:endParaRPr lang="en-GB" dirty="0"/>
          </a:p>
          <a:p>
            <a:r>
              <a:rPr lang="en-GB" dirty="0"/>
              <a:t>Ask </a:t>
            </a:r>
            <a:r>
              <a:rPr lang="en-GB" dirty="0" err="1"/>
              <a:t>chn</a:t>
            </a:r>
            <a:r>
              <a:rPr lang="en-GB" dirty="0"/>
              <a:t> to practice reading the ruler using the online ruler. Explain to </a:t>
            </a:r>
            <a:r>
              <a:rPr lang="en-GB" dirty="0" err="1"/>
              <a:t>chn</a:t>
            </a:r>
            <a:r>
              <a:rPr lang="en-GB" dirty="0"/>
              <a:t> that the smaller lines on the ruler are mm. When we are measuring an object which is not exactly a cm, we say the cm.mm</a:t>
            </a:r>
          </a:p>
        </p:txBody>
      </p:sp>
      <p:sp>
        <p:nvSpPr>
          <p:cNvPr id="4" name="Slide Number Placeholder 3"/>
          <p:cNvSpPr>
            <a:spLocks noGrp="1"/>
          </p:cNvSpPr>
          <p:nvPr>
            <p:ph type="sldNum" sz="quarter" idx="5"/>
          </p:nvPr>
        </p:nvSpPr>
        <p:spPr/>
        <p:txBody>
          <a:bodyPr/>
          <a:lstStyle/>
          <a:p>
            <a:fld id="{F411A5DB-DEAB-41A8-ADBB-43634D7EC9BD}" type="slidenum">
              <a:rPr lang="en-GB" smtClean="0"/>
              <a:t>6</a:t>
            </a:fld>
            <a:endParaRPr lang="en-GB"/>
          </a:p>
        </p:txBody>
      </p:sp>
    </p:spTree>
    <p:extLst>
      <p:ext uri="{BB962C8B-B14F-4D97-AF65-F5344CB8AC3E}">
        <p14:creationId xmlns:p14="http://schemas.microsoft.com/office/powerpoint/2010/main" val="52415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None/>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Provide </a:t>
            </a:r>
            <a:r>
              <a:rPr lang="en-GB" sz="1200" dirty="0" err="1">
                <a:effectLst/>
                <a:latin typeface="Comic Sans MS" panose="030F0702030302020204" pitchFamily="66" charset="0"/>
                <a:ea typeface="Calibri" panose="020F0502020204030204" pitchFamily="34" charset="0"/>
                <a:cs typeface="Times New Roman" panose="02020603050405020304" pitchFamily="18" charset="0"/>
              </a:rPr>
              <a:t>chn</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 with a ruler each, ensure that YR3 </a:t>
            </a:r>
            <a:r>
              <a:rPr lang="en-GB" sz="1200" dirty="0" err="1">
                <a:effectLst/>
                <a:latin typeface="Comic Sans MS" panose="030F0702030302020204" pitchFamily="66" charset="0"/>
                <a:ea typeface="Calibri" panose="020F0502020204030204" pitchFamily="34" charset="0"/>
                <a:cs typeface="Times New Roman" panose="02020603050405020304" pitchFamily="18" charset="0"/>
              </a:rPr>
              <a:t>chn</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 have a ruler with mm on it as well. Ask </a:t>
            </a:r>
            <a:r>
              <a:rPr lang="en-GB" sz="1200" dirty="0" err="1">
                <a:effectLst/>
                <a:latin typeface="Comic Sans MS" panose="030F0702030302020204" pitchFamily="66" charset="0"/>
                <a:ea typeface="Calibri" panose="020F0502020204030204" pitchFamily="34" charset="0"/>
                <a:cs typeface="Times New Roman" panose="02020603050405020304" pitchFamily="18" charset="0"/>
              </a:rPr>
              <a:t>chn</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 to have a look at the lines and demonstrate using PPT how to read a ruler if unsure.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omic Sans MS" panose="030F0702030302020204" pitchFamily="66" charset="0"/>
                <a:ea typeface="Calibri" panose="020F0502020204030204" pitchFamily="34" charset="0"/>
                <a:cs typeface="Times New Roman" panose="02020603050405020304" pitchFamily="18" charset="0"/>
              </a:rPr>
              <a:t>Explain to YR2 </a:t>
            </a:r>
            <a:r>
              <a:rPr lang="en-GB" sz="1200" dirty="0" err="1">
                <a:effectLst/>
                <a:latin typeface="Comic Sans MS" panose="030F0702030302020204" pitchFamily="66" charset="0"/>
                <a:ea typeface="Calibri" panose="020F0502020204030204" pitchFamily="34" charset="0"/>
                <a:cs typeface="Times New Roman" panose="02020603050405020304" pitchFamily="18" charset="0"/>
              </a:rPr>
              <a:t>chn</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 that we might need to round to the nearest cm or m when we are measuring. GD </a:t>
            </a:r>
            <a:r>
              <a:rPr lang="en-GB" sz="1200" dirty="0" err="1">
                <a:effectLst/>
                <a:latin typeface="Comic Sans MS" panose="030F0702030302020204" pitchFamily="66" charset="0"/>
                <a:ea typeface="Calibri" panose="020F0502020204030204" pitchFamily="34" charset="0"/>
                <a:cs typeface="Times New Roman" panose="02020603050405020304" pitchFamily="18" charset="0"/>
              </a:rPr>
              <a:t>chn</a:t>
            </a:r>
            <a:r>
              <a:rPr lang="en-GB" sz="1200" dirty="0">
                <a:effectLst/>
                <a:latin typeface="Comic Sans MS" panose="030F0702030302020204" pitchFamily="66" charset="0"/>
                <a:ea typeface="Calibri" panose="020F0502020204030204" pitchFamily="34" charset="0"/>
                <a:cs typeface="Times New Roman" panose="02020603050405020304" pitchFamily="18" charset="0"/>
              </a:rPr>
              <a:t> can start to think about decimals at this point e.g. 3.3cm.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7</a:t>
            </a:fld>
            <a:endParaRPr lang="en-GB"/>
          </a:p>
        </p:txBody>
      </p:sp>
    </p:spTree>
    <p:extLst>
      <p:ext uri="{BB962C8B-B14F-4D97-AF65-F5344CB8AC3E}">
        <p14:creationId xmlns:p14="http://schemas.microsoft.com/office/powerpoint/2010/main" val="405292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EF8A-CACA-42C4-93D1-068449AE4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DD8497-F361-4264-B155-E605DF105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17FF76-5ED3-4C9E-BA46-E57B89412301}"/>
              </a:ext>
            </a:extLst>
          </p:cNvPr>
          <p:cNvSpPr>
            <a:spLocks noGrp="1"/>
          </p:cNvSpPr>
          <p:nvPr>
            <p:ph type="dt" sz="half" idx="10"/>
          </p:nvPr>
        </p:nvSpPr>
        <p:spPr/>
        <p:txBody>
          <a:bodyPr/>
          <a:lstStyle/>
          <a:p>
            <a:fld id="{955C6F3B-2B7D-467C-8985-81849E7D99B0}" type="datetimeFigureOut">
              <a:rPr lang="en-GB" smtClean="0"/>
              <a:t>27/02/2022</a:t>
            </a:fld>
            <a:endParaRPr lang="en-GB"/>
          </a:p>
        </p:txBody>
      </p:sp>
      <p:sp>
        <p:nvSpPr>
          <p:cNvPr id="5" name="Footer Placeholder 4">
            <a:extLst>
              <a:ext uri="{FF2B5EF4-FFF2-40B4-BE49-F238E27FC236}">
                <a16:creationId xmlns:a16="http://schemas.microsoft.com/office/drawing/2014/main" id="{2775141E-6DBC-4D57-B9FF-36070BF3E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FA3C2C-B2A9-473D-AA0A-EB308F6B9D88}"/>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47928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8837-30FF-46E1-BFB1-5482F91135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9CB45C-AAA1-4F4F-B821-0C79B1D17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37793-BA5C-4490-A171-B317A4D1A05F}"/>
              </a:ext>
            </a:extLst>
          </p:cNvPr>
          <p:cNvSpPr>
            <a:spLocks noGrp="1"/>
          </p:cNvSpPr>
          <p:nvPr>
            <p:ph type="dt" sz="half" idx="10"/>
          </p:nvPr>
        </p:nvSpPr>
        <p:spPr/>
        <p:txBody>
          <a:bodyPr/>
          <a:lstStyle/>
          <a:p>
            <a:fld id="{955C6F3B-2B7D-467C-8985-81849E7D99B0}" type="datetimeFigureOut">
              <a:rPr lang="en-GB" smtClean="0"/>
              <a:t>27/02/2022</a:t>
            </a:fld>
            <a:endParaRPr lang="en-GB"/>
          </a:p>
        </p:txBody>
      </p:sp>
      <p:sp>
        <p:nvSpPr>
          <p:cNvPr id="5" name="Footer Placeholder 4">
            <a:extLst>
              <a:ext uri="{FF2B5EF4-FFF2-40B4-BE49-F238E27FC236}">
                <a16:creationId xmlns:a16="http://schemas.microsoft.com/office/drawing/2014/main" id="{06646186-B88B-417F-829E-CA60256E46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25676-829C-4C86-914D-E4BF4BA5668F}"/>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2603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9396C-19C2-4DDF-85F7-C20547AE8B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941D7D-A9C7-420D-BE5A-3B12B6FDD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3FF6E-B945-4956-8CF9-F6E64C08082D}"/>
              </a:ext>
            </a:extLst>
          </p:cNvPr>
          <p:cNvSpPr>
            <a:spLocks noGrp="1"/>
          </p:cNvSpPr>
          <p:nvPr>
            <p:ph type="dt" sz="half" idx="10"/>
          </p:nvPr>
        </p:nvSpPr>
        <p:spPr/>
        <p:txBody>
          <a:bodyPr/>
          <a:lstStyle/>
          <a:p>
            <a:fld id="{955C6F3B-2B7D-467C-8985-81849E7D99B0}" type="datetimeFigureOut">
              <a:rPr lang="en-GB" smtClean="0"/>
              <a:t>27/02/2022</a:t>
            </a:fld>
            <a:endParaRPr lang="en-GB"/>
          </a:p>
        </p:txBody>
      </p:sp>
      <p:sp>
        <p:nvSpPr>
          <p:cNvPr id="5" name="Footer Placeholder 4">
            <a:extLst>
              <a:ext uri="{FF2B5EF4-FFF2-40B4-BE49-F238E27FC236}">
                <a16:creationId xmlns:a16="http://schemas.microsoft.com/office/drawing/2014/main" id="{733362D2-F83E-474B-B5D2-B61ED32F88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3A4D17-73F3-4D95-995D-47C9B2337BF9}"/>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92419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051A-0432-4AC6-AE69-E1E6D9243B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BD4062-56C5-46E1-A2EE-7FA6B9BD7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918301-7618-4BD9-9355-AE40BDBCA991}"/>
              </a:ext>
            </a:extLst>
          </p:cNvPr>
          <p:cNvSpPr>
            <a:spLocks noGrp="1"/>
          </p:cNvSpPr>
          <p:nvPr>
            <p:ph type="dt" sz="half" idx="10"/>
          </p:nvPr>
        </p:nvSpPr>
        <p:spPr/>
        <p:txBody>
          <a:bodyPr/>
          <a:lstStyle/>
          <a:p>
            <a:fld id="{955C6F3B-2B7D-467C-8985-81849E7D99B0}" type="datetimeFigureOut">
              <a:rPr lang="en-GB" smtClean="0"/>
              <a:t>27/02/2022</a:t>
            </a:fld>
            <a:endParaRPr lang="en-GB"/>
          </a:p>
        </p:txBody>
      </p:sp>
      <p:sp>
        <p:nvSpPr>
          <p:cNvPr id="5" name="Footer Placeholder 4">
            <a:extLst>
              <a:ext uri="{FF2B5EF4-FFF2-40B4-BE49-F238E27FC236}">
                <a16:creationId xmlns:a16="http://schemas.microsoft.com/office/drawing/2014/main" id="{FD8950D6-F0B3-438D-8662-D659C4F08E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11B1A-EBAE-418B-807F-9091D84E5165}"/>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07526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7DCE-57B7-4239-8D9F-D1BAFE3DB2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F82291-7FB7-4363-9073-EFD9098DC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B50C4-716F-4499-B90D-575E8F2E2CC1}"/>
              </a:ext>
            </a:extLst>
          </p:cNvPr>
          <p:cNvSpPr>
            <a:spLocks noGrp="1"/>
          </p:cNvSpPr>
          <p:nvPr>
            <p:ph type="dt" sz="half" idx="10"/>
          </p:nvPr>
        </p:nvSpPr>
        <p:spPr/>
        <p:txBody>
          <a:bodyPr/>
          <a:lstStyle/>
          <a:p>
            <a:fld id="{955C6F3B-2B7D-467C-8985-81849E7D99B0}" type="datetimeFigureOut">
              <a:rPr lang="en-GB" smtClean="0"/>
              <a:t>27/02/2022</a:t>
            </a:fld>
            <a:endParaRPr lang="en-GB"/>
          </a:p>
        </p:txBody>
      </p:sp>
      <p:sp>
        <p:nvSpPr>
          <p:cNvPr id="5" name="Footer Placeholder 4">
            <a:extLst>
              <a:ext uri="{FF2B5EF4-FFF2-40B4-BE49-F238E27FC236}">
                <a16:creationId xmlns:a16="http://schemas.microsoft.com/office/drawing/2014/main" id="{D77B9865-5185-4546-999F-E67DFEB15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EDECD-F4A9-4248-9993-5053E04987D3}"/>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692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F1FF-ED29-4C3D-83E0-31E509BDF8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BA6B7E-F09C-4343-BE66-499538E9F3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31F722-3701-41B8-B892-363FC73F4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C36627-63F5-4883-B0FF-DCCACAC1B3E5}"/>
              </a:ext>
            </a:extLst>
          </p:cNvPr>
          <p:cNvSpPr>
            <a:spLocks noGrp="1"/>
          </p:cNvSpPr>
          <p:nvPr>
            <p:ph type="dt" sz="half" idx="10"/>
          </p:nvPr>
        </p:nvSpPr>
        <p:spPr/>
        <p:txBody>
          <a:bodyPr/>
          <a:lstStyle/>
          <a:p>
            <a:fld id="{955C6F3B-2B7D-467C-8985-81849E7D99B0}" type="datetimeFigureOut">
              <a:rPr lang="en-GB" smtClean="0"/>
              <a:t>27/02/2022</a:t>
            </a:fld>
            <a:endParaRPr lang="en-GB"/>
          </a:p>
        </p:txBody>
      </p:sp>
      <p:sp>
        <p:nvSpPr>
          <p:cNvPr id="6" name="Footer Placeholder 5">
            <a:extLst>
              <a:ext uri="{FF2B5EF4-FFF2-40B4-BE49-F238E27FC236}">
                <a16:creationId xmlns:a16="http://schemas.microsoft.com/office/drawing/2014/main" id="{082E0675-BA4B-44E3-9415-C45667281D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89DF8C-B475-458C-81C3-BE7E6ECAA1E2}"/>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38709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950D-DE95-45D9-948D-D6CFEAFA90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885540-D256-412D-8C54-AD2CE5ACD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B195C-3FBE-40DA-AC75-582F5855D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90EBA7-DB46-4099-AB5C-611C69CE0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036DD1-CEA3-43D6-8E07-CCAAA352AA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2DCCDD-F582-4F53-BC6A-B9906F6679A2}"/>
              </a:ext>
            </a:extLst>
          </p:cNvPr>
          <p:cNvSpPr>
            <a:spLocks noGrp="1"/>
          </p:cNvSpPr>
          <p:nvPr>
            <p:ph type="dt" sz="half" idx="10"/>
          </p:nvPr>
        </p:nvSpPr>
        <p:spPr/>
        <p:txBody>
          <a:bodyPr/>
          <a:lstStyle/>
          <a:p>
            <a:fld id="{955C6F3B-2B7D-467C-8985-81849E7D99B0}" type="datetimeFigureOut">
              <a:rPr lang="en-GB" smtClean="0"/>
              <a:t>27/02/2022</a:t>
            </a:fld>
            <a:endParaRPr lang="en-GB"/>
          </a:p>
        </p:txBody>
      </p:sp>
      <p:sp>
        <p:nvSpPr>
          <p:cNvPr id="8" name="Footer Placeholder 7">
            <a:extLst>
              <a:ext uri="{FF2B5EF4-FFF2-40B4-BE49-F238E27FC236}">
                <a16:creationId xmlns:a16="http://schemas.microsoft.com/office/drawing/2014/main" id="{D68A57C4-03F6-4571-A758-D58D78D3DB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E23D86-EB4B-4B2C-B0B3-2A060BDDDF2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24286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DF16-04B8-40AA-A215-07387914C6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6EB5B7-A1F0-42B3-B0B0-5997811277C3}"/>
              </a:ext>
            </a:extLst>
          </p:cNvPr>
          <p:cNvSpPr>
            <a:spLocks noGrp="1"/>
          </p:cNvSpPr>
          <p:nvPr>
            <p:ph type="dt" sz="half" idx="10"/>
          </p:nvPr>
        </p:nvSpPr>
        <p:spPr/>
        <p:txBody>
          <a:bodyPr/>
          <a:lstStyle/>
          <a:p>
            <a:fld id="{955C6F3B-2B7D-467C-8985-81849E7D99B0}" type="datetimeFigureOut">
              <a:rPr lang="en-GB" smtClean="0"/>
              <a:t>27/02/2022</a:t>
            </a:fld>
            <a:endParaRPr lang="en-GB"/>
          </a:p>
        </p:txBody>
      </p:sp>
      <p:sp>
        <p:nvSpPr>
          <p:cNvPr id="4" name="Footer Placeholder 3">
            <a:extLst>
              <a:ext uri="{FF2B5EF4-FFF2-40B4-BE49-F238E27FC236}">
                <a16:creationId xmlns:a16="http://schemas.microsoft.com/office/drawing/2014/main" id="{0AEF6A42-1C00-4516-9A4B-CAF6D1C22F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BF0E02-37EE-4E36-A3CF-D2DC6002E7DD}"/>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4414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4B659-83AF-47DC-ACB9-4B15AB9C35FF}"/>
              </a:ext>
            </a:extLst>
          </p:cNvPr>
          <p:cNvSpPr>
            <a:spLocks noGrp="1"/>
          </p:cNvSpPr>
          <p:nvPr>
            <p:ph type="dt" sz="half" idx="10"/>
          </p:nvPr>
        </p:nvSpPr>
        <p:spPr/>
        <p:txBody>
          <a:bodyPr/>
          <a:lstStyle/>
          <a:p>
            <a:fld id="{955C6F3B-2B7D-467C-8985-81849E7D99B0}" type="datetimeFigureOut">
              <a:rPr lang="en-GB" smtClean="0"/>
              <a:t>27/02/2022</a:t>
            </a:fld>
            <a:endParaRPr lang="en-GB"/>
          </a:p>
        </p:txBody>
      </p:sp>
      <p:sp>
        <p:nvSpPr>
          <p:cNvPr id="3" name="Footer Placeholder 2">
            <a:extLst>
              <a:ext uri="{FF2B5EF4-FFF2-40B4-BE49-F238E27FC236}">
                <a16:creationId xmlns:a16="http://schemas.microsoft.com/office/drawing/2014/main" id="{1F8F6E4C-FF6D-4666-B07A-570723D973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0473A7-EA30-4179-BA2A-BFC8C49E5BD6}"/>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7729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23C3-B2D0-4113-ACE2-77ABCF95C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80A0CC-994C-480C-BF10-B33FC9B49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692006-EC0D-423C-949C-48E22DEBE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07E2F2-55F2-4B7B-A0AD-8ECFBDFE4D2D}"/>
              </a:ext>
            </a:extLst>
          </p:cNvPr>
          <p:cNvSpPr>
            <a:spLocks noGrp="1"/>
          </p:cNvSpPr>
          <p:nvPr>
            <p:ph type="dt" sz="half" idx="10"/>
          </p:nvPr>
        </p:nvSpPr>
        <p:spPr/>
        <p:txBody>
          <a:bodyPr/>
          <a:lstStyle/>
          <a:p>
            <a:fld id="{955C6F3B-2B7D-467C-8985-81849E7D99B0}" type="datetimeFigureOut">
              <a:rPr lang="en-GB" smtClean="0"/>
              <a:t>27/02/2022</a:t>
            </a:fld>
            <a:endParaRPr lang="en-GB"/>
          </a:p>
        </p:txBody>
      </p:sp>
      <p:sp>
        <p:nvSpPr>
          <p:cNvPr id="6" name="Footer Placeholder 5">
            <a:extLst>
              <a:ext uri="{FF2B5EF4-FFF2-40B4-BE49-F238E27FC236}">
                <a16:creationId xmlns:a16="http://schemas.microsoft.com/office/drawing/2014/main" id="{8E7A20B6-8625-463D-8C50-DABB25D58A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2D143D-B6D1-4EEA-AF2A-DF4149200654}"/>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9570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5352-46BB-44C9-918E-C96DEFF6F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CBD083-C0CE-4B08-A183-9B29DFB27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68B484-42B6-4D0D-92BE-1850EACD5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FAF68-A1B3-4923-949D-AE39151B4EB2}"/>
              </a:ext>
            </a:extLst>
          </p:cNvPr>
          <p:cNvSpPr>
            <a:spLocks noGrp="1"/>
          </p:cNvSpPr>
          <p:nvPr>
            <p:ph type="dt" sz="half" idx="10"/>
          </p:nvPr>
        </p:nvSpPr>
        <p:spPr/>
        <p:txBody>
          <a:bodyPr/>
          <a:lstStyle/>
          <a:p>
            <a:fld id="{955C6F3B-2B7D-467C-8985-81849E7D99B0}" type="datetimeFigureOut">
              <a:rPr lang="en-GB" smtClean="0"/>
              <a:t>27/02/2022</a:t>
            </a:fld>
            <a:endParaRPr lang="en-GB"/>
          </a:p>
        </p:txBody>
      </p:sp>
      <p:sp>
        <p:nvSpPr>
          <p:cNvPr id="6" name="Footer Placeholder 5">
            <a:extLst>
              <a:ext uri="{FF2B5EF4-FFF2-40B4-BE49-F238E27FC236}">
                <a16:creationId xmlns:a16="http://schemas.microsoft.com/office/drawing/2014/main" id="{6EE3F96B-3B5B-4802-9620-F9698CDC98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5E04AD-9A51-4728-AC64-6EADFB7376F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2696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AA043-846F-4367-B755-B90010587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28E3F-AF33-4E21-8DB6-4B2DD3C97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640D2F-5AA8-469C-9A7D-A7E0272B5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C6F3B-2B7D-467C-8985-81849E7D99B0}" type="datetimeFigureOut">
              <a:rPr lang="en-GB" smtClean="0"/>
              <a:t>27/02/2022</a:t>
            </a:fld>
            <a:endParaRPr lang="en-GB"/>
          </a:p>
        </p:txBody>
      </p:sp>
      <p:sp>
        <p:nvSpPr>
          <p:cNvPr id="5" name="Footer Placeholder 4">
            <a:extLst>
              <a:ext uri="{FF2B5EF4-FFF2-40B4-BE49-F238E27FC236}">
                <a16:creationId xmlns:a16="http://schemas.microsoft.com/office/drawing/2014/main" id="{FB4DCE6C-91C4-4977-B5DE-2C9BE74A3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31A275-935C-40FB-9CEA-13BAFFBED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F2A24-E97D-400E-8980-9F221B79031D}" type="slidenum">
              <a:rPr lang="en-GB" smtClean="0"/>
              <a:t>‹#›</a:t>
            </a:fld>
            <a:endParaRPr lang="en-GB"/>
          </a:p>
        </p:txBody>
      </p:sp>
    </p:spTree>
    <p:extLst>
      <p:ext uri="{BB962C8B-B14F-4D97-AF65-F5344CB8AC3E}">
        <p14:creationId xmlns:p14="http://schemas.microsoft.com/office/powerpoint/2010/main" val="139551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topmarks.co.uk/maths-games/measuring-in-c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C472C1F-CEDA-46E3-8E99-935D5EDB99F6}"/>
              </a:ext>
            </a:extLst>
          </p:cNvPr>
          <p:cNvSpPr>
            <a:spLocks noGrp="1"/>
          </p:cNvSpPr>
          <p:nvPr>
            <p:ph type="ctrTitle"/>
          </p:nvPr>
        </p:nvSpPr>
        <p:spPr/>
        <p:txBody>
          <a:bodyPr/>
          <a:lstStyle/>
          <a:p>
            <a:r>
              <a:rPr lang="en-US" dirty="0">
                <a:latin typeface="Comic Sans MS" panose="030F0702030302020204" pitchFamily="66" charset="0"/>
              </a:rPr>
              <a:t>Length – Lesson 1</a:t>
            </a:r>
            <a:endParaRPr lang="en-GB" dirty="0">
              <a:latin typeface="Comic Sans MS" panose="030F0702030302020204" pitchFamily="66" charset="0"/>
            </a:endParaRPr>
          </a:p>
        </p:txBody>
      </p:sp>
      <p:sp>
        <p:nvSpPr>
          <p:cNvPr id="8" name="Subtitle 7">
            <a:extLst>
              <a:ext uri="{FF2B5EF4-FFF2-40B4-BE49-F238E27FC236}">
                <a16:creationId xmlns:a16="http://schemas.microsoft.com/office/drawing/2014/main" id="{1395FFAB-3FB2-4479-B427-CC011C29EBFF}"/>
              </a:ext>
            </a:extLst>
          </p:cNvPr>
          <p:cNvSpPr>
            <a:spLocks noGrp="1"/>
          </p:cNvSpPr>
          <p:nvPr>
            <p:ph type="subTitle" idx="1"/>
          </p:nvPr>
        </p:nvSpPr>
        <p:spPr/>
        <p:txBody>
          <a:bodyPr/>
          <a:lstStyle/>
          <a:p>
            <a:r>
              <a:rPr lang="en-US" dirty="0">
                <a:latin typeface="Comic Sans MS" panose="030F0702030302020204" pitchFamily="66" charset="0"/>
              </a:rPr>
              <a:t>28.02.22</a:t>
            </a:r>
            <a:endParaRPr lang="en-GB" dirty="0">
              <a:latin typeface="Comic Sans MS" panose="030F0702030302020204" pitchFamily="66" charset="0"/>
            </a:endParaRPr>
          </a:p>
        </p:txBody>
      </p:sp>
    </p:spTree>
    <p:extLst>
      <p:ext uri="{BB962C8B-B14F-4D97-AF65-F5344CB8AC3E}">
        <p14:creationId xmlns:p14="http://schemas.microsoft.com/office/powerpoint/2010/main" val="327673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681CFC-FA24-49E0-8083-1971B743C550}"/>
              </a:ext>
            </a:extLst>
          </p:cNvPr>
          <p:cNvSpPr>
            <a:spLocks noGrp="1"/>
          </p:cNvSpPr>
          <p:nvPr>
            <p:ph type="body" idx="1"/>
          </p:nvPr>
        </p:nvSpPr>
        <p:spPr>
          <a:xfrm>
            <a:off x="293378" y="542782"/>
            <a:ext cx="5233988" cy="1428581"/>
          </a:xfrm>
        </p:spPr>
        <p:txBody>
          <a:bodyPr>
            <a:noAutofit/>
          </a:bodyPr>
          <a:lstStyle/>
          <a:p>
            <a:pPr>
              <a:lnSpc>
                <a:spcPct val="107000"/>
              </a:lnSpc>
              <a:spcAft>
                <a:spcPts val="800"/>
              </a:spcAft>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Y2 LO:</a:t>
            </a:r>
            <a:r>
              <a:rPr lang="en-GB" sz="2800" b="1" dirty="0">
                <a:effectLst/>
                <a:latin typeface="Comic Sans MS" panose="030F0702030302020204" pitchFamily="66" charset="0"/>
                <a:ea typeface="Calibri" panose="020F0502020204030204" pitchFamily="34" charset="0"/>
                <a:cs typeface="Times New Roman" panose="02020603050405020304" pitchFamily="18" charset="0"/>
              </a:rPr>
              <a:t>To measure objects accurately (cm and m).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6494D497-6EE3-47E8-9F50-119973C244FA}"/>
              </a:ext>
            </a:extLst>
          </p:cNvPr>
          <p:cNvSpPr>
            <a:spLocks noGrp="1"/>
          </p:cNvSpPr>
          <p:nvPr>
            <p:ph sz="half" idx="2"/>
          </p:nvPr>
        </p:nvSpPr>
        <p:spPr>
          <a:xfrm>
            <a:off x="839788" y="1871002"/>
            <a:ext cx="5157787" cy="4758397"/>
          </a:xfrm>
        </p:spPr>
        <p:txBody>
          <a:bodyPr>
            <a:normAutofit lnSpcReduction="10000"/>
          </a:bodyPr>
          <a:lstStyle/>
          <a:p>
            <a:pPr marL="0" lvl="0" indent="0">
              <a:lnSpc>
                <a:spcPct val="107000"/>
              </a:lnSpc>
              <a:buNone/>
            </a:pPr>
            <a:r>
              <a:rPr lang="en-US" sz="3500" dirty="0">
                <a:effectLst/>
                <a:latin typeface="Comic Sans MS" panose="030F0702030302020204" pitchFamily="66" charset="0"/>
                <a:ea typeface="Calibri" panose="020F0502020204030204" pitchFamily="34" charset="0"/>
                <a:cs typeface="Times New Roman" panose="02020603050405020304" pitchFamily="18" charset="0"/>
              </a:rPr>
              <a:t> </a:t>
            </a:r>
          </a:p>
        </p:txBody>
      </p:sp>
      <p:sp>
        <p:nvSpPr>
          <p:cNvPr id="7" name="Text Placeholder 6">
            <a:extLst>
              <a:ext uri="{FF2B5EF4-FFF2-40B4-BE49-F238E27FC236}">
                <a16:creationId xmlns:a16="http://schemas.microsoft.com/office/drawing/2014/main" id="{4ACA4707-C90C-419B-8207-FF99E919AC47}"/>
              </a:ext>
            </a:extLst>
          </p:cNvPr>
          <p:cNvSpPr>
            <a:spLocks noGrp="1"/>
          </p:cNvSpPr>
          <p:nvPr>
            <p:ph type="body" sz="quarter" idx="3"/>
          </p:nvPr>
        </p:nvSpPr>
        <p:spPr>
          <a:xfrm>
            <a:off x="6620185" y="442421"/>
            <a:ext cx="5278437" cy="1428581"/>
          </a:xfrm>
        </p:spPr>
        <p:txBody>
          <a:bodyPr>
            <a:normAutofit/>
          </a:bodyPr>
          <a:lstStyle/>
          <a:p>
            <a:pPr>
              <a:lnSpc>
                <a:spcPct val="107000"/>
              </a:lnSpc>
              <a:spcAft>
                <a:spcPts val="800"/>
              </a:spcAft>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Y3 LO: </a:t>
            </a:r>
            <a:r>
              <a:rPr lang="en-GB" sz="2800" b="1" dirty="0">
                <a:effectLst/>
                <a:latin typeface="Comic Sans MS" panose="030F0702030302020204" pitchFamily="66" charset="0"/>
                <a:ea typeface="Calibri" panose="020F0502020204030204" pitchFamily="34" charset="0"/>
                <a:cs typeface="Times New Roman" panose="02020603050405020304" pitchFamily="18" charset="0"/>
              </a:rPr>
              <a:t>To measure objects accurately (mm and cm).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7">
            <a:extLst>
              <a:ext uri="{FF2B5EF4-FFF2-40B4-BE49-F238E27FC236}">
                <a16:creationId xmlns:a16="http://schemas.microsoft.com/office/drawing/2014/main" id="{F4069311-568B-4693-BDE5-E6F89A13FB19}"/>
              </a:ext>
            </a:extLst>
          </p:cNvPr>
          <p:cNvSpPr>
            <a:spLocks noGrp="1"/>
          </p:cNvSpPr>
          <p:nvPr>
            <p:ph sz="quarter" idx="4"/>
          </p:nvPr>
        </p:nvSpPr>
        <p:spPr>
          <a:xfrm>
            <a:off x="6172199" y="2553627"/>
            <a:ext cx="5926873" cy="3636035"/>
          </a:xfrm>
        </p:spPr>
        <p:txBody>
          <a:bodyPr>
            <a:normAutofit lnSpcReduction="10000"/>
          </a:bodyPr>
          <a:lstStyle/>
          <a:p>
            <a:pPr marL="342900" lvl="0" indent="-342900">
              <a:lnSpc>
                <a:spcPct val="107000"/>
              </a:lnSpc>
              <a:buFont typeface="Comic Sans MS" panose="030F0702030302020204" pitchFamily="66" charset="0"/>
              <a:buChar char="-"/>
            </a:pPr>
            <a:r>
              <a:rPr lang="en-GB" sz="2900" dirty="0">
                <a:effectLst/>
                <a:latin typeface="Comic Sans MS" panose="030F0702030302020204" pitchFamily="66" charset="0"/>
                <a:ea typeface="Calibri" panose="020F0502020204030204" pitchFamily="34" charset="0"/>
                <a:cs typeface="Times New Roman" panose="02020603050405020304" pitchFamily="18" charset="0"/>
              </a:rPr>
              <a:t>I know which units I can measure in. </a:t>
            </a:r>
          </a:p>
          <a:p>
            <a:pPr marL="342900" lvl="0" indent="-342900">
              <a:lnSpc>
                <a:spcPct val="107000"/>
              </a:lnSpc>
              <a:buFont typeface="Comic Sans MS" panose="030F0702030302020204" pitchFamily="66" charset="0"/>
              <a:buChar char="-"/>
            </a:pPr>
            <a:r>
              <a:rPr lang="en-GB" sz="2900" dirty="0">
                <a:effectLst/>
                <a:latin typeface="Comic Sans MS" panose="030F0702030302020204" pitchFamily="66" charset="0"/>
                <a:ea typeface="Calibri" panose="020F0502020204030204" pitchFamily="34" charset="0"/>
                <a:cs typeface="Times New Roman" panose="02020603050405020304" pitchFamily="18" charset="0"/>
              </a:rPr>
              <a:t>I can select an appropriate tool to measure length.</a:t>
            </a:r>
          </a:p>
          <a:p>
            <a:pPr marL="342900" lvl="0" indent="-342900">
              <a:lnSpc>
                <a:spcPct val="107000"/>
              </a:lnSpc>
              <a:spcAft>
                <a:spcPts val="800"/>
              </a:spcAft>
              <a:buFont typeface="Comic Sans MS" panose="030F0702030302020204" pitchFamily="66" charset="0"/>
              <a:buChar char="-"/>
            </a:pPr>
            <a:r>
              <a:rPr lang="en-GB" sz="2900" dirty="0">
                <a:effectLst/>
                <a:latin typeface="Comic Sans MS" panose="030F0702030302020204" pitchFamily="66" charset="0"/>
                <a:ea typeface="Calibri" panose="020F0502020204030204" pitchFamily="34" charset="0"/>
                <a:cs typeface="Times New Roman" panose="02020603050405020304" pitchFamily="18" charset="0"/>
              </a:rPr>
              <a:t>I can accurately read measurements to the nearest mm or cm. </a:t>
            </a:r>
          </a:p>
          <a:p>
            <a:pPr marL="0" lvl="0" indent="0">
              <a:lnSpc>
                <a:spcPct val="107000"/>
              </a:lnSpc>
              <a:buNone/>
            </a:pPr>
            <a:endParaRPr lang="en-US" sz="32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9" name="Content Placeholder 7">
            <a:extLst>
              <a:ext uri="{FF2B5EF4-FFF2-40B4-BE49-F238E27FC236}">
                <a16:creationId xmlns:a16="http://schemas.microsoft.com/office/drawing/2014/main" id="{05413544-28D8-4AD1-9D63-6626740A94E2}"/>
              </a:ext>
            </a:extLst>
          </p:cNvPr>
          <p:cNvSpPr txBox="1">
            <a:spLocks/>
          </p:cNvSpPr>
          <p:nvPr/>
        </p:nvSpPr>
        <p:spPr>
          <a:xfrm>
            <a:off x="293379" y="2553629"/>
            <a:ext cx="5233988" cy="36360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7000"/>
              </a:lnSpc>
              <a:buFont typeface="Comic Sans MS" panose="030F0702030302020204" pitchFamily="66" charset="0"/>
              <a:buChar char="-"/>
            </a:pPr>
            <a:r>
              <a:rPr lang="en-GB" sz="2900" dirty="0">
                <a:effectLst/>
                <a:latin typeface="Comic Sans MS" panose="030F0702030302020204" pitchFamily="66" charset="0"/>
                <a:ea typeface="Calibri" panose="020F0502020204030204" pitchFamily="34" charset="0"/>
                <a:cs typeface="Times New Roman" panose="02020603050405020304" pitchFamily="18" charset="0"/>
              </a:rPr>
              <a:t>I know which units I can measure in. </a:t>
            </a:r>
          </a:p>
          <a:p>
            <a:pPr marL="342900" lvl="0" indent="-342900">
              <a:lnSpc>
                <a:spcPct val="107000"/>
              </a:lnSpc>
              <a:buFont typeface="Comic Sans MS" panose="030F0702030302020204" pitchFamily="66" charset="0"/>
              <a:buChar char="-"/>
            </a:pPr>
            <a:r>
              <a:rPr lang="en-GB" sz="2900" dirty="0">
                <a:effectLst/>
                <a:latin typeface="Comic Sans MS" panose="030F0702030302020204" pitchFamily="66" charset="0"/>
                <a:ea typeface="Calibri" panose="020F0502020204030204" pitchFamily="34" charset="0"/>
                <a:cs typeface="Times New Roman" panose="02020603050405020304" pitchFamily="18" charset="0"/>
              </a:rPr>
              <a:t>I can select an appropriate tool to measure length.</a:t>
            </a:r>
          </a:p>
          <a:p>
            <a:pPr marL="342900" lvl="0" indent="-342900">
              <a:lnSpc>
                <a:spcPct val="107000"/>
              </a:lnSpc>
              <a:spcAft>
                <a:spcPts val="800"/>
              </a:spcAft>
              <a:buFont typeface="Comic Sans MS" panose="030F0702030302020204" pitchFamily="66" charset="0"/>
              <a:buChar char="-"/>
            </a:pPr>
            <a:r>
              <a:rPr lang="en-GB" sz="2900" dirty="0">
                <a:effectLst/>
                <a:latin typeface="Comic Sans MS" panose="030F0702030302020204" pitchFamily="66" charset="0"/>
                <a:ea typeface="Calibri" panose="020F0502020204030204" pitchFamily="34" charset="0"/>
                <a:cs typeface="Times New Roman" panose="02020603050405020304" pitchFamily="18" charset="0"/>
              </a:rPr>
              <a:t>I can accurately read measurements to the nearest cm. </a:t>
            </a:r>
          </a:p>
          <a:p>
            <a:pPr>
              <a:lnSpc>
                <a:spcPct val="107000"/>
              </a:lnSpc>
              <a:buFontTx/>
              <a:buChar char="-"/>
            </a:pPr>
            <a:endParaRPr lang="en-US" sz="3200" dirty="0">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027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504C96-464D-40BD-B783-65FEDECB2137}"/>
              </a:ext>
            </a:extLst>
          </p:cNvPr>
          <p:cNvSpPr>
            <a:spLocks noGrp="1"/>
          </p:cNvSpPr>
          <p:nvPr>
            <p:ph type="title"/>
          </p:nvPr>
        </p:nvSpPr>
        <p:spPr/>
        <p:txBody>
          <a:bodyPr/>
          <a:lstStyle/>
          <a:p>
            <a:r>
              <a:rPr lang="en-US" dirty="0">
                <a:latin typeface="Comic Sans MS" panose="030F0702030302020204" pitchFamily="66" charset="0"/>
              </a:rPr>
              <a:t>How long do you think my objects are?</a:t>
            </a:r>
            <a:endParaRPr lang="en-GB" dirty="0">
              <a:latin typeface="Comic Sans MS" panose="030F0702030302020204" pitchFamily="66" charset="0"/>
            </a:endParaRPr>
          </a:p>
        </p:txBody>
      </p:sp>
      <p:sp>
        <p:nvSpPr>
          <p:cNvPr id="8" name="Content Placeholder 7">
            <a:extLst>
              <a:ext uri="{FF2B5EF4-FFF2-40B4-BE49-F238E27FC236}">
                <a16:creationId xmlns:a16="http://schemas.microsoft.com/office/drawing/2014/main" id="{E4B5E74F-3F3E-4137-84BF-FC57702B2F4E}"/>
              </a:ext>
            </a:extLst>
          </p:cNvPr>
          <p:cNvSpPr>
            <a:spLocks noGrp="1"/>
          </p:cNvSpPr>
          <p:nvPr>
            <p:ph idx="1"/>
          </p:nvPr>
        </p:nvSpPr>
        <p:spPr>
          <a:xfrm>
            <a:off x="838200" y="1825625"/>
            <a:ext cx="3956824" cy="4351338"/>
          </a:xfrm>
        </p:spPr>
        <p:txBody>
          <a:bodyPr/>
          <a:lstStyle/>
          <a:p>
            <a:pPr marL="0" indent="0">
              <a:buNone/>
            </a:pPr>
            <a:r>
              <a:rPr lang="en-US" dirty="0">
                <a:latin typeface="Comic Sans MS" panose="030F0702030302020204" pitchFamily="66" charset="0"/>
              </a:rPr>
              <a:t>Metric units of length/height:</a:t>
            </a:r>
          </a:p>
          <a:p>
            <a:pPr marL="0" indent="0">
              <a:buNone/>
            </a:pPr>
            <a:endParaRPr lang="en-US" dirty="0">
              <a:latin typeface="Comic Sans MS" panose="030F0702030302020204" pitchFamily="66" charset="0"/>
            </a:endParaRPr>
          </a:p>
          <a:p>
            <a:r>
              <a:rPr lang="en-US" dirty="0">
                <a:latin typeface="Comic Sans MS" panose="030F0702030302020204" pitchFamily="66" charset="0"/>
              </a:rPr>
              <a:t>Millimeters (mm)</a:t>
            </a:r>
          </a:p>
          <a:p>
            <a:r>
              <a:rPr lang="en-US" dirty="0">
                <a:latin typeface="Comic Sans MS" panose="030F0702030302020204" pitchFamily="66" charset="0"/>
              </a:rPr>
              <a:t>Centimeters (cm)</a:t>
            </a:r>
          </a:p>
          <a:p>
            <a:r>
              <a:rPr lang="en-US" dirty="0">
                <a:latin typeface="Comic Sans MS" panose="030F0702030302020204" pitchFamily="66" charset="0"/>
              </a:rPr>
              <a:t>Meters (m)</a:t>
            </a:r>
          </a:p>
          <a:p>
            <a:r>
              <a:rPr lang="en-US" dirty="0">
                <a:latin typeface="Comic Sans MS" panose="030F0702030302020204" pitchFamily="66" charset="0"/>
              </a:rPr>
              <a:t>Kilometers (km)</a:t>
            </a:r>
          </a:p>
          <a:p>
            <a:pPr marL="0" indent="0">
              <a:buNone/>
            </a:pPr>
            <a:endParaRPr lang="en-GB" dirty="0">
              <a:latin typeface="Comic Sans MS" panose="030F0702030302020204" pitchFamily="66" charset="0"/>
            </a:endParaRPr>
          </a:p>
          <a:p>
            <a:endParaRPr lang="en-US" dirty="0"/>
          </a:p>
        </p:txBody>
      </p:sp>
      <p:sp>
        <p:nvSpPr>
          <p:cNvPr id="9" name="Content Placeholder 7">
            <a:extLst>
              <a:ext uri="{FF2B5EF4-FFF2-40B4-BE49-F238E27FC236}">
                <a16:creationId xmlns:a16="http://schemas.microsoft.com/office/drawing/2014/main" id="{11A168C7-CA6A-4D56-83F8-B437D1C24822}"/>
              </a:ext>
            </a:extLst>
          </p:cNvPr>
          <p:cNvSpPr txBox="1">
            <a:spLocks/>
          </p:cNvSpPr>
          <p:nvPr/>
        </p:nvSpPr>
        <p:spPr>
          <a:xfrm>
            <a:off x="8088351" y="1825625"/>
            <a:ext cx="326544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Comic Sans MS" panose="030F0702030302020204" pitchFamily="66" charset="0"/>
              </a:rPr>
              <a:t>Imperial units of length/height:</a:t>
            </a:r>
          </a:p>
          <a:p>
            <a:pPr marL="0" indent="0">
              <a:buFont typeface="Arial" panose="020B0604020202020204" pitchFamily="34" charset="0"/>
              <a:buNone/>
            </a:pPr>
            <a:endParaRPr lang="en-US" dirty="0">
              <a:latin typeface="Comic Sans MS" panose="030F0702030302020204" pitchFamily="66" charset="0"/>
            </a:endParaRPr>
          </a:p>
          <a:p>
            <a:r>
              <a:rPr lang="en-US" dirty="0">
                <a:latin typeface="Comic Sans MS" panose="030F0702030302020204" pitchFamily="66" charset="0"/>
              </a:rPr>
              <a:t>Inches (in)</a:t>
            </a:r>
          </a:p>
          <a:p>
            <a:r>
              <a:rPr lang="en-US" dirty="0">
                <a:latin typeface="Comic Sans MS" panose="030F0702030302020204" pitchFamily="66" charset="0"/>
              </a:rPr>
              <a:t>Yards (yd)</a:t>
            </a:r>
          </a:p>
          <a:p>
            <a:r>
              <a:rPr lang="en-US" dirty="0">
                <a:latin typeface="Comic Sans MS" panose="030F0702030302020204" pitchFamily="66" charset="0"/>
              </a:rPr>
              <a:t>Feet (ft)</a:t>
            </a:r>
          </a:p>
          <a:p>
            <a:r>
              <a:rPr lang="en-US" dirty="0">
                <a:latin typeface="Comic Sans MS" panose="030F0702030302020204" pitchFamily="66" charset="0"/>
              </a:rPr>
              <a:t>Miles (mi)</a:t>
            </a:r>
          </a:p>
          <a:p>
            <a:pPr marL="0" indent="0">
              <a:buFont typeface="Arial" panose="020B0604020202020204" pitchFamily="34" charset="0"/>
              <a:buNone/>
            </a:pPr>
            <a:endParaRPr lang="en-GB" dirty="0">
              <a:latin typeface="Comic Sans MS" panose="030F0702030302020204" pitchFamily="66" charset="0"/>
            </a:endParaRPr>
          </a:p>
          <a:p>
            <a:endParaRPr lang="en-US" dirty="0"/>
          </a:p>
        </p:txBody>
      </p:sp>
    </p:spTree>
    <p:extLst>
      <p:ext uri="{BB962C8B-B14F-4D97-AF65-F5344CB8AC3E}">
        <p14:creationId xmlns:p14="http://schemas.microsoft.com/office/powerpoint/2010/main" val="243501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B9F34-61AF-4103-9B13-9EA49C957706}"/>
              </a:ext>
            </a:extLst>
          </p:cNvPr>
          <p:cNvSpPr>
            <a:spLocks noGrp="1"/>
          </p:cNvSpPr>
          <p:nvPr>
            <p:ph type="title"/>
          </p:nvPr>
        </p:nvSpPr>
        <p:spPr/>
        <p:txBody>
          <a:bodyPr/>
          <a:lstStyle/>
          <a:p>
            <a:r>
              <a:rPr lang="en-US" dirty="0">
                <a:latin typeface="Comic Sans MS" panose="030F0702030302020204" pitchFamily="66" charset="0"/>
              </a:rPr>
              <a:t>What can I measure with these tools?</a:t>
            </a:r>
            <a:endParaRPr lang="en-GB" dirty="0">
              <a:latin typeface="Comic Sans MS" panose="030F0702030302020204" pitchFamily="66" charset="0"/>
            </a:endParaRPr>
          </a:p>
        </p:txBody>
      </p:sp>
      <p:pic>
        <p:nvPicPr>
          <p:cNvPr id="1026" name="Picture 2" descr="See the source image">
            <a:extLst>
              <a:ext uri="{FF2B5EF4-FFF2-40B4-BE49-F238E27FC236}">
                <a16:creationId xmlns:a16="http://schemas.microsoft.com/office/drawing/2014/main" id="{44F72840-B079-4FE2-AC45-B7590F38A65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2489" y="1690688"/>
            <a:ext cx="3486457" cy="1837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271576B9-5F6D-4BFF-9C9B-D1BCFA6C9FD1}"/>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552170" y="1416204"/>
            <a:ext cx="3347341" cy="33473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AB997BFE-D45B-46EE-92F5-0A5C8309043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9117" y="1416204"/>
            <a:ext cx="3347342" cy="334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926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7047BE-EE61-4104-914D-2DBDF8B2BEC8}"/>
              </a:ext>
            </a:extLst>
          </p:cNvPr>
          <p:cNvSpPr>
            <a:spLocks noGrp="1"/>
          </p:cNvSpPr>
          <p:nvPr>
            <p:ph type="title"/>
          </p:nvPr>
        </p:nvSpPr>
        <p:spPr/>
        <p:txBody>
          <a:bodyPr>
            <a:normAutofit/>
          </a:bodyPr>
          <a:lstStyle/>
          <a:p>
            <a:pPr algn="ctr"/>
            <a:r>
              <a:rPr lang="en-US" sz="3600" dirty="0">
                <a:latin typeface="Comic Sans MS" panose="030F0702030302020204" pitchFamily="66" charset="0"/>
              </a:rPr>
              <a:t>What would I use to measure? Draw a line to the right measuring tool.</a:t>
            </a:r>
            <a:endParaRPr lang="en-GB" sz="3600" dirty="0">
              <a:latin typeface="Comic Sans MS" panose="030F0702030302020204" pitchFamily="66" charset="0"/>
            </a:endParaRPr>
          </a:p>
        </p:txBody>
      </p:sp>
      <p:sp>
        <p:nvSpPr>
          <p:cNvPr id="5" name="Text Placeholder 4">
            <a:extLst>
              <a:ext uri="{FF2B5EF4-FFF2-40B4-BE49-F238E27FC236}">
                <a16:creationId xmlns:a16="http://schemas.microsoft.com/office/drawing/2014/main" id="{5B8B52DE-932C-4941-8C19-299412626881}"/>
              </a:ext>
            </a:extLst>
          </p:cNvPr>
          <p:cNvSpPr>
            <a:spLocks noGrp="1"/>
          </p:cNvSpPr>
          <p:nvPr>
            <p:ph type="body" idx="1"/>
          </p:nvPr>
        </p:nvSpPr>
        <p:spPr/>
        <p:txBody>
          <a:bodyPr/>
          <a:lstStyle/>
          <a:p>
            <a:r>
              <a:rPr lang="en-US" u="sng" dirty="0">
                <a:latin typeface="Comic Sans MS" panose="030F0702030302020204" pitchFamily="66" charset="0"/>
              </a:rPr>
              <a:t>Ruler (mm/cm)</a:t>
            </a:r>
            <a:endParaRPr lang="en-GB" u="sng" dirty="0">
              <a:latin typeface="Comic Sans MS" panose="030F0702030302020204" pitchFamily="66" charset="0"/>
            </a:endParaRPr>
          </a:p>
        </p:txBody>
      </p:sp>
      <p:sp>
        <p:nvSpPr>
          <p:cNvPr id="7" name="Text Placeholder 6">
            <a:extLst>
              <a:ext uri="{FF2B5EF4-FFF2-40B4-BE49-F238E27FC236}">
                <a16:creationId xmlns:a16="http://schemas.microsoft.com/office/drawing/2014/main" id="{1DD82554-70D9-40EF-81B3-71E95EAE939A}"/>
              </a:ext>
            </a:extLst>
          </p:cNvPr>
          <p:cNvSpPr>
            <a:spLocks noGrp="1"/>
          </p:cNvSpPr>
          <p:nvPr>
            <p:ph type="body" sz="quarter" idx="3"/>
          </p:nvPr>
        </p:nvSpPr>
        <p:spPr>
          <a:xfrm>
            <a:off x="6172200" y="1681163"/>
            <a:ext cx="5760766" cy="823912"/>
          </a:xfrm>
        </p:spPr>
        <p:txBody>
          <a:bodyPr/>
          <a:lstStyle/>
          <a:p>
            <a:r>
              <a:rPr lang="en-US" u="sng" dirty="0">
                <a:latin typeface="Comic Sans MS" panose="030F0702030302020204" pitchFamily="66" charset="0"/>
              </a:rPr>
              <a:t>Meter stick/tape measure (cm/m)</a:t>
            </a:r>
            <a:endParaRPr lang="en-GB" u="sng" dirty="0">
              <a:latin typeface="Comic Sans MS" panose="030F0702030302020204" pitchFamily="66" charset="0"/>
            </a:endParaRPr>
          </a:p>
        </p:txBody>
      </p:sp>
      <p:pic>
        <p:nvPicPr>
          <p:cNvPr id="1026" name="Picture 2" descr="See the source image">
            <a:extLst>
              <a:ext uri="{FF2B5EF4-FFF2-40B4-BE49-F238E27FC236}">
                <a16:creationId xmlns:a16="http://schemas.microsoft.com/office/drawing/2014/main" id="{947CB403-CD44-4344-93FF-3EF80DCC97F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5419" y="4975139"/>
            <a:ext cx="1572321" cy="15723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2A5E37BC-C477-412A-91CA-4BF4F9B51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07" y="4417685"/>
            <a:ext cx="1871934" cy="2129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767DB060-A68B-40D5-86A6-FAC1456EAE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561" y="4921286"/>
            <a:ext cx="2941210" cy="18848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EA159D9E-98E9-4F29-9C9D-594583D709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634103" y="5176837"/>
            <a:ext cx="1008205" cy="13158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2FFA3250-33B2-449D-9704-280B983E3CFB}"/>
              </a:ext>
            </a:extLst>
          </p:cNvPr>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892990" y="4661210"/>
            <a:ext cx="2039976" cy="203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8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94723E-2CF7-45E9-AF0E-E1A1410A12E7}"/>
              </a:ext>
            </a:extLst>
          </p:cNvPr>
          <p:cNvSpPr txBox="1"/>
          <p:nvPr/>
        </p:nvSpPr>
        <p:spPr>
          <a:xfrm>
            <a:off x="3771900" y="6488668"/>
            <a:ext cx="6094140" cy="369332"/>
          </a:xfrm>
          <a:prstGeom prst="rect">
            <a:avLst/>
          </a:prstGeom>
          <a:noFill/>
        </p:spPr>
        <p:txBody>
          <a:bodyPr wrap="square">
            <a:spAutoFit/>
          </a:bodyPr>
          <a:lstStyle/>
          <a:p>
            <a:r>
              <a:rPr lang="en-US" dirty="0">
                <a:hlinkClick r:id="rId3"/>
              </a:rPr>
              <a:t>Measuring in </a:t>
            </a:r>
            <a:r>
              <a:rPr lang="en-US" dirty="0" err="1">
                <a:hlinkClick r:id="rId3"/>
              </a:rPr>
              <a:t>Centimetres</a:t>
            </a:r>
            <a:r>
              <a:rPr lang="en-US" dirty="0">
                <a:hlinkClick r:id="rId3"/>
              </a:rPr>
              <a:t> (topmarks.co.uk)</a:t>
            </a:r>
            <a:endParaRPr lang="en-GB" dirty="0"/>
          </a:p>
        </p:txBody>
      </p:sp>
      <p:pic>
        <p:nvPicPr>
          <p:cNvPr id="7" name="Picture 6">
            <a:extLst>
              <a:ext uri="{FF2B5EF4-FFF2-40B4-BE49-F238E27FC236}">
                <a16:creationId xmlns:a16="http://schemas.microsoft.com/office/drawing/2014/main" id="{4FEDD3F8-F6A7-42FD-8345-A43D60DACBF0}"/>
              </a:ext>
            </a:extLst>
          </p:cNvPr>
          <p:cNvPicPr>
            <a:picLocks noChangeAspect="1"/>
          </p:cNvPicPr>
          <p:nvPr/>
        </p:nvPicPr>
        <p:blipFill>
          <a:blip r:embed="rId4"/>
          <a:stretch>
            <a:fillRect/>
          </a:stretch>
        </p:blipFill>
        <p:spPr>
          <a:xfrm>
            <a:off x="1092819" y="681618"/>
            <a:ext cx="9768468" cy="5494763"/>
          </a:xfrm>
          <a:prstGeom prst="rect">
            <a:avLst/>
          </a:prstGeom>
        </p:spPr>
      </p:pic>
    </p:spTree>
    <p:extLst>
      <p:ext uri="{BB962C8B-B14F-4D97-AF65-F5344CB8AC3E}">
        <p14:creationId xmlns:p14="http://schemas.microsoft.com/office/powerpoint/2010/main" val="2698223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1B9EC-71AA-4326-B9D0-5FBDD0E51936}"/>
              </a:ext>
            </a:extLst>
          </p:cNvPr>
          <p:cNvSpPr>
            <a:spLocks noGrp="1"/>
          </p:cNvSpPr>
          <p:nvPr>
            <p:ph type="title"/>
          </p:nvPr>
        </p:nvSpPr>
        <p:spPr/>
        <p:txBody>
          <a:bodyPr/>
          <a:lstStyle/>
          <a:p>
            <a:pPr algn="ctr"/>
            <a:r>
              <a:rPr lang="en-US" dirty="0">
                <a:latin typeface="Comic Sans MS" panose="030F0702030302020204" pitchFamily="66" charset="0"/>
              </a:rPr>
              <a:t>Your turn!</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AD90A189-6609-47EF-A712-FCE5390AB0E2}"/>
              </a:ext>
            </a:extLst>
          </p:cNvPr>
          <p:cNvSpPr>
            <a:spLocks noGrp="1"/>
          </p:cNvSpPr>
          <p:nvPr>
            <p:ph idx="1"/>
          </p:nvPr>
        </p:nvSpPr>
        <p:spPr>
          <a:xfrm>
            <a:off x="838200" y="1825625"/>
            <a:ext cx="5027341" cy="4351338"/>
          </a:xfrm>
        </p:spPr>
        <p:txBody>
          <a:bodyPr>
            <a:normAutofit/>
          </a:bodyPr>
          <a:lstStyle/>
          <a:p>
            <a:pPr marL="0" indent="0" algn="ctr">
              <a:lnSpc>
                <a:spcPct val="107000"/>
              </a:lnSpc>
              <a:spcAft>
                <a:spcPts val="800"/>
              </a:spcAft>
              <a:buNone/>
            </a:pPr>
            <a:r>
              <a:rPr lang="en-US" sz="2400" dirty="0">
                <a:effectLst/>
                <a:latin typeface="Comic Sans MS" panose="030F0702030302020204" pitchFamily="66" charset="0"/>
                <a:ea typeface="Calibri" panose="020F0502020204030204" pitchFamily="34" charset="0"/>
                <a:cs typeface="Times New Roman" panose="02020603050405020304" pitchFamily="18" charset="0"/>
              </a:rPr>
              <a:t>With the ruler that you have been given, can you measure the lines in cm. Remember to start on 0cm and end at the longest point (the point of the crayon).</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721336B-40A3-469A-9697-83060A42E00B}"/>
              </a:ext>
            </a:extLst>
          </p:cNvPr>
          <p:cNvPicPr>
            <a:picLocks noChangeAspect="1"/>
          </p:cNvPicPr>
          <p:nvPr/>
        </p:nvPicPr>
        <p:blipFill rotWithShape="1">
          <a:blip r:embed="rId3"/>
          <a:srcRect l="29726" t="16586" r="30945" b="12520"/>
          <a:stretch/>
        </p:blipFill>
        <p:spPr>
          <a:xfrm>
            <a:off x="6958361" y="1483112"/>
            <a:ext cx="4795025" cy="4861932"/>
          </a:xfrm>
          <a:prstGeom prst="rect">
            <a:avLst/>
          </a:prstGeom>
        </p:spPr>
      </p:pic>
    </p:spTree>
    <p:extLst>
      <p:ext uri="{BB962C8B-B14F-4D97-AF65-F5344CB8AC3E}">
        <p14:creationId xmlns:p14="http://schemas.microsoft.com/office/powerpoint/2010/main" val="382212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F2EEB-41A3-4A50-93DE-E4CA68AD2585}"/>
              </a:ext>
            </a:extLst>
          </p:cNvPr>
          <p:cNvSpPr>
            <a:spLocks noGrp="1"/>
          </p:cNvSpPr>
          <p:nvPr>
            <p:ph type="title"/>
          </p:nvPr>
        </p:nvSpPr>
        <p:spPr/>
        <p:txBody>
          <a:bodyPr/>
          <a:lstStyle/>
          <a:p>
            <a:r>
              <a:rPr lang="en-US" b="1" dirty="0">
                <a:latin typeface="Comic Sans MS" panose="030F0702030302020204" pitchFamily="66" charset="0"/>
                <a:ea typeface="Calibri" panose="020F0502020204030204" pitchFamily="34" charset="0"/>
                <a:cs typeface="Times New Roman" panose="02020603050405020304" pitchFamily="18" charset="0"/>
              </a:rPr>
              <a:t>YR2 practical lesson:</a:t>
            </a:r>
            <a:endParaRPr lang="en-GB" dirty="0"/>
          </a:p>
        </p:txBody>
      </p:sp>
      <p:sp>
        <p:nvSpPr>
          <p:cNvPr id="3" name="Content Placeholder 2">
            <a:extLst>
              <a:ext uri="{FF2B5EF4-FFF2-40B4-BE49-F238E27FC236}">
                <a16:creationId xmlns:a16="http://schemas.microsoft.com/office/drawing/2014/main" id="{0F6AD40A-422D-4B6A-90ED-F23FBA026378}"/>
              </a:ext>
            </a:extLst>
          </p:cNvPr>
          <p:cNvSpPr>
            <a:spLocks noGrp="1"/>
          </p:cNvSpPr>
          <p:nvPr>
            <p:ph idx="1"/>
          </p:nvPr>
        </p:nvSpPr>
        <p:spPr/>
        <p:txBody>
          <a:bodyPr/>
          <a:lstStyle/>
          <a:p>
            <a:pPr>
              <a:lnSpc>
                <a:spcPct val="107000"/>
              </a:lnSpc>
            </a:pPr>
            <a:r>
              <a:rPr lang="en-US" sz="2400" dirty="0">
                <a:latin typeface="Comic Sans MS" panose="030F0702030302020204" pitchFamily="66" charset="0"/>
                <a:ea typeface="Calibri" panose="020F0502020204030204" pitchFamily="34" charset="0"/>
                <a:cs typeface="Times New Roman" panose="02020603050405020304" pitchFamily="18" charset="0"/>
              </a:rPr>
              <a:t>S</a:t>
            </a:r>
            <a:r>
              <a:rPr lang="en-US" sz="2400" dirty="0">
                <a:effectLst/>
                <a:latin typeface="Comic Sans MS" panose="030F0702030302020204" pitchFamily="66" charset="0"/>
                <a:ea typeface="Calibri" panose="020F0502020204030204" pitchFamily="34" charset="0"/>
                <a:cs typeface="Times New Roman" panose="02020603050405020304" pitchFamily="18" charset="0"/>
              </a:rPr>
              <a:t>tart by measuring the length of different sized tape/lines on tabletops. Look at the number of th</a:t>
            </a:r>
            <a:r>
              <a:rPr lang="en-US" sz="2400" dirty="0">
                <a:latin typeface="Comic Sans MS" panose="030F0702030302020204" pitchFamily="66" charset="0"/>
                <a:ea typeface="Calibri" panose="020F0502020204030204" pitchFamily="34" charset="0"/>
                <a:cs typeface="Times New Roman" panose="02020603050405020304" pitchFamily="18" charset="0"/>
              </a:rPr>
              <a:t>e line so you can put the measurements in the table.</a:t>
            </a:r>
            <a:endParaRPr lang="en-US" sz="2400" dirty="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pPr>
            <a:r>
              <a:rPr lang="en-US" sz="2400" dirty="0">
                <a:latin typeface="Comic Sans MS" panose="030F0702030302020204" pitchFamily="66" charset="0"/>
                <a:ea typeface="Calibri" panose="020F0502020204030204" pitchFamily="34" charset="0"/>
                <a:cs typeface="Times New Roman" panose="02020603050405020304" pitchFamily="18" charset="0"/>
              </a:rPr>
              <a:t>Then, </a:t>
            </a:r>
            <a:r>
              <a:rPr lang="en-US" sz="2400" dirty="0">
                <a:effectLst/>
                <a:latin typeface="Comic Sans MS" panose="030F0702030302020204" pitchFamily="66" charset="0"/>
                <a:ea typeface="Calibri" panose="020F0502020204030204" pitchFamily="34" charset="0"/>
                <a:cs typeface="Times New Roman" panose="02020603050405020304" pitchFamily="18" charset="0"/>
              </a:rPr>
              <a:t>find objects around the classroom</a:t>
            </a:r>
            <a:r>
              <a:rPr lang="en-US" sz="2400" dirty="0">
                <a:latin typeface="Comic Sans MS" panose="030F0702030302020204" pitchFamily="66" charset="0"/>
                <a:ea typeface="Calibri" panose="020F0502020204030204" pitchFamily="34" charset="0"/>
                <a:cs typeface="Times New Roman" panose="02020603050405020304" pitchFamily="18" charset="0"/>
              </a:rPr>
              <a:t> </a:t>
            </a:r>
            <a:r>
              <a:rPr lang="en-US" sz="2400" dirty="0">
                <a:effectLst/>
                <a:latin typeface="Comic Sans MS" panose="030F0702030302020204" pitchFamily="66" charset="0"/>
                <a:ea typeface="Calibri" panose="020F0502020204030204" pitchFamily="34" charset="0"/>
                <a:cs typeface="Times New Roman" panose="02020603050405020304" pitchFamily="18" charset="0"/>
              </a:rPr>
              <a:t>smaller than a ruler and measure them. YR2 children, find things and measure to the nearest cm </a:t>
            </a:r>
            <a:r>
              <a:rPr lang="en-US" sz="2400" dirty="0" err="1">
                <a:effectLst/>
                <a:latin typeface="Comic Sans MS" panose="030F0702030302020204" pitchFamily="66" charset="0"/>
                <a:ea typeface="Calibri" panose="020F0502020204030204" pitchFamily="34" charset="0"/>
                <a:cs typeface="Times New Roman" panose="02020603050405020304" pitchFamily="18" charset="0"/>
              </a:rPr>
              <a:t>e.g</a:t>
            </a:r>
            <a:r>
              <a:rPr lang="en-US" sz="2400" dirty="0">
                <a:effectLst/>
                <a:latin typeface="Comic Sans MS" panose="030F0702030302020204" pitchFamily="66" charset="0"/>
                <a:ea typeface="Calibri" panose="020F0502020204030204" pitchFamily="34" charset="0"/>
                <a:cs typeface="Times New Roman" panose="02020603050405020304" pitchFamily="18" charset="0"/>
              </a:rPr>
              <a:t> if it measures closest to 2cm </a:t>
            </a:r>
            <a:r>
              <a:rPr lang="en-US" sz="2400" dirty="0">
                <a:latin typeface="Comic Sans MS" panose="030F0702030302020204" pitchFamily="66" charset="0"/>
                <a:ea typeface="Calibri" panose="020F0502020204030204" pitchFamily="34" charset="0"/>
                <a:cs typeface="Times New Roman" panose="02020603050405020304" pitchFamily="18" charset="0"/>
              </a:rPr>
              <a:t>than 3cm. </a:t>
            </a:r>
          </a:p>
          <a:p>
            <a:pPr>
              <a:lnSpc>
                <a:spcPct val="107000"/>
              </a:lnSpc>
            </a:pPr>
            <a:r>
              <a:rPr lang="en-US" sz="2400" dirty="0">
                <a:effectLst/>
                <a:latin typeface="Comic Sans MS" panose="030F0702030302020204" pitchFamily="66" charset="0"/>
                <a:ea typeface="Calibri" panose="020F0502020204030204" pitchFamily="34" charset="0"/>
                <a:cs typeface="Times New Roman" panose="02020603050405020304" pitchFamily="18" charset="0"/>
              </a:rPr>
              <a:t>Then, go outside with meter stick/measuring wheel and see if you can find the lengths of different things in m e.g. length of the playground, height of a tree. Record ideas in table.</a:t>
            </a:r>
            <a:endParaRPr lang="en-GB" sz="2400" dirty="0">
              <a:effectLst/>
              <a:latin typeface="Comic Sans MS" panose="030F0702030302020204" pitchFamily="66"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7171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B316-05D3-4B17-814E-9DB11304A78E}"/>
              </a:ext>
            </a:extLst>
          </p:cNvPr>
          <p:cNvSpPr>
            <a:spLocks noGrp="1"/>
          </p:cNvSpPr>
          <p:nvPr>
            <p:ph type="title"/>
          </p:nvPr>
        </p:nvSpPr>
        <p:spPr/>
        <p:txBody>
          <a:bodyPr/>
          <a:lstStyle/>
          <a:p>
            <a:r>
              <a:rPr lang="en-US" b="1" dirty="0">
                <a:latin typeface="Comic Sans MS" panose="030F0702030302020204" pitchFamily="66" charset="0"/>
                <a:ea typeface="Calibri" panose="020F0502020204030204" pitchFamily="34" charset="0"/>
                <a:cs typeface="Times New Roman" panose="02020603050405020304" pitchFamily="18" charset="0"/>
              </a:rPr>
              <a:t>YR3 practical lesson:</a:t>
            </a:r>
            <a:endParaRPr lang="en-GB" dirty="0"/>
          </a:p>
        </p:txBody>
      </p:sp>
      <p:sp>
        <p:nvSpPr>
          <p:cNvPr id="3" name="Content Placeholder 2">
            <a:extLst>
              <a:ext uri="{FF2B5EF4-FFF2-40B4-BE49-F238E27FC236}">
                <a16:creationId xmlns:a16="http://schemas.microsoft.com/office/drawing/2014/main" id="{B2FADE7C-D872-44F4-ADA8-0D8B7066D59F}"/>
              </a:ext>
            </a:extLst>
          </p:cNvPr>
          <p:cNvSpPr>
            <a:spLocks noGrp="1"/>
          </p:cNvSpPr>
          <p:nvPr>
            <p:ph idx="1"/>
          </p:nvPr>
        </p:nvSpPr>
        <p:spPr/>
        <p:txBody>
          <a:bodyPr>
            <a:normAutofit/>
          </a:bodyPr>
          <a:lstStyle/>
          <a:p>
            <a:pPr>
              <a:lnSpc>
                <a:spcPct val="107000"/>
              </a:lnSpc>
              <a:spcAft>
                <a:spcPts val="800"/>
              </a:spcAft>
            </a:pPr>
            <a:r>
              <a:rPr lang="en-US" sz="2400" dirty="0">
                <a:latin typeface="Comic Sans MS" panose="030F0702030302020204" pitchFamily="66" charset="0"/>
                <a:ea typeface="Calibri" panose="020F0502020204030204" pitchFamily="34" charset="0"/>
                <a:cs typeface="Times New Roman" panose="02020603050405020304" pitchFamily="18" charset="0"/>
              </a:rPr>
              <a:t>S</a:t>
            </a:r>
            <a:r>
              <a:rPr lang="en-US" sz="2400" dirty="0">
                <a:effectLst/>
                <a:latin typeface="Comic Sans MS" panose="030F0702030302020204" pitchFamily="66" charset="0"/>
                <a:ea typeface="Calibri" panose="020F0502020204030204" pitchFamily="34" charset="0"/>
                <a:cs typeface="Times New Roman" panose="02020603050405020304" pitchFamily="18" charset="0"/>
              </a:rPr>
              <a:t>tart by measuring the length of different sized tape/lines on tabletops. Look at the number of th</a:t>
            </a:r>
            <a:r>
              <a:rPr lang="en-US" sz="2400" dirty="0">
                <a:latin typeface="Comic Sans MS" panose="030F0702030302020204" pitchFamily="66" charset="0"/>
                <a:ea typeface="Calibri" panose="020F0502020204030204" pitchFamily="34" charset="0"/>
                <a:cs typeface="Times New Roman" panose="02020603050405020304" pitchFamily="18" charset="0"/>
              </a:rPr>
              <a:t>e line so you can put the measurements in the table. Remember that we are measuring in cm and mm.</a:t>
            </a:r>
          </a:p>
          <a:p>
            <a:pPr>
              <a:lnSpc>
                <a:spcPct val="107000"/>
              </a:lnSpc>
              <a:spcAft>
                <a:spcPts val="800"/>
              </a:spcAft>
            </a:pPr>
            <a:r>
              <a:rPr lang="en-US" sz="2400" dirty="0">
                <a:effectLst/>
                <a:latin typeface="Comic Sans MS" panose="030F0702030302020204" pitchFamily="66" charset="0"/>
                <a:ea typeface="Calibri" panose="020F0502020204030204" pitchFamily="34" charset="0"/>
                <a:cs typeface="Times New Roman" panose="02020603050405020304" pitchFamily="18" charset="0"/>
              </a:rPr>
              <a:t>Then, </a:t>
            </a:r>
            <a:r>
              <a:rPr lang="en-US" sz="2400" dirty="0">
                <a:latin typeface="Comic Sans MS" panose="030F0702030302020204" pitchFamily="66" charset="0"/>
                <a:ea typeface="Calibri" panose="020F0502020204030204" pitchFamily="34" charset="0"/>
                <a:cs typeface="Times New Roman" panose="02020603050405020304" pitchFamily="18" charset="0"/>
              </a:rPr>
              <a:t>fi</a:t>
            </a:r>
            <a:r>
              <a:rPr lang="en-US" sz="2400" dirty="0">
                <a:effectLst/>
                <a:latin typeface="Comic Sans MS" panose="030F0702030302020204" pitchFamily="66" charset="0"/>
                <a:ea typeface="Calibri" panose="020F0502020204030204" pitchFamily="34" charset="0"/>
                <a:cs typeface="Times New Roman" panose="02020603050405020304" pitchFamily="18" charset="0"/>
              </a:rPr>
              <a:t>nd objects around the classroom, smaller than a ruler, and measure them. YR3 will be measuring to the nearest mm which means we will be using mixed measurements. </a:t>
            </a:r>
            <a:endParaRPr lang="en-GB" sz="2400" dirty="0"/>
          </a:p>
        </p:txBody>
      </p:sp>
    </p:spTree>
    <p:extLst>
      <p:ext uri="{BB962C8B-B14F-4D97-AF65-F5344CB8AC3E}">
        <p14:creationId xmlns:p14="http://schemas.microsoft.com/office/powerpoint/2010/main" val="3405825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3267FD-D3CD-4AB8-88EC-12FF0ECFF5F6}">
  <ds:schemaRefs>
    <ds:schemaRef ds:uri="http://schemas.microsoft.com/sharepoint/v3/contenttype/forms"/>
  </ds:schemaRefs>
</ds:datastoreItem>
</file>

<file path=customXml/itemProps2.xml><?xml version="1.0" encoding="utf-8"?>
<ds:datastoreItem xmlns:ds="http://schemas.openxmlformats.org/officeDocument/2006/customXml" ds:itemID="{390BDCB1-CAC1-4CB8-9CAF-17F0AD171F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534BA80-D44F-4F6D-B909-1A4C35CCB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dadb4-62c1-4fd3-aef3-0db6a8571f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740</Words>
  <Application>Microsoft Office PowerPoint</Application>
  <PresentationFormat>Widescreen</PresentationFormat>
  <Paragraphs>52</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Comic Sans MS</vt:lpstr>
      <vt:lpstr>Office Theme</vt:lpstr>
      <vt:lpstr>Length – Lesson 1</vt:lpstr>
      <vt:lpstr>PowerPoint Presentation</vt:lpstr>
      <vt:lpstr>How long do you think my objects are?</vt:lpstr>
      <vt:lpstr>What can I measure with these tools?</vt:lpstr>
      <vt:lpstr>What would I use to measure? Draw a line to the right measuring tool.</vt:lpstr>
      <vt:lpstr>PowerPoint Presentation</vt:lpstr>
      <vt:lpstr>Your turn!</vt:lpstr>
      <vt:lpstr>YR2 practical lesson:</vt:lpstr>
      <vt:lpstr>YR3 practical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dc:title>
  <dc:creator>M Smith</dc:creator>
  <cp:lastModifiedBy>A Chhibber</cp:lastModifiedBy>
  <cp:revision>83</cp:revision>
  <dcterms:created xsi:type="dcterms:W3CDTF">2021-11-14T08:27:55Z</dcterms:created>
  <dcterms:modified xsi:type="dcterms:W3CDTF">2022-02-27T15:49:02Z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