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559" r:id="rId4"/>
    <p:sldId id="549" r:id="rId5"/>
    <p:sldId id="507" r:id="rId6"/>
    <p:sldId id="510" r:id="rId7"/>
    <p:sldId id="502" r:id="rId8"/>
    <p:sldId id="503" r:id="rId9"/>
    <p:sldId id="552" r:id="rId10"/>
    <p:sldId id="553" r:id="rId11"/>
    <p:sldId id="516" r:id="rId12"/>
    <p:sldId id="517" r:id="rId13"/>
    <p:sldId id="557" r:id="rId14"/>
    <p:sldId id="523" r:id="rId15"/>
    <p:sldId id="524" r:id="rId16"/>
    <p:sldId id="518" r:id="rId17"/>
    <p:sldId id="443" r:id="rId18"/>
    <p:sldId id="449" r:id="rId19"/>
    <p:sldId id="307" r:id="rId20"/>
    <p:sldId id="310" r:id="rId21"/>
    <p:sldId id="308" r:id="rId22"/>
    <p:sldId id="314" r:id="rId23"/>
    <p:sldId id="560" r:id="rId24"/>
    <p:sldId id="543" r:id="rId25"/>
    <p:sldId id="562" r:id="rId26"/>
    <p:sldId id="56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549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65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836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360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99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57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829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3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12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 / different about the arrays? Who can remember what an array is? What is it showing us?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46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54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368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57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637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54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753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15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78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Arrays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11.01.22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9E1684-5164-4015-88CF-64E75F68B82A}"/>
              </a:ext>
            </a:extLst>
          </p:cNvPr>
          <p:cNvSpPr/>
          <p:nvPr/>
        </p:nvSpPr>
        <p:spPr>
          <a:xfrm>
            <a:off x="5112774" y="2105548"/>
            <a:ext cx="662242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F0CF5-89A1-4FF0-B830-416B0ECF3390}"/>
              </a:ext>
            </a:extLst>
          </p:cNvPr>
          <p:cNvSpPr/>
          <p:nvPr/>
        </p:nvSpPr>
        <p:spPr>
          <a:xfrm>
            <a:off x="7059562" y="193141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AD3EA5-B73E-4843-B02C-D1DB011AD5FF}"/>
              </a:ext>
            </a:extLst>
          </p:cNvPr>
          <p:cNvSpPr/>
          <p:nvPr/>
        </p:nvSpPr>
        <p:spPr>
          <a:xfrm>
            <a:off x="7054646" y="286478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DBC281-8EDF-4F18-95A5-F28DCB6E4FC6}"/>
              </a:ext>
            </a:extLst>
          </p:cNvPr>
          <p:cNvSpPr/>
          <p:nvPr/>
        </p:nvSpPr>
        <p:spPr>
          <a:xfrm>
            <a:off x="5234420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EEA8A1-E379-431C-9442-B6A0D123B8F6}"/>
              </a:ext>
            </a:extLst>
          </p:cNvPr>
          <p:cNvSpPr/>
          <p:nvPr/>
        </p:nvSpPr>
        <p:spPr>
          <a:xfrm>
            <a:off x="6556621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699C-8C44-4794-B5BC-B00F8DBFAABC}"/>
              </a:ext>
            </a:extLst>
          </p:cNvPr>
          <p:cNvSpPr/>
          <p:nvPr/>
        </p:nvSpPr>
        <p:spPr>
          <a:xfrm>
            <a:off x="791207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809B4-9CC0-49C5-993A-84923ED5F6D8}"/>
              </a:ext>
            </a:extLst>
          </p:cNvPr>
          <p:cNvSpPr/>
          <p:nvPr/>
        </p:nvSpPr>
        <p:spPr>
          <a:xfrm>
            <a:off x="9250897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4E735B-E02D-4C89-A6BE-59662B96913D}"/>
              </a:ext>
            </a:extLst>
          </p:cNvPr>
          <p:cNvSpPr/>
          <p:nvPr/>
        </p:nvSpPr>
        <p:spPr>
          <a:xfrm>
            <a:off x="7054646" y="470107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175A92-2550-43AC-9E93-5602FCD51E48}"/>
              </a:ext>
            </a:extLst>
          </p:cNvPr>
          <p:cNvGrpSpPr/>
          <p:nvPr/>
        </p:nvGrpSpPr>
        <p:grpSpPr>
          <a:xfrm>
            <a:off x="1358605" y="1255823"/>
            <a:ext cx="2699146" cy="1101213"/>
            <a:chOff x="1371410" y="1406013"/>
            <a:chExt cx="2699146" cy="110121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DB0AACD-BA9F-4318-BB48-73CA8447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834522-15BF-4A9E-A0A0-EFABA9EC54CF}"/>
              </a:ext>
            </a:extLst>
          </p:cNvPr>
          <p:cNvGrpSpPr/>
          <p:nvPr/>
        </p:nvGrpSpPr>
        <p:grpSpPr>
          <a:xfrm>
            <a:off x="1358605" y="2529102"/>
            <a:ext cx="2699146" cy="1101213"/>
            <a:chOff x="1371410" y="1406013"/>
            <a:chExt cx="2699146" cy="110121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CCA6E9A-DC42-413F-A1FA-B4466C90B2CF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38020D01-09F4-4EA2-8EBA-9F0CCB96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D0E695-4749-4025-909C-B098FD6B0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D39E69-9182-4D2A-BB61-C767DB5AB198}"/>
              </a:ext>
            </a:extLst>
          </p:cNvPr>
          <p:cNvGrpSpPr/>
          <p:nvPr/>
        </p:nvGrpSpPr>
        <p:grpSpPr>
          <a:xfrm>
            <a:off x="1358605" y="3802381"/>
            <a:ext cx="2699146" cy="1101213"/>
            <a:chOff x="1371410" y="1406013"/>
            <a:chExt cx="2699146" cy="1101213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65D949B-6FDE-43C3-9420-F2773D7D407D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E93076A-FAEE-4EFE-8161-B633A7BC0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7CB84EC-2A44-4113-B429-54F6D508F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BFA94C-35B6-4F0C-BD98-FD81A4A9DF34}"/>
              </a:ext>
            </a:extLst>
          </p:cNvPr>
          <p:cNvGrpSpPr/>
          <p:nvPr/>
        </p:nvGrpSpPr>
        <p:grpSpPr>
          <a:xfrm>
            <a:off x="1358605" y="5075660"/>
            <a:ext cx="2699146" cy="1101213"/>
            <a:chOff x="1371410" y="1406013"/>
            <a:chExt cx="2699146" cy="1101213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4D58527A-B8A5-4F60-ABDD-702BB75C0429}"/>
                </a:ext>
              </a:extLst>
            </p:cNvPr>
            <p:cNvSpPr/>
            <p:nvPr/>
          </p:nvSpPr>
          <p:spPr>
            <a:xfrm>
              <a:off x="1371410" y="1406013"/>
              <a:ext cx="2699146" cy="110121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5E3FE6C-09F2-435E-91F8-2A28F0093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69" y="1490667"/>
              <a:ext cx="926784" cy="88148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16206ED-3E51-4B16-A769-F2ABA9BD7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392" y="1490667"/>
              <a:ext cx="926784" cy="881485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5EA8181-9DF4-4F1B-B436-055EF70F5EB8}"/>
              </a:ext>
            </a:extLst>
          </p:cNvPr>
          <p:cNvSpPr/>
          <p:nvPr/>
        </p:nvSpPr>
        <p:spPr>
          <a:xfrm>
            <a:off x="1058972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623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305C200-4C60-4F41-9C79-73F49EDFC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453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30868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270452" y="4256601"/>
            <a:ext cx="9331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has been made in the array above?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2E7C7-C10C-4437-B03D-0EEFFF2EA0A5}"/>
              </a:ext>
            </a:extLst>
          </p:cNvPr>
          <p:cNvSpPr txBox="1"/>
          <p:nvPr/>
        </p:nvSpPr>
        <p:spPr>
          <a:xfrm>
            <a:off x="270452" y="5136093"/>
            <a:ext cx="113119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an unequal amount of squares in the array.</a:t>
            </a:r>
            <a:b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11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br>
              <a:rPr lang="en-GB" sz="11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One of the row contains 4 instead of 5.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756FB0-ACB5-4587-81E6-6C37F2D1F3D6}"/>
              </a:ext>
            </a:extLst>
          </p:cNvPr>
          <p:cNvSpPr/>
          <p:nvPr/>
        </p:nvSpPr>
        <p:spPr>
          <a:xfrm>
            <a:off x="3517433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8FA904-E3ED-4C9D-80B4-6C5583A38A6B}"/>
              </a:ext>
            </a:extLst>
          </p:cNvPr>
          <p:cNvSpPr/>
          <p:nvPr/>
        </p:nvSpPr>
        <p:spPr>
          <a:xfrm>
            <a:off x="6721952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187F26-9BCE-4FB2-A4B5-F2895B8C0263}"/>
              </a:ext>
            </a:extLst>
          </p:cNvPr>
          <p:cNvSpPr/>
          <p:nvPr/>
        </p:nvSpPr>
        <p:spPr>
          <a:xfrm>
            <a:off x="4585606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21729A-D180-4DDD-9B03-E134E5ACD291}"/>
              </a:ext>
            </a:extLst>
          </p:cNvPr>
          <p:cNvSpPr/>
          <p:nvPr/>
        </p:nvSpPr>
        <p:spPr>
          <a:xfrm>
            <a:off x="5653779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389808-104C-49DD-8593-C746C6AAF918}"/>
              </a:ext>
            </a:extLst>
          </p:cNvPr>
          <p:cNvSpPr/>
          <p:nvPr/>
        </p:nvSpPr>
        <p:spPr>
          <a:xfrm>
            <a:off x="7790125" y="756762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DA2645-22D0-42CF-9C7E-44C065012377}"/>
              </a:ext>
            </a:extLst>
          </p:cNvPr>
          <p:cNvSpPr/>
          <p:nvPr/>
        </p:nvSpPr>
        <p:spPr>
          <a:xfrm>
            <a:off x="3517433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7F4640A-B217-463F-8238-B32E4681CBE6}"/>
              </a:ext>
            </a:extLst>
          </p:cNvPr>
          <p:cNvSpPr/>
          <p:nvPr/>
        </p:nvSpPr>
        <p:spPr>
          <a:xfrm>
            <a:off x="6721952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0DF8D-A429-487E-B4B3-E91CECCE52AF}"/>
              </a:ext>
            </a:extLst>
          </p:cNvPr>
          <p:cNvSpPr/>
          <p:nvPr/>
        </p:nvSpPr>
        <p:spPr>
          <a:xfrm>
            <a:off x="4585606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E6114A8-A087-4F59-A21A-3DCECD97A185}"/>
              </a:ext>
            </a:extLst>
          </p:cNvPr>
          <p:cNvSpPr/>
          <p:nvPr/>
        </p:nvSpPr>
        <p:spPr>
          <a:xfrm>
            <a:off x="5653779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02DEE7-EA87-4540-AE6B-0C5E85E7163F}"/>
              </a:ext>
            </a:extLst>
          </p:cNvPr>
          <p:cNvSpPr/>
          <p:nvPr/>
        </p:nvSpPr>
        <p:spPr>
          <a:xfrm>
            <a:off x="7790125" y="1561926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A0C8BF8-1A8C-4F8B-9E82-841ECB2135BC}"/>
              </a:ext>
            </a:extLst>
          </p:cNvPr>
          <p:cNvSpPr/>
          <p:nvPr/>
        </p:nvSpPr>
        <p:spPr>
          <a:xfrm>
            <a:off x="3517433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6DF4CF6-04B5-47F4-8913-BB3BC1977659}"/>
              </a:ext>
            </a:extLst>
          </p:cNvPr>
          <p:cNvSpPr/>
          <p:nvPr/>
        </p:nvSpPr>
        <p:spPr>
          <a:xfrm>
            <a:off x="4941664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9C09F83-878F-4B4D-B110-E353600EF1DD}"/>
              </a:ext>
            </a:extLst>
          </p:cNvPr>
          <p:cNvSpPr/>
          <p:nvPr/>
        </p:nvSpPr>
        <p:spPr>
          <a:xfrm>
            <a:off x="6365895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DF52FA-F9C2-4F74-A1D1-D575D4C2B83A}"/>
              </a:ext>
            </a:extLst>
          </p:cNvPr>
          <p:cNvSpPr/>
          <p:nvPr/>
        </p:nvSpPr>
        <p:spPr>
          <a:xfrm>
            <a:off x="7790125" y="236709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B524BBD-FDA7-4B8B-B3C4-2ABA6CD1B583}"/>
              </a:ext>
            </a:extLst>
          </p:cNvPr>
          <p:cNvSpPr/>
          <p:nvPr/>
        </p:nvSpPr>
        <p:spPr>
          <a:xfrm>
            <a:off x="3517433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B39C346-7E06-42CC-8FDE-0C8BC426B5C2}"/>
              </a:ext>
            </a:extLst>
          </p:cNvPr>
          <p:cNvSpPr/>
          <p:nvPr/>
        </p:nvSpPr>
        <p:spPr>
          <a:xfrm>
            <a:off x="6721952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72A8FDB-4E74-4226-B903-DA04110BF0B5}"/>
              </a:ext>
            </a:extLst>
          </p:cNvPr>
          <p:cNvSpPr/>
          <p:nvPr/>
        </p:nvSpPr>
        <p:spPr>
          <a:xfrm>
            <a:off x="4585606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2E84CA-D292-4B66-9092-70E31545A5A4}"/>
              </a:ext>
            </a:extLst>
          </p:cNvPr>
          <p:cNvSpPr/>
          <p:nvPr/>
        </p:nvSpPr>
        <p:spPr>
          <a:xfrm>
            <a:off x="5653779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9D4C857-30F9-4AE0-AA74-80436925EC3F}"/>
              </a:ext>
            </a:extLst>
          </p:cNvPr>
          <p:cNvSpPr/>
          <p:nvPr/>
        </p:nvSpPr>
        <p:spPr>
          <a:xfrm>
            <a:off x="7790125" y="3172254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4238BD0-6C27-4202-AD6A-EF91CA72AB1F}"/>
              </a:ext>
            </a:extLst>
          </p:cNvPr>
          <p:cNvSpPr/>
          <p:nvPr/>
        </p:nvSpPr>
        <p:spPr>
          <a:xfrm>
            <a:off x="3299791" y="2252870"/>
            <a:ext cx="5181600" cy="7951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5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323432"/>
            <a:ext cx="1106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 and draw an array to match the description.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6F25FA-F550-4EED-9568-9CE7CCF7B0C0}"/>
              </a:ext>
            </a:extLst>
          </p:cNvPr>
          <p:cNvSpPr/>
          <p:nvPr/>
        </p:nvSpPr>
        <p:spPr>
          <a:xfrm>
            <a:off x="3202119" y="1212200"/>
            <a:ext cx="5787759" cy="1365787"/>
          </a:xfrm>
          <a:prstGeom prst="roundRect">
            <a:avLst/>
          </a:prstGeom>
          <a:solidFill>
            <a:srgbClr val="ECF3F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5 rows.</a:t>
            </a:r>
            <a:b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2 on each row. 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B6A454C-9A15-4545-81CE-496086163EF6}"/>
              </a:ext>
            </a:extLst>
          </p:cNvPr>
          <p:cNvSpPr/>
          <p:nvPr/>
        </p:nvSpPr>
        <p:spPr>
          <a:xfrm>
            <a:off x="5282052" y="3002692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7DAF5DA-34AE-41F5-918D-BB5AFCF82A78}"/>
              </a:ext>
            </a:extLst>
          </p:cNvPr>
          <p:cNvSpPr/>
          <p:nvPr/>
        </p:nvSpPr>
        <p:spPr>
          <a:xfrm>
            <a:off x="5282052" y="371423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A9D917-DB48-437E-A8AC-08EB33AF82AD}"/>
              </a:ext>
            </a:extLst>
          </p:cNvPr>
          <p:cNvSpPr/>
          <p:nvPr/>
        </p:nvSpPr>
        <p:spPr>
          <a:xfrm>
            <a:off x="5282052" y="4425786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514EFC2-B179-41DD-9FBD-77DA8DCCDBF5}"/>
              </a:ext>
            </a:extLst>
          </p:cNvPr>
          <p:cNvSpPr/>
          <p:nvPr/>
        </p:nvSpPr>
        <p:spPr>
          <a:xfrm>
            <a:off x="5282052" y="5137333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5AD4D88-6A0E-461C-AA53-5BCF30F44151}"/>
              </a:ext>
            </a:extLst>
          </p:cNvPr>
          <p:cNvSpPr/>
          <p:nvPr/>
        </p:nvSpPr>
        <p:spPr>
          <a:xfrm>
            <a:off x="5282052" y="584887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7832C4A-6C6E-4C6A-89CB-6F9E38819EFE}"/>
              </a:ext>
            </a:extLst>
          </p:cNvPr>
          <p:cNvSpPr/>
          <p:nvPr/>
        </p:nvSpPr>
        <p:spPr>
          <a:xfrm>
            <a:off x="6377449" y="3002692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0B4C02F-C264-46B8-B5BB-86CA2C5DA7E9}"/>
              </a:ext>
            </a:extLst>
          </p:cNvPr>
          <p:cNvSpPr/>
          <p:nvPr/>
        </p:nvSpPr>
        <p:spPr>
          <a:xfrm>
            <a:off x="6377449" y="371423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2012C1-BEFD-41D9-BE97-6834E43D1004}"/>
              </a:ext>
            </a:extLst>
          </p:cNvPr>
          <p:cNvSpPr/>
          <p:nvPr/>
        </p:nvSpPr>
        <p:spPr>
          <a:xfrm>
            <a:off x="6377449" y="4425786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622D0A4-6993-4337-A03D-A6A41B38DFD3}"/>
              </a:ext>
            </a:extLst>
          </p:cNvPr>
          <p:cNvSpPr/>
          <p:nvPr/>
        </p:nvSpPr>
        <p:spPr>
          <a:xfrm>
            <a:off x="6377449" y="5137333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C5481F7-32C0-45D9-B2A2-95A69797C470}"/>
              </a:ext>
            </a:extLst>
          </p:cNvPr>
          <p:cNvSpPr/>
          <p:nvPr/>
        </p:nvSpPr>
        <p:spPr>
          <a:xfrm>
            <a:off x="6377449" y="5848879"/>
            <a:ext cx="540000" cy="540000"/>
          </a:xfrm>
          <a:prstGeom prst="ellipse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0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the difference between a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row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and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column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02E2D0C-D328-496D-AB37-E8779ADFE41B}"/>
              </a:ext>
            </a:extLst>
          </p:cNvPr>
          <p:cNvSpPr txBox="1"/>
          <p:nvPr/>
        </p:nvSpPr>
        <p:spPr>
          <a:xfrm>
            <a:off x="431296" y="4881880"/>
            <a:ext cx="11760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 rows.      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 columns.      _______ in each column.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FA6ABB-8DA0-474F-91A3-98298CC5CA04}"/>
              </a:ext>
            </a:extLst>
          </p:cNvPr>
          <p:cNvSpPr txBox="1"/>
          <p:nvPr/>
        </p:nvSpPr>
        <p:spPr>
          <a:xfrm>
            <a:off x="2281924" y="4765713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614AB-DDA4-46EF-9937-2FE8276D805B}"/>
              </a:ext>
            </a:extLst>
          </p:cNvPr>
          <p:cNvSpPr txBox="1"/>
          <p:nvPr/>
        </p:nvSpPr>
        <p:spPr>
          <a:xfrm>
            <a:off x="5227059" y="4741651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8A4A856-3E01-4CA8-8803-C7DC61C91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70" y="1810387"/>
            <a:ext cx="876474" cy="876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0CBA3A1-7CCC-45B7-9568-15C684F70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42" y="1810387"/>
            <a:ext cx="876474" cy="8764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376C52A-57E3-4CB3-B656-F2C73A3E5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4" y="1810387"/>
            <a:ext cx="876474" cy="8764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0BAC5AA-BEB5-45FE-AC23-58D5537B7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86" y="1810387"/>
            <a:ext cx="876474" cy="876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A50D72B-BC7D-4560-A1A1-800EB01CC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57" y="1810387"/>
            <a:ext cx="876474" cy="8764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EA40B48-47B4-4521-A55D-9685E53D7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70" y="2855097"/>
            <a:ext cx="876474" cy="876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CDF7E21-CDA7-4EBE-9ABD-61240C95D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42" y="2855097"/>
            <a:ext cx="876474" cy="8764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2A40133-152A-4C59-8C70-DAC4C6777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14" y="2855097"/>
            <a:ext cx="876474" cy="8764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0FD8BE8-F3EF-4A28-A4EE-B63F3C47D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86" y="2855097"/>
            <a:ext cx="876474" cy="8764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BB25295-998E-4E0B-B79F-DDD9EF5BC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657" y="2855097"/>
            <a:ext cx="876474" cy="87647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A5CAC0-55E4-4D2B-83FD-7E18E2A1C560}"/>
              </a:ext>
            </a:extLst>
          </p:cNvPr>
          <p:cNvSpPr/>
          <p:nvPr/>
        </p:nvSpPr>
        <p:spPr>
          <a:xfrm>
            <a:off x="3291840" y="1757656"/>
            <a:ext cx="5200153" cy="10014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62B712-3D91-4E8E-8E94-6CA97EFE9F89}"/>
              </a:ext>
            </a:extLst>
          </p:cNvPr>
          <p:cNvSpPr txBox="1"/>
          <p:nvPr/>
        </p:nvSpPr>
        <p:spPr>
          <a:xfrm>
            <a:off x="4071452" y="1181407"/>
            <a:ext cx="3640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Rows go across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88FC13-DB10-4D78-AE6E-FA9F3D58FDD8}"/>
              </a:ext>
            </a:extLst>
          </p:cNvPr>
          <p:cNvSpPr txBox="1"/>
          <p:nvPr/>
        </p:nvSpPr>
        <p:spPr>
          <a:xfrm>
            <a:off x="1398129" y="2209807"/>
            <a:ext cx="189371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Columns go down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F72A376-2744-4A5D-8E0F-41255CA95F5C}"/>
              </a:ext>
            </a:extLst>
          </p:cNvPr>
          <p:cNvSpPr/>
          <p:nvPr/>
        </p:nvSpPr>
        <p:spPr>
          <a:xfrm>
            <a:off x="3291840" y="1757656"/>
            <a:ext cx="1157041" cy="2042937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4DB79D7-61A6-493D-9870-7C713443D650}"/>
              </a:ext>
            </a:extLst>
          </p:cNvPr>
          <p:cNvSpPr txBox="1"/>
          <p:nvPr/>
        </p:nvSpPr>
        <p:spPr>
          <a:xfrm>
            <a:off x="2272160" y="5700655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C64EEA-0587-4A47-A57A-4A9A4DE76D8D}"/>
              </a:ext>
            </a:extLst>
          </p:cNvPr>
          <p:cNvSpPr txBox="1"/>
          <p:nvPr/>
        </p:nvSpPr>
        <p:spPr>
          <a:xfrm>
            <a:off x="5895772" y="5676593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0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" grpId="0" animBg="1"/>
      <p:bldP spid="54" grpId="0"/>
      <p:bldP spid="55" grpId="0"/>
      <p:bldP spid="56" grpId="0" animBg="1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6096000" y="1797984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rows.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columns.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column.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6312177" y="1622964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EBB67-BB4B-4CFE-A2D4-778438FE1133}"/>
              </a:ext>
            </a:extLst>
          </p:cNvPr>
          <p:cNvSpPr/>
          <p:nvPr/>
        </p:nvSpPr>
        <p:spPr>
          <a:xfrm>
            <a:off x="6312177" y="256691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112F5B-68D5-46F0-AE4D-4B26631485F6}"/>
              </a:ext>
            </a:extLst>
          </p:cNvPr>
          <p:cNvSpPr/>
          <p:nvPr/>
        </p:nvSpPr>
        <p:spPr>
          <a:xfrm>
            <a:off x="6352902" y="402614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6AAB1-C37F-48A3-A882-B2648543A327}"/>
              </a:ext>
            </a:extLst>
          </p:cNvPr>
          <p:cNvSpPr/>
          <p:nvPr/>
        </p:nvSpPr>
        <p:spPr>
          <a:xfrm>
            <a:off x="6352902" y="4997389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F517553-DA2D-4B80-A34A-25DC144E1726}"/>
              </a:ext>
            </a:extLst>
          </p:cNvPr>
          <p:cNvSpPr/>
          <p:nvPr/>
        </p:nvSpPr>
        <p:spPr>
          <a:xfrm>
            <a:off x="1838372" y="1916875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3FED5F-2A1A-423A-BBED-DD08AD15B198}"/>
              </a:ext>
            </a:extLst>
          </p:cNvPr>
          <p:cNvSpPr/>
          <p:nvPr/>
        </p:nvSpPr>
        <p:spPr>
          <a:xfrm>
            <a:off x="3156017" y="1916875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B1F02B8-C3C0-4A8B-95F8-774CF454C36D}"/>
              </a:ext>
            </a:extLst>
          </p:cNvPr>
          <p:cNvSpPr/>
          <p:nvPr/>
        </p:nvSpPr>
        <p:spPr>
          <a:xfrm>
            <a:off x="1838372" y="2887316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8543806-91B1-4AA5-BE63-2DC7B074CDC1}"/>
              </a:ext>
            </a:extLst>
          </p:cNvPr>
          <p:cNvSpPr/>
          <p:nvPr/>
        </p:nvSpPr>
        <p:spPr>
          <a:xfrm>
            <a:off x="3156017" y="2887316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18127A-1A58-4DA0-9FB9-7022C8D33DC7}"/>
              </a:ext>
            </a:extLst>
          </p:cNvPr>
          <p:cNvSpPr/>
          <p:nvPr/>
        </p:nvSpPr>
        <p:spPr>
          <a:xfrm>
            <a:off x="1838372" y="3857757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DACAB58-66D0-497B-AAC9-799CB8B84609}"/>
              </a:ext>
            </a:extLst>
          </p:cNvPr>
          <p:cNvSpPr/>
          <p:nvPr/>
        </p:nvSpPr>
        <p:spPr>
          <a:xfrm>
            <a:off x="3156017" y="3857757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F0A863B-ACAC-45FA-9EA2-52564C57BE5E}"/>
              </a:ext>
            </a:extLst>
          </p:cNvPr>
          <p:cNvSpPr/>
          <p:nvPr/>
        </p:nvSpPr>
        <p:spPr>
          <a:xfrm>
            <a:off x="1838372" y="4828199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3A27481-2BEB-458F-B4DB-EA1E3655C39E}"/>
              </a:ext>
            </a:extLst>
          </p:cNvPr>
          <p:cNvSpPr/>
          <p:nvPr/>
        </p:nvSpPr>
        <p:spPr>
          <a:xfrm>
            <a:off x="3156017" y="4828199"/>
            <a:ext cx="769926" cy="76413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5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7427308" y="1797984"/>
            <a:ext cx="462703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rows.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row.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columns. </a:t>
            </a:r>
          </a:p>
          <a:p>
            <a:endParaRPr lang="en-GB" sz="32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 in each column.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7643485" y="1622964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5EBB67-BB4B-4CFE-A2D4-778438FE1133}"/>
              </a:ext>
            </a:extLst>
          </p:cNvPr>
          <p:cNvSpPr/>
          <p:nvPr/>
        </p:nvSpPr>
        <p:spPr>
          <a:xfrm>
            <a:off x="7643485" y="256691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112F5B-68D5-46F0-AE4D-4B26631485F6}"/>
              </a:ext>
            </a:extLst>
          </p:cNvPr>
          <p:cNvSpPr/>
          <p:nvPr/>
        </p:nvSpPr>
        <p:spPr>
          <a:xfrm>
            <a:off x="7684210" y="402614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96AAB1-C37F-48A3-A882-B2648543A327}"/>
              </a:ext>
            </a:extLst>
          </p:cNvPr>
          <p:cNvSpPr/>
          <p:nvPr/>
        </p:nvSpPr>
        <p:spPr>
          <a:xfrm>
            <a:off x="7684210" y="4997389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03FED5F-2A1A-423A-BBED-DD08AD15B198}"/>
              </a:ext>
            </a:extLst>
          </p:cNvPr>
          <p:cNvSpPr/>
          <p:nvPr/>
        </p:nvSpPr>
        <p:spPr>
          <a:xfrm>
            <a:off x="961674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E942CC-DA36-473B-8ED5-00B82C7EE888}"/>
              </a:ext>
            </a:extLst>
          </p:cNvPr>
          <p:cNvSpPr/>
          <p:nvPr/>
        </p:nvSpPr>
        <p:spPr>
          <a:xfrm>
            <a:off x="1528028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737B6A-AAAB-4A22-B3C7-F2EBE458D593}"/>
              </a:ext>
            </a:extLst>
          </p:cNvPr>
          <p:cNvSpPr/>
          <p:nvPr/>
        </p:nvSpPr>
        <p:spPr>
          <a:xfrm>
            <a:off x="2094382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2C479C4-9651-4197-A35E-D6C01A3F1603}"/>
              </a:ext>
            </a:extLst>
          </p:cNvPr>
          <p:cNvSpPr/>
          <p:nvPr/>
        </p:nvSpPr>
        <p:spPr>
          <a:xfrm>
            <a:off x="2660736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4C1279-7A2E-4C67-B572-F08014B7AD99}"/>
              </a:ext>
            </a:extLst>
          </p:cNvPr>
          <p:cNvSpPr/>
          <p:nvPr/>
        </p:nvSpPr>
        <p:spPr>
          <a:xfrm>
            <a:off x="3227090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2255CD6-3D69-4D8F-A3BE-C09DD4A31878}"/>
              </a:ext>
            </a:extLst>
          </p:cNvPr>
          <p:cNvSpPr/>
          <p:nvPr/>
        </p:nvSpPr>
        <p:spPr>
          <a:xfrm>
            <a:off x="3793444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489009D-C356-45B3-8727-8C6C691B574A}"/>
              </a:ext>
            </a:extLst>
          </p:cNvPr>
          <p:cNvSpPr/>
          <p:nvPr/>
        </p:nvSpPr>
        <p:spPr>
          <a:xfrm>
            <a:off x="4359798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C442CF4-44CC-4157-B338-302212CE3112}"/>
              </a:ext>
            </a:extLst>
          </p:cNvPr>
          <p:cNvSpPr/>
          <p:nvPr/>
        </p:nvSpPr>
        <p:spPr>
          <a:xfrm>
            <a:off x="4926152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904E54-2E05-4808-B5CA-73130B343084}"/>
              </a:ext>
            </a:extLst>
          </p:cNvPr>
          <p:cNvSpPr/>
          <p:nvPr/>
        </p:nvSpPr>
        <p:spPr>
          <a:xfrm>
            <a:off x="5492506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3117E7-73EC-40AE-813A-5D7058E9CDC4}"/>
              </a:ext>
            </a:extLst>
          </p:cNvPr>
          <p:cNvSpPr/>
          <p:nvPr/>
        </p:nvSpPr>
        <p:spPr>
          <a:xfrm>
            <a:off x="6058864" y="2642954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D0DDCF4-5475-4122-8CF3-756E76E8CAAB}"/>
              </a:ext>
            </a:extLst>
          </p:cNvPr>
          <p:cNvSpPr/>
          <p:nvPr/>
        </p:nvSpPr>
        <p:spPr>
          <a:xfrm>
            <a:off x="961674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BD5A87-6D9E-45F7-A9EF-F0A1E3F11303}"/>
              </a:ext>
            </a:extLst>
          </p:cNvPr>
          <p:cNvSpPr/>
          <p:nvPr/>
        </p:nvSpPr>
        <p:spPr>
          <a:xfrm>
            <a:off x="1528028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9E121A-E9A7-4228-9ECE-C8928F77357E}"/>
              </a:ext>
            </a:extLst>
          </p:cNvPr>
          <p:cNvSpPr/>
          <p:nvPr/>
        </p:nvSpPr>
        <p:spPr>
          <a:xfrm>
            <a:off x="2094382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3FCEEF6-DFC1-467B-871D-F38DE477C8F5}"/>
              </a:ext>
            </a:extLst>
          </p:cNvPr>
          <p:cNvSpPr/>
          <p:nvPr/>
        </p:nvSpPr>
        <p:spPr>
          <a:xfrm>
            <a:off x="2660736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57B2526-867B-48D4-996F-AFF4ADADE64A}"/>
              </a:ext>
            </a:extLst>
          </p:cNvPr>
          <p:cNvSpPr/>
          <p:nvPr/>
        </p:nvSpPr>
        <p:spPr>
          <a:xfrm>
            <a:off x="3227090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5D0C1B8-78F6-4F44-A32E-6B8DBBEA3B12}"/>
              </a:ext>
            </a:extLst>
          </p:cNvPr>
          <p:cNvSpPr/>
          <p:nvPr/>
        </p:nvSpPr>
        <p:spPr>
          <a:xfrm>
            <a:off x="3793444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8B01E9-4CFD-4928-B827-40477FD28A1A}"/>
              </a:ext>
            </a:extLst>
          </p:cNvPr>
          <p:cNvSpPr/>
          <p:nvPr/>
        </p:nvSpPr>
        <p:spPr>
          <a:xfrm>
            <a:off x="4359798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ABCC99-42D2-460A-B57D-EAF21ACFE725}"/>
              </a:ext>
            </a:extLst>
          </p:cNvPr>
          <p:cNvSpPr/>
          <p:nvPr/>
        </p:nvSpPr>
        <p:spPr>
          <a:xfrm>
            <a:off x="4926152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EBF4F3B7-C56E-452B-81E9-ABC05596CE8D}"/>
              </a:ext>
            </a:extLst>
          </p:cNvPr>
          <p:cNvSpPr/>
          <p:nvPr/>
        </p:nvSpPr>
        <p:spPr>
          <a:xfrm>
            <a:off x="5492506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9DA4D71-CE94-4A63-A27F-B11E07DF3AC0}"/>
              </a:ext>
            </a:extLst>
          </p:cNvPr>
          <p:cNvSpPr/>
          <p:nvPr/>
        </p:nvSpPr>
        <p:spPr>
          <a:xfrm>
            <a:off x="6058864" y="3338026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42572C8-22BB-4801-905C-5385DE3837CA}"/>
              </a:ext>
            </a:extLst>
          </p:cNvPr>
          <p:cNvSpPr/>
          <p:nvPr/>
        </p:nvSpPr>
        <p:spPr>
          <a:xfrm>
            <a:off x="961674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EB70F4C-1905-4824-BC0F-B630CF0330F8}"/>
              </a:ext>
            </a:extLst>
          </p:cNvPr>
          <p:cNvSpPr/>
          <p:nvPr/>
        </p:nvSpPr>
        <p:spPr>
          <a:xfrm>
            <a:off x="1528028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A2EE049-7AEF-4F1B-BF18-CBB94BAF914E}"/>
              </a:ext>
            </a:extLst>
          </p:cNvPr>
          <p:cNvSpPr/>
          <p:nvPr/>
        </p:nvSpPr>
        <p:spPr>
          <a:xfrm>
            <a:off x="2094382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7181203-DDDC-4C18-A63E-90DD4BD4F6BC}"/>
              </a:ext>
            </a:extLst>
          </p:cNvPr>
          <p:cNvSpPr/>
          <p:nvPr/>
        </p:nvSpPr>
        <p:spPr>
          <a:xfrm>
            <a:off x="2660736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615DF37-301C-49F3-9AC9-9195DCD780BF}"/>
              </a:ext>
            </a:extLst>
          </p:cNvPr>
          <p:cNvSpPr/>
          <p:nvPr/>
        </p:nvSpPr>
        <p:spPr>
          <a:xfrm>
            <a:off x="3227090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9A0B42D-56EC-44F9-B39B-17F5B1DAF3CE}"/>
              </a:ext>
            </a:extLst>
          </p:cNvPr>
          <p:cNvSpPr/>
          <p:nvPr/>
        </p:nvSpPr>
        <p:spPr>
          <a:xfrm>
            <a:off x="3793444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3FCFB38-F6EF-4237-9ECF-90A8B0DA9EEC}"/>
              </a:ext>
            </a:extLst>
          </p:cNvPr>
          <p:cNvSpPr/>
          <p:nvPr/>
        </p:nvSpPr>
        <p:spPr>
          <a:xfrm>
            <a:off x="4359798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031C766-5EDF-44D4-A876-73CFF86C250E}"/>
              </a:ext>
            </a:extLst>
          </p:cNvPr>
          <p:cNvSpPr/>
          <p:nvPr/>
        </p:nvSpPr>
        <p:spPr>
          <a:xfrm>
            <a:off x="4926152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1A11CE89-AC44-40B8-B1F0-898D0C075808}"/>
              </a:ext>
            </a:extLst>
          </p:cNvPr>
          <p:cNvSpPr/>
          <p:nvPr/>
        </p:nvSpPr>
        <p:spPr>
          <a:xfrm>
            <a:off x="5492506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7ED6E43-D4E7-4D7A-854A-38AB07C36D4B}"/>
              </a:ext>
            </a:extLst>
          </p:cNvPr>
          <p:cNvSpPr/>
          <p:nvPr/>
        </p:nvSpPr>
        <p:spPr>
          <a:xfrm>
            <a:off x="6058864" y="4033098"/>
            <a:ext cx="447825" cy="429897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431295" y="423796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7A4D92-BED6-433A-862F-44B058D5F22E}"/>
              </a:ext>
            </a:extLst>
          </p:cNvPr>
          <p:cNvGraphicFramePr>
            <a:graphicFrameLocks noGrp="1"/>
          </p:cNvGraphicFramePr>
          <p:nvPr/>
        </p:nvGraphicFramePr>
        <p:xfrm>
          <a:off x="596348" y="1432367"/>
          <a:ext cx="10999304" cy="46167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9826">
                  <a:extLst>
                    <a:ext uri="{9D8B030D-6E8A-4147-A177-3AD203B41FA5}">
                      <a16:colId xmlns:a16="http://schemas.microsoft.com/office/drawing/2014/main" val="1227901610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4062368984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3499901462"/>
                    </a:ext>
                  </a:extLst>
                </a:gridCol>
                <a:gridCol w="2749826">
                  <a:extLst>
                    <a:ext uri="{9D8B030D-6E8A-4147-A177-3AD203B41FA5}">
                      <a16:colId xmlns:a16="http://schemas.microsoft.com/office/drawing/2014/main" val="762922530"/>
                    </a:ext>
                  </a:extLst>
                </a:gridCol>
              </a:tblGrid>
              <a:tr h="49435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Array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Describe: Rows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Describe: Columns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Number sentence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0469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rows.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row.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columns.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column.</a:t>
                      </a:r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84080"/>
                  </a:ext>
                </a:extLst>
              </a:tr>
              <a:tr h="2061216"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rows.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row.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columns.</a:t>
                      </a:r>
                    </a:p>
                    <a:p>
                      <a:pPr algn="ctr"/>
                      <a:endParaRPr lang="en-GB" sz="2100" b="1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/>
                      <a:r>
                        <a:rPr lang="en-GB" sz="2100" b="1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_____ in each column.</a:t>
                      </a:r>
                      <a:endParaRPr lang="en-GB" sz="2100" dirty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377962"/>
                  </a:ext>
                </a:extLst>
              </a:tr>
            </a:tbl>
          </a:graphicData>
        </a:graphic>
      </p:graphicFrame>
      <p:sp>
        <p:nvSpPr>
          <p:cNvPr id="103" name="Oval 102">
            <a:extLst>
              <a:ext uri="{FF2B5EF4-FFF2-40B4-BE49-F238E27FC236}">
                <a16:creationId xmlns:a16="http://schemas.microsoft.com/office/drawing/2014/main" id="{E0298E3A-BC74-4078-9870-FFE99572BA95}"/>
              </a:ext>
            </a:extLst>
          </p:cNvPr>
          <p:cNvSpPr/>
          <p:nvPr/>
        </p:nvSpPr>
        <p:spPr>
          <a:xfrm>
            <a:off x="1371959" y="2145323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C1AED549-3786-4EDE-9EE2-E9780F25311A}"/>
              </a:ext>
            </a:extLst>
          </p:cNvPr>
          <p:cNvSpPr/>
          <p:nvPr/>
        </p:nvSpPr>
        <p:spPr>
          <a:xfrm>
            <a:off x="1371959" y="2772630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1B47664-9D9B-4AF9-835B-4D949F8E098B}"/>
              </a:ext>
            </a:extLst>
          </p:cNvPr>
          <p:cNvSpPr/>
          <p:nvPr/>
        </p:nvSpPr>
        <p:spPr>
          <a:xfrm>
            <a:off x="1371959" y="3399938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C3EFF59-A86A-4071-A838-A5ABDC0CF663}"/>
              </a:ext>
            </a:extLst>
          </p:cNvPr>
          <p:cNvSpPr/>
          <p:nvPr/>
        </p:nvSpPr>
        <p:spPr>
          <a:xfrm>
            <a:off x="2088464" y="2145323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FFF2035-9485-4B91-9C6A-EDAAEFD8B4D3}"/>
              </a:ext>
            </a:extLst>
          </p:cNvPr>
          <p:cNvSpPr/>
          <p:nvPr/>
        </p:nvSpPr>
        <p:spPr>
          <a:xfrm>
            <a:off x="2088464" y="2772630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B299A21-8144-4992-9D33-FC8603A7B8C5}"/>
              </a:ext>
            </a:extLst>
          </p:cNvPr>
          <p:cNvSpPr/>
          <p:nvPr/>
        </p:nvSpPr>
        <p:spPr>
          <a:xfrm>
            <a:off x="2088464" y="3399938"/>
            <a:ext cx="399761" cy="403437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EBEFF1E-1B5D-48E9-A031-52EC2DE29153}"/>
              </a:ext>
            </a:extLst>
          </p:cNvPr>
          <p:cNvSpPr/>
          <p:nvPr/>
        </p:nvSpPr>
        <p:spPr>
          <a:xfrm>
            <a:off x="732129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B056221-0DB1-4BBD-A53F-B39AC4F0B333}"/>
              </a:ext>
            </a:extLst>
          </p:cNvPr>
          <p:cNvSpPr/>
          <p:nvPr/>
        </p:nvSpPr>
        <p:spPr>
          <a:xfrm>
            <a:off x="1252902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BF03653-CE3C-4FE6-AE64-A2138B6954FF}"/>
              </a:ext>
            </a:extLst>
          </p:cNvPr>
          <p:cNvSpPr/>
          <p:nvPr/>
        </p:nvSpPr>
        <p:spPr>
          <a:xfrm>
            <a:off x="1773675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649E6E0F-333E-42CE-8DBF-9E7EE3B414E1}"/>
              </a:ext>
            </a:extLst>
          </p:cNvPr>
          <p:cNvSpPr/>
          <p:nvPr/>
        </p:nvSpPr>
        <p:spPr>
          <a:xfrm>
            <a:off x="2294448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6CEAF97C-B75C-4956-8D7D-3002B6A3C295}"/>
              </a:ext>
            </a:extLst>
          </p:cNvPr>
          <p:cNvSpPr/>
          <p:nvPr/>
        </p:nvSpPr>
        <p:spPr>
          <a:xfrm>
            <a:off x="2815220" y="4543678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DBAD66CE-B98D-4615-A13D-99F316B6861C}"/>
              </a:ext>
            </a:extLst>
          </p:cNvPr>
          <p:cNvSpPr/>
          <p:nvPr/>
        </p:nvSpPr>
        <p:spPr>
          <a:xfrm>
            <a:off x="732129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D57FA3F-E361-4D6A-B166-F2F680E49F1A}"/>
              </a:ext>
            </a:extLst>
          </p:cNvPr>
          <p:cNvSpPr/>
          <p:nvPr/>
        </p:nvSpPr>
        <p:spPr>
          <a:xfrm>
            <a:off x="1252902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B6D9CE1-F3AF-4703-A84C-682DE162BC1F}"/>
              </a:ext>
            </a:extLst>
          </p:cNvPr>
          <p:cNvSpPr/>
          <p:nvPr/>
        </p:nvSpPr>
        <p:spPr>
          <a:xfrm>
            <a:off x="1773675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4126412-065D-49EA-B417-8C3C141A7486}"/>
              </a:ext>
            </a:extLst>
          </p:cNvPr>
          <p:cNvSpPr/>
          <p:nvPr/>
        </p:nvSpPr>
        <p:spPr>
          <a:xfrm>
            <a:off x="2294448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30D98AE-972B-4712-B388-BF4E68216ADD}"/>
              </a:ext>
            </a:extLst>
          </p:cNvPr>
          <p:cNvSpPr/>
          <p:nvPr/>
        </p:nvSpPr>
        <p:spPr>
          <a:xfrm>
            <a:off x="2815220" y="5059903"/>
            <a:ext cx="359926" cy="365730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943DC97-F8CB-45D9-8789-952B52DBE88D}"/>
              </a:ext>
            </a:extLst>
          </p:cNvPr>
          <p:cNvSpPr txBox="1"/>
          <p:nvPr/>
        </p:nvSpPr>
        <p:spPr>
          <a:xfrm>
            <a:off x="4079328" y="2273234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332D810-1764-486B-90BD-762700CB1D0B}"/>
              </a:ext>
            </a:extLst>
          </p:cNvPr>
          <p:cNvSpPr txBox="1"/>
          <p:nvPr/>
        </p:nvSpPr>
        <p:spPr>
          <a:xfrm>
            <a:off x="3664171" y="2925458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A1D350C-903C-41C0-AE3A-BC3E4AE27956}"/>
              </a:ext>
            </a:extLst>
          </p:cNvPr>
          <p:cNvSpPr txBox="1"/>
          <p:nvPr/>
        </p:nvSpPr>
        <p:spPr>
          <a:xfrm>
            <a:off x="6654952" y="2287687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D6866F-51A6-434C-8314-05434E0F8860}"/>
              </a:ext>
            </a:extLst>
          </p:cNvPr>
          <p:cNvSpPr txBox="1"/>
          <p:nvPr/>
        </p:nvSpPr>
        <p:spPr>
          <a:xfrm>
            <a:off x="6212208" y="2924147"/>
            <a:ext cx="583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2A8EBF0-F81A-4780-837D-63468F65846A}"/>
              </a:ext>
            </a:extLst>
          </p:cNvPr>
          <p:cNvSpPr txBox="1"/>
          <p:nvPr/>
        </p:nvSpPr>
        <p:spPr>
          <a:xfrm>
            <a:off x="4134696" y="4343974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995287D-2CAC-4243-A56F-958A287100C9}"/>
              </a:ext>
            </a:extLst>
          </p:cNvPr>
          <p:cNvSpPr txBox="1"/>
          <p:nvPr/>
        </p:nvSpPr>
        <p:spPr>
          <a:xfrm>
            <a:off x="3742786" y="4980700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12CDCD0-FB3F-470E-95CB-0A77EA93DC5E}"/>
              </a:ext>
            </a:extLst>
          </p:cNvPr>
          <p:cNvSpPr txBox="1"/>
          <p:nvPr/>
        </p:nvSpPr>
        <p:spPr>
          <a:xfrm>
            <a:off x="6710320" y="4358427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F3A3BEA-9496-4F4C-83F3-A442AAB84C71}"/>
              </a:ext>
            </a:extLst>
          </p:cNvPr>
          <p:cNvSpPr txBox="1"/>
          <p:nvPr/>
        </p:nvSpPr>
        <p:spPr>
          <a:xfrm>
            <a:off x="6267576" y="4979389"/>
            <a:ext cx="43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6440142-5300-4DDA-99F2-C982EE645E8F}"/>
              </a:ext>
            </a:extLst>
          </p:cNvPr>
          <p:cNvSpPr txBox="1"/>
          <p:nvPr/>
        </p:nvSpPr>
        <p:spPr>
          <a:xfrm>
            <a:off x="8829379" y="2286503"/>
            <a:ext cx="276627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</a:t>
            </a:r>
          </a:p>
          <a:p>
            <a:pPr algn="ctr"/>
            <a:endParaRPr lang="en-GB" sz="25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3+ 3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AF95C75-E7F3-4C6C-887B-E5DD6F787E89}"/>
              </a:ext>
            </a:extLst>
          </p:cNvPr>
          <p:cNvSpPr txBox="1"/>
          <p:nvPr/>
        </p:nvSpPr>
        <p:spPr>
          <a:xfrm>
            <a:off x="8487505" y="4363835"/>
            <a:ext cx="345002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 + 5 </a:t>
            </a:r>
          </a:p>
          <a:p>
            <a:pPr algn="ctr"/>
            <a:endParaRPr lang="en-GB" sz="25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GB" sz="25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+ 2 + 2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1F40A-0F83-493A-8921-01979AC59D8D}"/>
              </a:ext>
            </a:extLst>
          </p:cNvPr>
          <p:cNvSpPr/>
          <p:nvPr/>
        </p:nvSpPr>
        <p:spPr>
          <a:xfrm>
            <a:off x="596348" y="3976255"/>
            <a:ext cx="10999304" cy="20728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CD447F-35C1-446D-9854-2E4C2F9DACCE}"/>
              </a:ext>
            </a:extLst>
          </p:cNvPr>
          <p:cNvSpPr/>
          <p:nvPr/>
        </p:nvSpPr>
        <p:spPr>
          <a:xfrm>
            <a:off x="3947557" y="3017156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5494523-347E-4B2D-A03F-405C0C96E978}"/>
              </a:ext>
            </a:extLst>
          </p:cNvPr>
          <p:cNvSpPr/>
          <p:nvPr/>
        </p:nvSpPr>
        <p:spPr>
          <a:xfrm>
            <a:off x="5376131" y="3017156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A4EB9B-FBCD-4D04-984A-7AE352BCE909}"/>
              </a:ext>
            </a:extLst>
          </p:cNvPr>
          <p:cNvSpPr/>
          <p:nvPr/>
        </p:nvSpPr>
        <p:spPr>
          <a:xfrm>
            <a:off x="6804706" y="3017156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67A10D-8573-4920-BCC4-B6842BF64425}"/>
              </a:ext>
            </a:extLst>
          </p:cNvPr>
          <p:cNvSpPr/>
          <p:nvPr/>
        </p:nvSpPr>
        <p:spPr>
          <a:xfrm>
            <a:off x="3947557" y="1809478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1AAFD8F-A797-4C73-A59F-676F2F1E5DE6}"/>
              </a:ext>
            </a:extLst>
          </p:cNvPr>
          <p:cNvSpPr/>
          <p:nvPr/>
        </p:nvSpPr>
        <p:spPr>
          <a:xfrm>
            <a:off x="5376131" y="1809478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A05681A-9936-4F10-A523-2C58BBCA7384}"/>
              </a:ext>
            </a:extLst>
          </p:cNvPr>
          <p:cNvSpPr/>
          <p:nvPr/>
        </p:nvSpPr>
        <p:spPr>
          <a:xfrm>
            <a:off x="6804706" y="1809478"/>
            <a:ext cx="870417" cy="82368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4CFF77-5D97-4018-A575-5DC382CBC2DE}"/>
              </a:ext>
            </a:extLst>
          </p:cNvPr>
          <p:cNvSpPr txBox="1"/>
          <p:nvPr/>
        </p:nvSpPr>
        <p:spPr>
          <a:xfrm>
            <a:off x="996490" y="5264606"/>
            <a:ext cx="10371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________ x ________     and     ________ x ________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F2C6EE-D0B5-4D27-BA34-7B613B13B97C}"/>
              </a:ext>
            </a:extLst>
          </p:cNvPr>
          <p:cNvSpPr txBox="1"/>
          <p:nvPr/>
        </p:nvSpPr>
        <p:spPr>
          <a:xfrm>
            <a:off x="7276289" y="5203581"/>
            <a:ext cx="163424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1ABABC-E9E9-445E-974C-9CA428138C7B}"/>
              </a:ext>
            </a:extLst>
          </p:cNvPr>
          <p:cNvSpPr txBox="1"/>
          <p:nvPr/>
        </p:nvSpPr>
        <p:spPr>
          <a:xfrm>
            <a:off x="9563407" y="5203581"/>
            <a:ext cx="151639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C0A087-D0EE-4950-82FB-3864ACB5C892}"/>
              </a:ext>
            </a:extLst>
          </p:cNvPr>
          <p:cNvSpPr txBox="1"/>
          <p:nvPr/>
        </p:nvSpPr>
        <p:spPr>
          <a:xfrm>
            <a:off x="1099103" y="5203581"/>
            <a:ext cx="16732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749CEC-ED5F-44EE-8265-E64513C38A73}"/>
              </a:ext>
            </a:extLst>
          </p:cNvPr>
          <p:cNvSpPr txBox="1"/>
          <p:nvPr/>
        </p:nvSpPr>
        <p:spPr>
          <a:xfrm>
            <a:off x="3336588" y="5203581"/>
            <a:ext cx="16342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C0A242-7992-4FC0-92F9-A1666142789C}"/>
              </a:ext>
            </a:extLst>
          </p:cNvPr>
          <p:cNvSpPr txBox="1"/>
          <p:nvPr/>
        </p:nvSpPr>
        <p:spPr>
          <a:xfrm>
            <a:off x="349863" y="313645"/>
            <a:ext cx="7449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Write number sentences to match the array. </a:t>
            </a:r>
          </a:p>
        </p:txBody>
      </p:sp>
    </p:spTree>
    <p:extLst>
      <p:ext uri="{BB962C8B-B14F-4D97-AF65-F5344CB8AC3E}">
        <p14:creationId xmlns:p14="http://schemas.microsoft.com/office/powerpoint/2010/main" val="20466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774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Draw an array that will show 5 x 3.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6BE209-C62A-4347-B391-58EA55BE038C}"/>
              </a:ext>
            </a:extLst>
          </p:cNvPr>
          <p:cNvSpPr/>
          <p:nvPr/>
        </p:nvSpPr>
        <p:spPr>
          <a:xfrm>
            <a:off x="1563425" y="990095"/>
            <a:ext cx="9175911" cy="44282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22ACB-3053-4FD5-B000-E92795B6417E}"/>
              </a:ext>
            </a:extLst>
          </p:cNvPr>
          <p:cNvSpPr txBox="1"/>
          <p:nvPr/>
        </p:nvSpPr>
        <p:spPr>
          <a:xfrm>
            <a:off x="343155" y="5867905"/>
            <a:ext cx="11110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else could you describe this array?    ________ x ________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8778E4-324F-4C11-8A79-1059FD86E58D}"/>
              </a:ext>
            </a:extLst>
          </p:cNvPr>
          <p:cNvSpPr txBox="1"/>
          <p:nvPr/>
        </p:nvSpPr>
        <p:spPr>
          <a:xfrm>
            <a:off x="8124251" y="5776101"/>
            <a:ext cx="1364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C2594D0-5813-4F67-A1B6-11D09C7C51B7}"/>
              </a:ext>
            </a:extLst>
          </p:cNvPr>
          <p:cNvSpPr txBox="1"/>
          <p:nvPr/>
        </p:nvSpPr>
        <p:spPr>
          <a:xfrm>
            <a:off x="9863444" y="5776102"/>
            <a:ext cx="13644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BC4633F-D553-4338-97F5-9DEDE251065B}"/>
              </a:ext>
            </a:extLst>
          </p:cNvPr>
          <p:cNvSpPr/>
          <p:nvPr/>
        </p:nvSpPr>
        <p:spPr>
          <a:xfrm>
            <a:off x="3628402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4D85443-8E67-4FEC-BE8E-EB895C29EB82}"/>
              </a:ext>
            </a:extLst>
          </p:cNvPr>
          <p:cNvSpPr/>
          <p:nvPr/>
        </p:nvSpPr>
        <p:spPr>
          <a:xfrm>
            <a:off x="5589372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7A1396D-F39F-497E-A267-081C55DD54DC}"/>
              </a:ext>
            </a:extLst>
          </p:cNvPr>
          <p:cNvSpPr/>
          <p:nvPr/>
        </p:nvSpPr>
        <p:spPr>
          <a:xfrm>
            <a:off x="4608887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DBF9759-03AF-4C6C-A9A8-AA9C4973648A}"/>
              </a:ext>
            </a:extLst>
          </p:cNvPr>
          <p:cNvSpPr/>
          <p:nvPr/>
        </p:nvSpPr>
        <p:spPr>
          <a:xfrm>
            <a:off x="6569857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F519A60-9CD7-4076-8A56-3AB6E47BD1B8}"/>
              </a:ext>
            </a:extLst>
          </p:cNvPr>
          <p:cNvSpPr/>
          <p:nvPr/>
        </p:nvSpPr>
        <p:spPr>
          <a:xfrm>
            <a:off x="7550342" y="1847971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ECFB8F9-2289-4D08-942B-4F123BEBDAC7}"/>
              </a:ext>
            </a:extLst>
          </p:cNvPr>
          <p:cNvSpPr/>
          <p:nvPr/>
        </p:nvSpPr>
        <p:spPr>
          <a:xfrm>
            <a:off x="3628402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76B64D-E219-4E3E-B27A-17D22628FBB7}"/>
              </a:ext>
            </a:extLst>
          </p:cNvPr>
          <p:cNvSpPr/>
          <p:nvPr/>
        </p:nvSpPr>
        <p:spPr>
          <a:xfrm>
            <a:off x="5589372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89DFBB5-5628-47FD-A22E-1557CE452209}"/>
              </a:ext>
            </a:extLst>
          </p:cNvPr>
          <p:cNvSpPr/>
          <p:nvPr/>
        </p:nvSpPr>
        <p:spPr>
          <a:xfrm>
            <a:off x="4608887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540C9A4-272B-4886-92DF-793043FD6CB9}"/>
              </a:ext>
            </a:extLst>
          </p:cNvPr>
          <p:cNvSpPr/>
          <p:nvPr/>
        </p:nvSpPr>
        <p:spPr>
          <a:xfrm>
            <a:off x="6569857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60EDE89-DCBA-44F8-B9E0-BBE41E89759E}"/>
              </a:ext>
            </a:extLst>
          </p:cNvPr>
          <p:cNvSpPr/>
          <p:nvPr/>
        </p:nvSpPr>
        <p:spPr>
          <a:xfrm>
            <a:off x="7550342" y="2768275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80D2B9-F439-4B7D-AF63-99FCA2FE2F7F}"/>
              </a:ext>
            </a:extLst>
          </p:cNvPr>
          <p:cNvSpPr/>
          <p:nvPr/>
        </p:nvSpPr>
        <p:spPr>
          <a:xfrm>
            <a:off x="3628402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274446E-F0A7-45F4-9EAE-0A31FEB420C9}"/>
              </a:ext>
            </a:extLst>
          </p:cNvPr>
          <p:cNvSpPr/>
          <p:nvPr/>
        </p:nvSpPr>
        <p:spPr>
          <a:xfrm>
            <a:off x="5589372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0E0EC65-0518-4E93-B3A7-8B790827A3A4}"/>
              </a:ext>
            </a:extLst>
          </p:cNvPr>
          <p:cNvSpPr/>
          <p:nvPr/>
        </p:nvSpPr>
        <p:spPr>
          <a:xfrm>
            <a:off x="4608887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7E8F6EA-FF08-4573-8CF1-8C005C2096A0}"/>
              </a:ext>
            </a:extLst>
          </p:cNvPr>
          <p:cNvSpPr/>
          <p:nvPr/>
        </p:nvSpPr>
        <p:spPr>
          <a:xfrm>
            <a:off x="6569857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C912C7C-0D18-4066-8ECF-4469EBB25CE6}"/>
              </a:ext>
            </a:extLst>
          </p:cNvPr>
          <p:cNvSpPr/>
          <p:nvPr/>
        </p:nvSpPr>
        <p:spPr>
          <a:xfrm>
            <a:off x="7550342" y="3687956"/>
            <a:ext cx="829406" cy="83266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8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/>
      <p:bldP spid="41" grpId="0"/>
      <p:bldP spid="24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5" y="2141151"/>
            <a:ext cx="1031554" cy="990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5412" y="565098"/>
            <a:ext cx="3178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is an array? 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65" y="2141151"/>
            <a:ext cx="1031554" cy="990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65" y="2141151"/>
            <a:ext cx="1031554" cy="990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15" y="2141151"/>
            <a:ext cx="1031554" cy="990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65" y="2141151"/>
            <a:ext cx="1031554" cy="9907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613" y="2141151"/>
            <a:ext cx="1031554" cy="9907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85" y="3131888"/>
            <a:ext cx="1031554" cy="990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35" y="3131888"/>
            <a:ext cx="1031554" cy="9907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35" y="3131888"/>
            <a:ext cx="1031554" cy="990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85" y="3131888"/>
            <a:ext cx="1031554" cy="9907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35" y="3131888"/>
            <a:ext cx="1031554" cy="9907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83" y="3131888"/>
            <a:ext cx="1031554" cy="9907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81225" y="4506097"/>
                <a:ext cx="204096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12</a:t>
                </a:r>
              </a:p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200" dirty="0"/>
                  <a:t>12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225" y="4506097"/>
                <a:ext cx="2040966" cy="1077218"/>
              </a:xfrm>
              <a:prstGeom prst="rect">
                <a:avLst/>
              </a:prstGeom>
              <a:blipFill>
                <a:blip r:embed="rId4"/>
                <a:stretch>
                  <a:fillRect l="-7463" t="-6780" r="-5075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6"/>
          <p:cNvSpPr/>
          <p:nvPr/>
        </p:nvSpPr>
        <p:spPr>
          <a:xfrm>
            <a:off x="3556365" y="2202705"/>
            <a:ext cx="5661898" cy="9291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3567333" y="3166455"/>
            <a:ext cx="5661898" cy="9291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281225" y="2842425"/>
            <a:ext cx="191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rows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5265" y="1576545"/>
            <a:ext cx="1914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 columns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34559" y="2211144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4570364" y="2192167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5519631" y="2192167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419720" y="2202704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7352606" y="2205311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8264700" y="2202704"/>
            <a:ext cx="840056" cy="19114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5014101" y="4528232"/>
                <a:ext cx="48245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12</a:t>
                </a:r>
              </a:p>
              <a:p>
                <a:r>
                  <a:rPr lang="en-GB" sz="3200" dirty="0"/>
                  <a:t>6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200" dirty="0"/>
                  <a:t>12</a:t>
                </a: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01" y="4528232"/>
                <a:ext cx="4824500" cy="1077218"/>
              </a:xfrm>
              <a:prstGeom prst="rect">
                <a:avLst/>
              </a:prstGeom>
              <a:blipFill>
                <a:blip r:embed="rId5"/>
                <a:stretch>
                  <a:fillRect l="-3287" t="-6780" r="-2023" b="-18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5458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228601"/>
            <a:ext cx="5157787" cy="1428581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use arrays to represent multiplication.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explain the link between an array and a repeated addition expression.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a multiplication sum to match an array.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228601"/>
            <a:ext cx="5183188" cy="1706729"/>
          </a:xfrm>
        </p:spPr>
        <p:txBody>
          <a:bodyPr>
            <a:normAutofit fontScale="925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recap using arrays to represent multiplication.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that multiplication is commutative.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write a multiplication sum to match an array.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30" y="1629771"/>
            <a:ext cx="783908" cy="976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7" y="1629771"/>
            <a:ext cx="783908" cy="9769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4" y="1629771"/>
            <a:ext cx="783908" cy="97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91" y="1629771"/>
            <a:ext cx="783908" cy="9769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30" y="2759160"/>
            <a:ext cx="783908" cy="976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717" y="2759160"/>
            <a:ext cx="783908" cy="976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04" y="2759160"/>
            <a:ext cx="783908" cy="9769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91" y="2759160"/>
            <a:ext cx="783908" cy="9769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7258879" y="4445009"/>
                <a:ext cx="44783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9</a:t>
                </a:r>
              </a:p>
              <a:p>
                <a:r>
                  <a:rPr lang="en-GB" sz="2800" dirty="0"/>
                  <a:t>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2800" dirty="0"/>
                      <m:t>9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8879" y="4445009"/>
                <a:ext cx="4478301" cy="954107"/>
              </a:xfrm>
              <a:prstGeom prst="rect">
                <a:avLst/>
              </a:prstGeom>
              <a:blipFill>
                <a:blip r:embed="rId4"/>
                <a:stretch>
                  <a:fillRect l="-2861" t="-5732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13" y="1555332"/>
            <a:ext cx="783908" cy="976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5058" y="5112899"/>
            <a:ext cx="1327185" cy="880300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3901449" y="4058000"/>
            <a:ext cx="3124742" cy="1532334"/>
          </a:xfrm>
          <a:prstGeom prst="wedgeRoundRectCallout">
            <a:avLst>
              <a:gd name="adj1" fmla="val -60988"/>
              <a:gd name="adj2" fmla="val 24859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/>
              <a:t>You can’t make an array because 9 is an odd number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0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21476 -0.14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-73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32066 -0.32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-1613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20642 -0.159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545412" y="458157"/>
                <a:ext cx="5646739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solidFill>
                      <a:prstClr val="black"/>
                    </a:solidFill>
                  </a:rPr>
                  <a:t>Draw an array to represent 5 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3</a:t>
                </a:r>
              </a:p>
              <a:p>
                <a:endParaRPr lang="en-GB" sz="3200" dirty="0">
                  <a:solidFill>
                    <a:prstClr val="black"/>
                  </a:solidFill>
                </a:endParaRPr>
              </a:p>
              <a:p>
                <a:r>
                  <a:rPr lang="en-GB" sz="3200" dirty="0">
                    <a:solidFill>
                      <a:prstClr val="black"/>
                    </a:solidFill>
                  </a:rPr>
                  <a:t> </a:t>
                </a:r>
                <a:endParaRPr lang="en-GB" sz="32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412" y="458157"/>
                <a:ext cx="5646739" cy="1569660"/>
              </a:xfrm>
              <a:prstGeom prst="rect">
                <a:avLst/>
              </a:prstGeom>
              <a:blipFill>
                <a:blip r:embed="rId3"/>
                <a:stretch>
                  <a:fillRect l="-2808" t="-4651" r="-1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412" y="2027818"/>
            <a:ext cx="3478165" cy="19237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036216" y="2257816"/>
            <a:ext cx="3478165" cy="1923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996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7286750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0" name="Oval 39"/>
          <p:cNvSpPr/>
          <p:nvPr/>
        </p:nvSpPr>
        <p:spPr>
          <a:xfrm>
            <a:off x="7286750" y="1802697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1" name="Oval 40"/>
          <p:cNvSpPr/>
          <p:nvPr/>
        </p:nvSpPr>
        <p:spPr>
          <a:xfrm>
            <a:off x="3544993" y="1801955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2" name="Oval 41"/>
          <p:cNvSpPr/>
          <p:nvPr/>
        </p:nvSpPr>
        <p:spPr>
          <a:xfrm>
            <a:off x="3544993" y="255493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3" name="Oval 42"/>
          <p:cNvSpPr/>
          <p:nvPr/>
        </p:nvSpPr>
        <p:spPr>
          <a:xfrm>
            <a:off x="4293183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4" name="Oval 43"/>
          <p:cNvSpPr/>
          <p:nvPr/>
        </p:nvSpPr>
        <p:spPr>
          <a:xfrm>
            <a:off x="4293183" y="2548533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5041372" y="2548533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6" name="Oval 45"/>
          <p:cNvSpPr/>
          <p:nvPr/>
        </p:nvSpPr>
        <p:spPr>
          <a:xfrm>
            <a:off x="5041372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>
            <a:off x="5789562" y="2548533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5789562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6537752" y="2548533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0" name="Oval 49"/>
          <p:cNvSpPr/>
          <p:nvPr/>
        </p:nvSpPr>
        <p:spPr>
          <a:xfrm>
            <a:off x="6537752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7285941" y="2548533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2" name="Oval 51"/>
          <p:cNvSpPr/>
          <p:nvPr/>
        </p:nvSpPr>
        <p:spPr>
          <a:xfrm>
            <a:off x="7285941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3" name="Oval 52"/>
          <p:cNvSpPr/>
          <p:nvPr/>
        </p:nvSpPr>
        <p:spPr>
          <a:xfrm>
            <a:off x="5789561" y="1799327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4" name="Oval 53"/>
          <p:cNvSpPr/>
          <p:nvPr/>
        </p:nvSpPr>
        <p:spPr>
          <a:xfrm>
            <a:off x="6537751" y="1799327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5" name="Oval 54"/>
          <p:cNvSpPr/>
          <p:nvPr/>
        </p:nvSpPr>
        <p:spPr>
          <a:xfrm>
            <a:off x="7288012" y="2547791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6" name="Oval 55"/>
          <p:cNvSpPr/>
          <p:nvPr/>
        </p:nvSpPr>
        <p:spPr>
          <a:xfrm>
            <a:off x="7286683" y="1795554"/>
            <a:ext cx="626689" cy="626689"/>
          </a:xfrm>
          <a:prstGeom prst="ellipse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57" name="Rectangle 56"/>
          <p:cNvSpPr/>
          <p:nvPr/>
        </p:nvSpPr>
        <p:spPr>
          <a:xfrm>
            <a:off x="2545412" y="458157"/>
            <a:ext cx="31817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prstClr val="black"/>
                </a:solidFill>
              </a:rPr>
              <a:t>What do you see?</a:t>
            </a:r>
          </a:p>
          <a:p>
            <a:endParaRPr lang="en-GB" sz="3200" dirty="0">
              <a:solidFill>
                <a:prstClr val="black"/>
              </a:solidFill>
            </a:endParaRPr>
          </a:p>
          <a:p>
            <a:r>
              <a:rPr lang="en-GB" sz="3200" dirty="0">
                <a:solidFill>
                  <a:prstClr val="black"/>
                </a:solidFill>
              </a:rPr>
              <a:t> </a:t>
            </a:r>
            <a:endParaRPr lang="en-GB" sz="3200" dirty="0"/>
          </a:p>
        </p:txBody>
      </p:sp>
      <p:pic>
        <p:nvPicPr>
          <p:cNvPr id="58" name="Picture 5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11" y="3376462"/>
            <a:ext cx="1211895" cy="885092"/>
          </a:xfrm>
          <a:prstGeom prst="rect">
            <a:avLst/>
          </a:prstGeom>
        </p:spPr>
      </p:pic>
      <p:pic>
        <p:nvPicPr>
          <p:cNvPr id="59" name="Picture 5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19" y="3058918"/>
            <a:ext cx="1176632" cy="1662468"/>
          </a:xfrm>
          <a:prstGeom prst="rect">
            <a:avLst/>
          </a:prstGeom>
        </p:spPr>
      </p:pic>
      <p:pic>
        <p:nvPicPr>
          <p:cNvPr id="60" name="Picture 5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14" y="4437263"/>
            <a:ext cx="1321952" cy="1867791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03" y="4413955"/>
            <a:ext cx="1241638" cy="17543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ounded Rectangular Callout 61"/>
              <p:cNvSpPr/>
              <p:nvPr/>
            </p:nvSpPr>
            <p:spPr>
              <a:xfrm>
                <a:off x="3847749" y="4662626"/>
                <a:ext cx="1965262" cy="1055608"/>
              </a:xfrm>
              <a:prstGeom prst="wedgeRoundRectCallout">
                <a:avLst>
                  <a:gd name="adj1" fmla="val -77772"/>
                  <a:gd name="adj2" fmla="val 36153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/>
                  <a:t>I see 3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</a:t>
                </a:r>
              </a:p>
              <a:p>
                <a:pPr algn="ctr"/>
                <a:r>
                  <a:rPr lang="en-GB" sz="2800" dirty="0"/>
                  <a:t>and 4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</a:t>
                </a:r>
              </a:p>
            </p:txBody>
          </p:sp>
        </mc:Choice>
        <mc:Fallback>
          <p:sp>
            <p:nvSpPr>
              <p:cNvPr id="62" name="Rounded Rectangular Callout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49" y="4662626"/>
                <a:ext cx="1965262" cy="1055608"/>
              </a:xfrm>
              <a:prstGeom prst="wedgeRoundRectCallout">
                <a:avLst>
                  <a:gd name="adj1" fmla="val -77772"/>
                  <a:gd name="adj2" fmla="val 36153"/>
                  <a:gd name="adj3" fmla="val 16667"/>
                </a:avLst>
              </a:prstGeom>
              <a:blipFill>
                <a:blip r:embed="rId7"/>
                <a:stretch>
                  <a:fillRect b="-9551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Rounded Rectangular Callout 62"/>
              <p:cNvSpPr/>
              <p:nvPr/>
            </p:nvSpPr>
            <p:spPr>
              <a:xfrm>
                <a:off x="6266234" y="3428886"/>
                <a:ext cx="1965262" cy="578882"/>
              </a:xfrm>
              <a:prstGeom prst="wedgeRoundRectCallout">
                <a:avLst>
                  <a:gd name="adj1" fmla="val 69569"/>
                  <a:gd name="adj2" fmla="val 48436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/>
                  <a:t>I see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</a:t>
                </a:r>
              </a:p>
            </p:txBody>
          </p:sp>
        </mc:Choice>
        <mc:Fallback>
          <p:sp>
            <p:nvSpPr>
              <p:cNvPr id="63" name="Rounded Rectangular Callout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234" y="3428886"/>
                <a:ext cx="1965262" cy="578882"/>
              </a:xfrm>
              <a:prstGeom prst="wedgeRoundRectCallout">
                <a:avLst>
                  <a:gd name="adj1" fmla="val 69569"/>
                  <a:gd name="adj2" fmla="val 48436"/>
                  <a:gd name="adj3" fmla="val 16667"/>
                </a:avLst>
              </a:prstGeom>
              <a:blipFill>
                <a:blip r:embed="rId8"/>
                <a:stretch>
                  <a:fillRect t="-2000" b="-21000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Rounded Rectangular Callout 63"/>
              <p:cNvSpPr/>
              <p:nvPr/>
            </p:nvSpPr>
            <p:spPr>
              <a:xfrm>
                <a:off x="4141406" y="3835072"/>
                <a:ext cx="1965262" cy="578882"/>
              </a:xfrm>
              <a:prstGeom prst="wedgeRoundRectCallout">
                <a:avLst>
                  <a:gd name="adj1" fmla="val -81704"/>
                  <a:gd name="adj2" fmla="val 5185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800" dirty="0"/>
                  <a:t>I see 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6</a:t>
                </a:r>
              </a:p>
            </p:txBody>
          </p:sp>
        </mc:Choice>
        <mc:Fallback>
          <p:sp>
            <p:nvSpPr>
              <p:cNvPr id="64" name="Rounded Rectangular Callout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406" y="3835072"/>
                <a:ext cx="1965262" cy="578882"/>
              </a:xfrm>
              <a:prstGeom prst="wedgeRoundRectCallout">
                <a:avLst>
                  <a:gd name="adj1" fmla="val -81704"/>
                  <a:gd name="adj2" fmla="val 5185"/>
                  <a:gd name="adj3" fmla="val 16667"/>
                </a:avLst>
              </a:prstGeom>
              <a:blipFill>
                <a:blip r:embed="rId9"/>
                <a:stretch>
                  <a:fillRect t="-2000" b="-2100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ounded Rectangular Callout 64"/>
          <p:cNvSpPr/>
          <p:nvPr/>
        </p:nvSpPr>
        <p:spPr>
          <a:xfrm>
            <a:off x="6073209" y="4424263"/>
            <a:ext cx="1965262" cy="1532334"/>
          </a:xfrm>
          <a:prstGeom prst="wedgeRoundRectCallout">
            <a:avLst>
              <a:gd name="adj1" fmla="val 77271"/>
              <a:gd name="adj2" fmla="val 26322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800" dirty="0"/>
              <a:t>I see one 12 and twelve 1s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470020" y="1728098"/>
            <a:ext cx="4444681" cy="742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ounded Rectangle 68"/>
          <p:cNvSpPr/>
          <p:nvPr/>
        </p:nvSpPr>
        <p:spPr>
          <a:xfrm>
            <a:off x="3467949" y="2494283"/>
            <a:ext cx="4444681" cy="742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69"/>
          <p:cNvSpPr/>
          <p:nvPr/>
        </p:nvSpPr>
        <p:spPr>
          <a:xfrm>
            <a:off x="3497332" y="1742786"/>
            <a:ext cx="700837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ounded Rectangle 90"/>
          <p:cNvSpPr/>
          <p:nvPr/>
        </p:nvSpPr>
        <p:spPr>
          <a:xfrm>
            <a:off x="4250698" y="1718214"/>
            <a:ext cx="700837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ounded Rectangle 91"/>
          <p:cNvSpPr/>
          <p:nvPr/>
        </p:nvSpPr>
        <p:spPr>
          <a:xfrm>
            <a:off x="4989328" y="1720424"/>
            <a:ext cx="700837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ounded Rectangle 92"/>
          <p:cNvSpPr/>
          <p:nvPr/>
        </p:nvSpPr>
        <p:spPr>
          <a:xfrm>
            <a:off x="5756250" y="1721332"/>
            <a:ext cx="700837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ounded Rectangle 93"/>
          <p:cNvSpPr/>
          <p:nvPr/>
        </p:nvSpPr>
        <p:spPr>
          <a:xfrm>
            <a:off x="6494880" y="1740261"/>
            <a:ext cx="700837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94"/>
          <p:cNvSpPr/>
          <p:nvPr/>
        </p:nvSpPr>
        <p:spPr>
          <a:xfrm>
            <a:off x="7248866" y="1728098"/>
            <a:ext cx="700837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ounded Rectangle 95"/>
          <p:cNvSpPr/>
          <p:nvPr/>
        </p:nvSpPr>
        <p:spPr>
          <a:xfrm>
            <a:off x="3498008" y="1757474"/>
            <a:ext cx="1480110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ounded Rectangle 96"/>
          <p:cNvSpPr/>
          <p:nvPr/>
        </p:nvSpPr>
        <p:spPr>
          <a:xfrm>
            <a:off x="4987256" y="1742869"/>
            <a:ext cx="1480110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ounded Rectangle 97"/>
          <p:cNvSpPr/>
          <p:nvPr/>
        </p:nvSpPr>
        <p:spPr>
          <a:xfrm>
            <a:off x="6480180" y="1735375"/>
            <a:ext cx="1480110" cy="15237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ounded Rectangle 98"/>
          <p:cNvSpPr/>
          <p:nvPr/>
        </p:nvSpPr>
        <p:spPr>
          <a:xfrm>
            <a:off x="3497331" y="1759450"/>
            <a:ext cx="2218081" cy="697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ounded Rectangle 99"/>
          <p:cNvSpPr/>
          <p:nvPr/>
        </p:nvSpPr>
        <p:spPr>
          <a:xfrm>
            <a:off x="5727117" y="1761707"/>
            <a:ext cx="2218081" cy="697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ounded Rectangle 100"/>
          <p:cNvSpPr/>
          <p:nvPr/>
        </p:nvSpPr>
        <p:spPr>
          <a:xfrm>
            <a:off x="3497332" y="2540058"/>
            <a:ext cx="2218081" cy="697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ounded Rectangle 101"/>
          <p:cNvSpPr/>
          <p:nvPr/>
        </p:nvSpPr>
        <p:spPr>
          <a:xfrm>
            <a:off x="5750351" y="2525795"/>
            <a:ext cx="2218081" cy="6972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5953125" y="2410707"/>
            <a:ext cx="3695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With your partner, match the array to the correct repeated addition.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480010-42B8-4B57-AE71-487F8A697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10" t="15018" r="34844" b="4942"/>
          <a:stretch/>
        </p:blipFill>
        <p:spPr>
          <a:xfrm>
            <a:off x="389918" y="1131143"/>
            <a:ext cx="38582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15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two: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5953125" y="2099421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3378E8-F8BF-42E3-A025-F897E4743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81" t="23817" r="39042" b="19702"/>
          <a:stretch/>
        </p:blipFill>
        <p:spPr>
          <a:xfrm>
            <a:off x="552451" y="1490800"/>
            <a:ext cx="3695699" cy="493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003713" y="2640154"/>
            <a:ext cx="3695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With a partner, have a go at the array jigsaws.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5E9A4-D5DA-44CB-AB2C-09D995D39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38" t="25804" r="38404" b="42975"/>
          <a:stretch/>
        </p:blipFill>
        <p:spPr>
          <a:xfrm>
            <a:off x="525294" y="1490800"/>
            <a:ext cx="5391574" cy="403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1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 two: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7658101" y="2585804"/>
            <a:ext cx="36956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worksheets.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9FAD3-8624-4721-AFD0-88F89D8BC5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9" t="24668" r="23245" b="6268"/>
          <a:stretch/>
        </p:blipFill>
        <p:spPr>
          <a:xfrm>
            <a:off x="150172" y="1490800"/>
            <a:ext cx="6814833" cy="47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6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13BFA7-C3C2-494E-8AFD-E0F4D2D2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6169D5-E0C8-487D-BDC2-4D7421EB0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7692" y="1690688"/>
            <a:ext cx="79438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is a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row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7C1CDA-80B9-4275-BB1F-B8250ACC269B}"/>
              </a:ext>
            </a:extLst>
          </p:cNvPr>
          <p:cNvGrpSpPr/>
          <p:nvPr/>
        </p:nvGrpSpPr>
        <p:grpSpPr>
          <a:xfrm>
            <a:off x="3313471" y="1396180"/>
            <a:ext cx="5692877" cy="1233949"/>
            <a:chOff x="3156155" y="2595716"/>
            <a:chExt cx="6027174" cy="140060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3156155" y="2595716"/>
              <a:ext cx="6027174" cy="140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26" y="2711245"/>
              <a:ext cx="825909" cy="11711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465D9FD-CF72-4105-B643-03B0E5DD3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78" y="2711245"/>
              <a:ext cx="825909" cy="11711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E45276-D6D7-490D-A8AF-F74D45505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30" y="2711245"/>
              <a:ext cx="825909" cy="11711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A2235E0-E2F0-4B88-8B21-48201A3A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82" y="2711245"/>
              <a:ext cx="825909" cy="11711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3A1D7E-C0FF-4F2E-9B4D-428054812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33" y="2711245"/>
              <a:ext cx="825909" cy="11711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2A815E-EC92-4A13-B2CE-35627C9FC7F4}"/>
              </a:ext>
            </a:extLst>
          </p:cNvPr>
          <p:cNvGrpSpPr/>
          <p:nvPr/>
        </p:nvGrpSpPr>
        <p:grpSpPr>
          <a:xfrm>
            <a:off x="3313471" y="2934927"/>
            <a:ext cx="5692877" cy="1233949"/>
            <a:chOff x="3156155" y="2595716"/>
            <a:chExt cx="6027174" cy="1400606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E9C0F12-1017-4DD5-973A-38FF2D76EDDA}"/>
                </a:ext>
              </a:extLst>
            </p:cNvPr>
            <p:cNvSpPr/>
            <p:nvPr/>
          </p:nvSpPr>
          <p:spPr>
            <a:xfrm>
              <a:off x="3156155" y="2595716"/>
              <a:ext cx="6027174" cy="140060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B932855-A59C-42EB-8C54-4A593E1C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26" y="2711245"/>
              <a:ext cx="825909" cy="11711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85D224-F98E-4C2C-8B12-FDCA72EB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4078" y="2711245"/>
              <a:ext cx="825909" cy="11711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C05086A-9381-499D-A852-45E700F01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6530" y="2711245"/>
              <a:ext cx="825909" cy="11711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24B5686-E494-4C24-AC7B-1611E6AD7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8982" y="2711245"/>
              <a:ext cx="825909" cy="11711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2E28432D-E96B-4DCA-BA91-3E9CA472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33" y="2711245"/>
              <a:ext cx="825909" cy="11711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02E2D0C-D328-496D-AB37-E8779ADFE41B}"/>
              </a:ext>
            </a:extLst>
          </p:cNvPr>
          <p:cNvSpPr txBox="1"/>
          <p:nvPr/>
        </p:nvSpPr>
        <p:spPr>
          <a:xfrm>
            <a:off x="431296" y="4881880"/>
            <a:ext cx="11760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in each row? ________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rows are there? ________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FA6ABB-8DA0-474F-91A3-98298CC5CA04}"/>
              </a:ext>
            </a:extLst>
          </p:cNvPr>
          <p:cNvSpPr txBox="1"/>
          <p:nvPr/>
        </p:nvSpPr>
        <p:spPr>
          <a:xfrm>
            <a:off x="5004619" y="4732696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D5614AB-DDA4-46EF-9937-2FE8276D805B}"/>
              </a:ext>
            </a:extLst>
          </p:cNvPr>
          <p:cNvSpPr txBox="1"/>
          <p:nvPr/>
        </p:nvSpPr>
        <p:spPr>
          <a:xfrm>
            <a:off x="5559482" y="5719237"/>
            <a:ext cx="1366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67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9DC256-DA95-4054-B3D4-A391AB01BAB2}"/>
              </a:ext>
            </a:extLst>
          </p:cNvPr>
          <p:cNvGrpSpPr/>
          <p:nvPr/>
        </p:nvGrpSpPr>
        <p:grpSpPr>
          <a:xfrm>
            <a:off x="1543072" y="1537980"/>
            <a:ext cx="2689314" cy="1135135"/>
            <a:chOff x="1371409" y="1406013"/>
            <a:chExt cx="3083671" cy="1341612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324494E-5833-4AB5-8EA3-9CAE7049CA31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7EE289-A08A-49BC-ABDF-A42E6EA0F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143A62-FF8D-4F61-B0FA-D5CF71819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E9E1684-5164-4015-88CF-64E75F68B82A}"/>
              </a:ext>
            </a:extLst>
          </p:cNvPr>
          <p:cNvSpPr/>
          <p:nvPr/>
        </p:nvSpPr>
        <p:spPr>
          <a:xfrm>
            <a:off x="5639201" y="2105548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0F0CF5-89A1-4FF0-B830-416B0ECF3390}"/>
              </a:ext>
            </a:extLst>
          </p:cNvPr>
          <p:cNvSpPr/>
          <p:nvPr/>
        </p:nvSpPr>
        <p:spPr>
          <a:xfrm>
            <a:off x="7551174" y="193141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4AD3EA5-B73E-4843-B02C-D1DB011AD5FF}"/>
              </a:ext>
            </a:extLst>
          </p:cNvPr>
          <p:cNvSpPr/>
          <p:nvPr/>
        </p:nvSpPr>
        <p:spPr>
          <a:xfrm>
            <a:off x="7546258" y="286478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DBC281-8EDF-4F18-95A5-F28DCB6E4FC6}"/>
              </a:ext>
            </a:extLst>
          </p:cNvPr>
          <p:cNvSpPr/>
          <p:nvPr/>
        </p:nvSpPr>
        <p:spPr>
          <a:xfrm>
            <a:off x="5726032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2EEA8A1-E379-431C-9442-B6A0D123B8F6}"/>
              </a:ext>
            </a:extLst>
          </p:cNvPr>
          <p:cNvSpPr/>
          <p:nvPr/>
        </p:nvSpPr>
        <p:spPr>
          <a:xfrm>
            <a:off x="7064858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14699C-8C44-4794-B5BC-B00F8DBFAABC}"/>
              </a:ext>
            </a:extLst>
          </p:cNvPr>
          <p:cNvSpPr/>
          <p:nvPr/>
        </p:nvSpPr>
        <p:spPr>
          <a:xfrm>
            <a:off x="8403684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84809B4-9CC0-49C5-993A-84923ED5F6D8}"/>
              </a:ext>
            </a:extLst>
          </p:cNvPr>
          <p:cNvSpPr/>
          <p:nvPr/>
        </p:nvSpPr>
        <p:spPr>
          <a:xfrm>
            <a:off x="9742509" y="3782930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E4E735B-E02D-4C89-A6BE-59662B96913D}"/>
              </a:ext>
            </a:extLst>
          </p:cNvPr>
          <p:cNvSpPr/>
          <p:nvPr/>
        </p:nvSpPr>
        <p:spPr>
          <a:xfrm>
            <a:off x="7546258" y="4701075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6FE8E5B-37F8-4F70-9420-50CE42444373}"/>
              </a:ext>
            </a:extLst>
          </p:cNvPr>
          <p:cNvGrpSpPr/>
          <p:nvPr/>
        </p:nvGrpSpPr>
        <p:grpSpPr>
          <a:xfrm>
            <a:off x="1543071" y="3033832"/>
            <a:ext cx="2689314" cy="1135135"/>
            <a:chOff x="1371409" y="1406013"/>
            <a:chExt cx="3083671" cy="1341612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41739B8-5AC7-491A-9CD3-CC4AC60A5403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9ACEC6E-50F2-423D-B6D3-6DD0B77B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B52909A-7A33-4924-A2D1-B61DBE371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D37DDA2-D93E-45DA-9246-BC7DEFD6EF17}"/>
              </a:ext>
            </a:extLst>
          </p:cNvPr>
          <p:cNvGrpSpPr/>
          <p:nvPr/>
        </p:nvGrpSpPr>
        <p:grpSpPr>
          <a:xfrm>
            <a:off x="1543071" y="4529684"/>
            <a:ext cx="2689314" cy="1135135"/>
            <a:chOff x="1371409" y="1406013"/>
            <a:chExt cx="3083671" cy="1341612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A9D9D24F-E824-4B4F-866D-3DDB60E7A244}"/>
                </a:ext>
              </a:extLst>
            </p:cNvPr>
            <p:cNvSpPr/>
            <p:nvPr/>
          </p:nvSpPr>
          <p:spPr>
            <a:xfrm>
              <a:off x="1371409" y="1406013"/>
              <a:ext cx="3083671" cy="134161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8EC47AC-6DD5-4782-906A-F5029E0A4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373" y="1525039"/>
              <a:ext cx="901042" cy="1073917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8F8E487-1BA9-475D-AA1F-CD2127BF5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640" y="1524483"/>
              <a:ext cx="901042" cy="1073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76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D7E8DB-269F-4833-9C92-790D6E3FF9BB}"/>
              </a:ext>
            </a:extLst>
          </p:cNvPr>
          <p:cNvGrpSpPr/>
          <p:nvPr/>
        </p:nvGrpSpPr>
        <p:grpSpPr>
          <a:xfrm>
            <a:off x="675939" y="2421635"/>
            <a:ext cx="4896463" cy="1047046"/>
            <a:chOff x="791197" y="1895642"/>
            <a:chExt cx="4896463" cy="104704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EE0EA9C-09D7-4470-896E-C0C1366AD186}"/>
                </a:ext>
              </a:extLst>
            </p:cNvPr>
            <p:cNvGrpSpPr/>
            <p:nvPr/>
          </p:nvGrpSpPr>
          <p:grpSpPr>
            <a:xfrm>
              <a:off x="791197" y="1895642"/>
              <a:ext cx="4896463" cy="1047046"/>
              <a:chOff x="791197" y="1895642"/>
              <a:chExt cx="4896463" cy="1047046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324494E-5833-4AB5-8EA3-9CAE7049CA31}"/>
                  </a:ext>
                </a:extLst>
              </p:cNvPr>
              <p:cNvSpPr/>
              <p:nvPr/>
            </p:nvSpPr>
            <p:spPr>
              <a:xfrm>
                <a:off x="791197" y="1895642"/>
                <a:ext cx="4896463" cy="10470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029544E-8E44-4167-8B53-77DF7316A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32" y="1980429"/>
                <a:ext cx="876474" cy="876474"/>
              </a:xfrm>
              <a:prstGeom prst="rect">
                <a:avLst/>
              </a:prstGeom>
            </p:spPr>
          </p:pic>
        </p:grp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71872BA-ACEC-4431-8FE8-779D7E723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0" y="1980429"/>
              <a:ext cx="876474" cy="87647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7B5BDE6-5DA1-49C1-9197-9DD72F464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8" y="1980429"/>
              <a:ext cx="876474" cy="87647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843566-F983-4E3E-A96A-69E68E39A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26" y="1980429"/>
              <a:ext cx="876474" cy="87647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7D8062F3-2E19-49B5-A8E6-E89D53C57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25" y="1980429"/>
              <a:ext cx="876474" cy="87647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C18083-C1B7-4343-A042-9F031F233E8E}"/>
              </a:ext>
            </a:extLst>
          </p:cNvPr>
          <p:cNvGrpSpPr/>
          <p:nvPr/>
        </p:nvGrpSpPr>
        <p:grpSpPr>
          <a:xfrm>
            <a:off x="675939" y="3757895"/>
            <a:ext cx="4896463" cy="1047046"/>
            <a:chOff x="791197" y="1895642"/>
            <a:chExt cx="4896463" cy="104704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4B988C0-6937-4D41-97C4-B3D4BEDB4340}"/>
                </a:ext>
              </a:extLst>
            </p:cNvPr>
            <p:cNvGrpSpPr/>
            <p:nvPr/>
          </p:nvGrpSpPr>
          <p:grpSpPr>
            <a:xfrm>
              <a:off x="791197" y="1895642"/>
              <a:ext cx="4896463" cy="1047046"/>
              <a:chOff x="791197" y="1895642"/>
              <a:chExt cx="4896463" cy="1047046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D942C0E-84D7-4B77-9AC1-67FE8E9B4AC3}"/>
                  </a:ext>
                </a:extLst>
              </p:cNvPr>
              <p:cNvSpPr/>
              <p:nvPr/>
            </p:nvSpPr>
            <p:spPr>
              <a:xfrm>
                <a:off x="791197" y="1895642"/>
                <a:ext cx="4896463" cy="104704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10B8A5E-8578-4411-AF5A-B26036783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3332" y="1980429"/>
                <a:ext cx="876474" cy="876474"/>
              </a:xfrm>
              <a:prstGeom prst="rect">
                <a:avLst/>
              </a:prstGeom>
            </p:spPr>
          </p:pic>
        </p:grp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82CBF3F-D57E-4A0C-BB87-FA0D7B01A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730" y="1980429"/>
              <a:ext cx="876474" cy="876474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9E6E4E0-CDFE-4F20-89EE-A99A79EF7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128" y="1980429"/>
              <a:ext cx="876474" cy="876474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01C13E9B-1DCB-439F-A314-D345046E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26" y="1980429"/>
              <a:ext cx="876474" cy="876474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1ED7CDE-CDD0-4CEF-874F-7DA222328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925" y="1980429"/>
              <a:ext cx="876474" cy="876474"/>
            </a:xfrm>
            <a:prstGeom prst="rect">
              <a:avLst/>
            </a:prstGeom>
          </p:spPr>
        </p:pic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12622372-390D-45C6-8666-85DA82551AF9}"/>
              </a:ext>
            </a:extLst>
          </p:cNvPr>
          <p:cNvSpPr/>
          <p:nvPr/>
        </p:nvSpPr>
        <p:spPr>
          <a:xfrm>
            <a:off x="6164924" y="1966114"/>
            <a:ext cx="6096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in each row.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rows.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_____ + _____ = _____ </a:t>
            </a:r>
            <a:b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 altogether.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A9CA089-0E7F-4D9A-83AA-1449E7AE0430}"/>
              </a:ext>
            </a:extLst>
          </p:cNvPr>
          <p:cNvSpPr/>
          <p:nvPr/>
        </p:nvSpPr>
        <p:spPr>
          <a:xfrm>
            <a:off x="8076897" y="179197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A22859B-29EF-4C0A-8723-601CC7B7AE9B}"/>
              </a:ext>
            </a:extLst>
          </p:cNvPr>
          <p:cNvSpPr/>
          <p:nvPr/>
        </p:nvSpPr>
        <p:spPr>
          <a:xfrm>
            <a:off x="8071981" y="272535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D712555-B783-471D-A0B0-A51940CEC09D}"/>
              </a:ext>
            </a:extLst>
          </p:cNvPr>
          <p:cNvSpPr/>
          <p:nvPr/>
        </p:nvSpPr>
        <p:spPr>
          <a:xfrm>
            <a:off x="6251755" y="364349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6387DD92-6F2D-452E-9D5D-4CCF5E428962}"/>
              </a:ext>
            </a:extLst>
          </p:cNvPr>
          <p:cNvSpPr/>
          <p:nvPr/>
        </p:nvSpPr>
        <p:spPr>
          <a:xfrm>
            <a:off x="7590581" y="3643496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D431152-FE21-441C-A185-719C451128F6}"/>
              </a:ext>
            </a:extLst>
          </p:cNvPr>
          <p:cNvSpPr/>
          <p:nvPr/>
        </p:nvSpPr>
        <p:spPr>
          <a:xfrm>
            <a:off x="8929407" y="3650253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040B888-06EC-47F7-8C90-67EF31AC1CE6}"/>
              </a:ext>
            </a:extLst>
          </p:cNvPr>
          <p:cNvSpPr/>
          <p:nvPr/>
        </p:nvSpPr>
        <p:spPr>
          <a:xfrm>
            <a:off x="8071981" y="4561641"/>
            <a:ext cx="8750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2355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92911-653A-4823-8C32-4E5B41B0F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16ADC6-93F1-430C-98AD-8540D8DFB055}"/>
              </a:ext>
            </a:extLst>
          </p:cNvPr>
          <p:cNvSpPr txBox="1"/>
          <p:nvPr/>
        </p:nvSpPr>
        <p:spPr>
          <a:xfrm>
            <a:off x="465692" y="4208234"/>
            <a:ext cx="4270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do you agree with? 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your answer.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22E7C7-C10C-4437-B03D-0EEFFF2EA0A5}"/>
              </a:ext>
            </a:extLst>
          </p:cNvPr>
          <p:cNvSpPr txBox="1"/>
          <p:nvPr/>
        </p:nvSpPr>
        <p:spPr>
          <a:xfrm>
            <a:off x="428823" y="5368568"/>
            <a:ext cx="11311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Dom is correct.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are 5 in each row and there are 3 rows.  </a:t>
            </a:r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D149FA15-E1E0-43FF-AD23-A5D38F4F16EE}"/>
              </a:ext>
            </a:extLst>
          </p:cNvPr>
          <p:cNvSpPr/>
          <p:nvPr/>
        </p:nvSpPr>
        <p:spPr>
          <a:xfrm>
            <a:off x="6479495" y="661326"/>
            <a:ext cx="4636380" cy="981201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matching number sentence is 5 + 5 + 5. </a:t>
            </a: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11FB5B05-A8D9-46E0-A201-F5B499B28D9F}"/>
              </a:ext>
            </a:extLst>
          </p:cNvPr>
          <p:cNvSpPr/>
          <p:nvPr/>
        </p:nvSpPr>
        <p:spPr>
          <a:xfrm>
            <a:off x="6576059" y="2407222"/>
            <a:ext cx="4636380" cy="981201"/>
          </a:xfrm>
          <a:prstGeom prst="wedgeRoundRectCallout">
            <a:avLst>
              <a:gd name="adj1" fmla="val -57346"/>
              <a:gd name="adj2" fmla="val 264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matching number sentence is 3 + 3 + 3.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5EF884-C12F-44F1-ACEA-3C95C1D51E27}"/>
              </a:ext>
            </a:extLst>
          </p:cNvPr>
          <p:cNvSpPr txBox="1"/>
          <p:nvPr/>
        </p:nvSpPr>
        <p:spPr>
          <a:xfrm>
            <a:off x="5043134" y="1628842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C0771FA-6B1F-43A9-88F9-036255B966D4}"/>
              </a:ext>
            </a:extLst>
          </p:cNvPr>
          <p:cNvSpPr txBox="1"/>
          <p:nvPr/>
        </p:nvSpPr>
        <p:spPr>
          <a:xfrm>
            <a:off x="5197196" y="3417919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Kat</a:t>
            </a:r>
          </a:p>
        </p:txBody>
      </p:sp>
    </p:spTree>
    <p:extLst>
      <p:ext uri="{BB962C8B-B14F-4D97-AF65-F5344CB8AC3E}">
        <p14:creationId xmlns:p14="http://schemas.microsoft.com/office/powerpoint/2010/main" val="195977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98429"/>
          </a:xfrm>
          <a:prstGeom prst="rect">
            <a:avLst/>
          </a:prstGeom>
        </p:spPr>
      </p:pic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72D8B754-2FCA-4FEA-A60F-D81BCF7B445A}"/>
              </a:ext>
            </a:extLst>
          </p:cNvPr>
          <p:cNvSpPr/>
          <p:nvPr/>
        </p:nvSpPr>
        <p:spPr>
          <a:xfrm>
            <a:off x="6640855" y="3721972"/>
            <a:ext cx="4774225" cy="2714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id="{84CC8F0D-D12B-4192-919A-838497651EE4}"/>
              </a:ext>
            </a:extLst>
          </p:cNvPr>
          <p:cNvSpPr/>
          <p:nvPr/>
        </p:nvSpPr>
        <p:spPr>
          <a:xfrm>
            <a:off x="794605" y="3721972"/>
            <a:ext cx="4774225" cy="27142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D03606E-3A5E-47C7-B17A-809ACAA6F3FD}"/>
              </a:ext>
            </a:extLst>
          </p:cNvPr>
          <p:cNvSpPr txBox="1"/>
          <p:nvPr/>
        </p:nvSpPr>
        <p:spPr>
          <a:xfrm>
            <a:off x="289388" y="323432"/>
            <a:ext cx="11065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array could be built with 6 cubes?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FA87E2F-3BC8-4627-943F-70D5F69355C3}"/>
              </a:ext>
            </a:extLst>
          </p:cNvPr>
          <p:cNvSpPr txBox="1"/>
          <p:nvPr/>
        </p:nvSpPr>
        <p:spPr>
          <a:xfrm>
            <a:off x="289388" y="2861292"/>
            <a:ext cx="1149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Build, draw and describe the array.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6D874A-974F-4E98-88F4-BF7E5EEC37D7}"/>
              </a:ext>
            </a:extLst>
          </p:cNvPr>
          <p:cNvSpPr txBox="1"/>
          <p:nvPr/>
        </p:nvSpPr>
        <p:spPr>
          <a:xfrm>
            <a:off x="1089711" y="5772783"/>
            <a:ext cx="477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in each row. 3 rows.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86F7-8723-4DF4-949D-9B1B992D5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898">
            <a:off x="1987594" y="1382060"/>
            <a:ext cx="663432" cy="7225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046F89C-026A-4EC8-8443-B9FDB2ABA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7086">
            <a:off x="3471871" y="1473249"/>
            <a:ext cx="663432" cy="72252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8899973-6BEF-4BC8-99C4-5F944048C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8898">
            <a:off x="6566416" y="1666026"/>
            <a:ext cx="663432" cy="72252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C173FA-36E9-4274-AEB1-49F8B77587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255">
            <a:off x="8056589" y="1358390"/>
            <a:ext cx="663432" cy="72252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8BF2674-B7BD-4D72-9231-A4695EDC0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9636">
            <a:off x="9603243" y="1701915"/>
            <a:ext cx="663432" cy="72252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76F9249-1FEB-4A03-A391-2792AC652FD5}"/>
              </a:ext>
            </a:extLst>
          </p:cNvPr>
          <p:cNvSpPr txBox="1"/>
          <p:nvPr/>
        </p:nvSpPr>
        <p:spPr>
          <a:xfrm>
            <a:off x="6935961" y="5772782"/>
            <a:ext cx="465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in each row. 2 rows.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C42B03DD-E119-4C68-A17B-6007423B9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3942713"/>
            <a:ext cx="419802" cy="45719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30C611D-C607-4526-97ED-D805FE831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3942713"/>
            <a:ext cx="419802" cy="4571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CF79B4F-4B44-4199-94F1-26BDA5BBB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4567796"/>
            <a:ext cx="419802" cy="457197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1C5BF6D-B772-44A8-853D-69D680ECF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4567796"/>
            <a:ext cx="419802" cy="457197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CD3CEF96-7B69-4F9E-9C00-9BC7B7DF2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99" y="5192879"/>
            <a:ext cx="419802" cy="457197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10AB20D-C5B9-42B8-8091-0068D305A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353" y="5192879"/>
            <a:ext cx="419802" cy="457197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246BEECD-023C-4251-B31D-98E79CB41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9" y="4325717"/>
            <a:ext cx="419802" cy="45719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79A744E-AE18-4E12-B8C0-C8C1CE1DB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3" y="4325717"/>
            <a:ext cx="419802" cy="457197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C4A4BF51-C52F-42CE-9DA9-41048C698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57" y="4328032"/>
            <a:ext cx="419802" cy="457197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9F30E894-306C-4A48-B556-200DA2320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849" y="4919160"/>
            <a:ext cx="419802" cy="45719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E0D5A116-A2F5-4EE3-B4BF-E91653A24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03" y="4919160"/>
            <a:ext cx="419802" cy="45719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18E9771-E2B9-409F-A86A-078B3C787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157" y="4921475"/>
            <a:ext cx="419802" cy="45719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DB064BDD-6D35-4573-A81C-C3595DCBC2EF}"/>
              </a:ext>
            </a:extLst>
          </p:cNvPr>
          <p:cNvSpPr txBox="1"/>
          <p:nvPr/>
        </p:nvSpPr>
        <p:spPr>
          <a:xfrm>
            <a:off x="5568830" y="4831869"/>
            <a:ext cx="107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or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D252B07-B245-49D5-8088-7A172E612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072">
            <a:off x="4984557" y="1431400"/>
            <a:ext cx="663432" cy="7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7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4" grpId="0" animBg="1"/>
      <p:bldP spid="67" grpId="0"/>
      <p:bldP spid="61" grpId="0"/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98429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9106C-6DE5-47B3-A9DF-EC68DE9E5C05}"/>
              </a:ext>
            </a:extLst>
          </p:cNvPr>
          <p:cNvSpPr txBox="1"/>
          <p:nvPr/>
        </p:nvSpPr>
        <p:spPr>
          <a:xfrm>
            <a:off x="293643" y="335524"/>
            <a:ext cx="1176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array to its number sentence. 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E5EDC4A-B732-4B12-BFE8-7F8D3F0F1C02}"/>
              </a:ext>
            </a:extLst>
          </p:cNvPr>
          <p:cNvCxnSpPr>
            <a:cxnSpLocks/>
            <a:stCxn id="2" idx="0"/>
            <a:endCxn id="90" idx="2"/>
          </p:cNvCxnSpPr>
          <p:nvPr/>
        </p:nvCxnSpPr>
        <p:spPr>
          <a:xfrm flipV="1">
            <a:off x="2362199" y="3287486"/>
            <a:ext cx="7525966" cy="207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4761769-0C50-45AF-B87A-FEC6452B7D1C}"/>
              </a:ext>
            </a:extLst>
          </p:cNvPr>
          <p:cNvCxnSpPr>
            <a:cxnSpLocks/>
            <a:stCxn id="89" idx="2"/>
            <a:endCxn id="87" idx="0"/>
          </p:cNvCxnSpPr>
          <p:nvPr/>
        </p:nvCxnSpPr>
        <p:spPr>
          <a:xfrm>
            <a:off x="6125182" y="3287486"/>
            <a:ext cx="3762983" cy="207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FDF605-49CF-4041-929B-B55BC7F19700}"/>
              </a:ext>
            </a:extLst>
          </p:cNvPr>
          <p:cNvCxnSpPr>
            <a:stCxn id="88" idx="2"/>
            <a:endCxn id="86" idx="0"/>
          </p:cNvCxnSpPr>
          <p:nvPr/>
        </p:nvCxnSpPr>
        <p:spPr>
          <a:xfrm>
            <a:off x="2362199" y="3287486"/>
            <a:ext cx="3762983" cy="20724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41A938-0014-4D96-A2D5-692C98A3DAB4}"/>
              </a:ext>
            </a:extLst>
          </p:cNvPr>
          <p:cNvSpPr/>
          <p:nvPr/>
        </p:nvSpPr>
        <p:spPr>
          <a:xfrm>
            <a:off x="826851" y="5359945"/>
            <a:ext cx="3070695" cy="875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C932F69-8485-436E-BA8A-5F7FDFD9FDA5}"/>
              </a:ext>
            </a:extLst>
          </p:cNvPr>
          <p:cNvSpPr/>
          <p:nvPr/>
        </p:nvSpPr>
        <p:spPr>
          <a:xfrm>
            <a:off x="4589834" y="5359945"/>
            <a:ext cx="3070695" cy="875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1E36570C-9852-4E5E-9F72-573634F2BE2A}"/>
              </a:ext>
            </a:extLst>
          </p:cNvPr>
          <p:cNvSpPr/>
          <p:nvPr/>
        </p:nvSpPr>
        <p:spPr>
          <a:xfrm>
            <a:off x="8352817" y="5359945"/>
            <a:ext cx="3070695" cy="8754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+ 2 + 2 + 2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9FF0FC4-A3F0-449C-A052-11746B9E9E1B}"/>
              </a:ext>
            </a:extLst>
          </p:cNvPr>
          <p:cNvSpPr/>
          <p:nvPr/>
        </p:nvSpPr>
        <p:spPr>
          <a:xfrm>
            <a:off x="8352817" y="1223396"/>
            <a:ext cx="3070695" cy="2064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6851BD1-FBFC-43AE-80CE-7EFC91BAB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2" y="1493358"/>
            <a:ext cx="396002" cy="43127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DBCA93A-3D8E-4B9F-8F63-38ACE4E08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2" y="2633337"/>
            <a:ext cx="396002" cy="43127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479C6AA6-6930-49CA-A037-D1376D9F2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282" y="2063347"/>
            <a:ext cx="396002" cy="4312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FD29E7FA-234B-4CC7-B2EA-5F5BD76CB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52" y="1493358"/>
            <a:ext cx="396002" cy="431277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DD0B00AB-F14A-43F6-903D-325C5D983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52" y="2633337"/>
            <a:ext cx="396002" cy="43127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42EDD205-037F-4B07-9433-23A4F75D0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252" y="2063347"/>
            <a:ext cx="396002" cy="431277"/>
          </a:xfrm>
          <a:prstGeom prst="rect">
            <a:avLst/>
          </a:prstGeom>
        </p:spPr>
      </p:pic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A1243340-8A3D-4113-A984-B619B6C1DD8B}"/>
              </a:ext>
            </a:extLst>
          </p:cNvPr>
          <p:cNvSpPr/>
          <p:nvPr/>
        </p:nvSpPr>
        <p:spPr>
          <a:xfrm>
            <a:off x="826851" y="1223396"/>
            <a:ext cx="3070695" cy="2064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5B245EEF-C507-40E5-B4E0-B7FABD3F8A60}"/>
              </a:ext>
            </a:extLst>
          </p:cNvPr>
          <p:cNvSpPr/>
          <p:nvPr/>
        </p:nvSpPr>
        <p:spPr>
          <a:xfrm>
            <a:off x="4589834" y="1223396"/>
            <a:ext cx="3070695" cy="20640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7B89E8EA-B07D-4BB7-B4F2-54C440A52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1302127"/>
            <a:ext cx="445539" cy="445539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C6A5CF4-E131-4EB1-A25F-041931050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1793393"/>
            <a:ext cx="445539" cy="445539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37F836A-8271-4F2E-BFC9-129C8DE0A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2284659"/>
            <a:ext cx="445539" cy="445539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C5F017D-21D0-41F3-BC6C-EABE97B25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72" y="2775926"/>
            <a:ext cx="445539" cy="445539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AB21815-CAE3-40BC-A6CC-AB5B18A27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1296189"/>
            <a:ext cx="445539" cy="445539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7C6DFFF8-14E7-4F50-B6F0-FF5B85956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1787455"/>
            <a:ext cx="445539" cy="445539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23ED1324-6608-4390-B9F9-6C84977F4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2278721"/>
            <a:ext cx="445539" cy="44553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580300EF-323A-4D0E-9500-6A9DB1976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9" y="2769988"/>
            <a:ext cx="445539" cy="445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67BFEB-5550-46E7-96D3-DD1AEE216E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4" y="1414020"/>
            <a:ext cx="573426" cy="7307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11F455D0-5BAF-4FEC-8163-A3F67402A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844" y="2363331"/>
            <a:ext cx="573426" cy="730738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824F7BB1-4FF4-4053-BFBF-346008BE3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93" y="1414020"/>
            <a:ext cx="573426" cy="73073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86A1AA95-1972-4D0A-82C0-CA9F28E99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93" y="2363331"/>
            <a:ext cx="573426" cy="7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|6.2|8.5|12|1.9|5.4|0.7|0.5|0.7|0.5|1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|2.4|25.2|2.9|8.7|1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|4.6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4|12.4|10.1|5.7|5.4|3.5|3.6|0.8|3.1|0.8|3.2|0.7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789</Words>
  <Application>Microsoft Office PowerPoint</Application>
  <PresentationFormat>Widescreen</PresentationFormat>
  <Paragraphs>357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Yu Gothic UI</vt:lpstr>
      <vt:lpstr>Arial</vt:lpstr>
      <vt:lpstr>Calibri</vt:lpstr>
      <vt:lpstr>Calibri Light</vt:lpstr>
      <vt:lpstr>Cambria Math</vt:lpstr>
      <vt:lpstr>Comic Sans MS</vt:lpstr>
      <vt:lpstr>Sassoon Infant Std</vt:lpstr>
      <vt:lpstr>Office Theme</vt:lpstr>
      <vt:lpstr>Arrays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Y2 Activity two:</vt:lpstr>
      <vt:lpstr>Y3 Activity one:</vt:lpstr>
      <vt:lpstr>Y3 Activity two: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4</cp:revision>
  <dcterms:created xsi:type="dcterms:W3CDTF">2021-11-14T08:27:55Z</dcterms:created>
  <dcterms:modified xsi:type="dcterms:W3CDTF">2022-01-08T22:46:21Z</dcterms:modified>
</cp:coreProperties>
</file>