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443" r:id="rId5"/>
    <p:sldId id="445" r:id="rId6"/>
    <p:sldId id="343" r:id="rId7"/>
    <p:sldId id="344" r:id="rId8"/>
    <p:sldId id="342" r:id="rId9"/>
    <p:sldId id="351" r:id="rId10"/>
    <p:sldId id="348" r:id="rId11"/>
    <p:sldId id="354" r:id="rId12"/>
    <p:sldId id="356" r:id="rId13"/>
    <p:sldId id="355" r:id="rId14"/>
    <p:sldId id="357" r:id="rId15"/>
    <p:sldId id="441" r:id="rId16"/>
    <p:sldId id="444" r:id="rId17"/>
    <p:sldId id="446" r:id="rId18"/>
    <p:sldId id="447" r:id="rId19"/>
    <p:sldId id="448" r:id="rId20"/>
    <p:sldId id="449" r:id="rId21"/>
    <p:sldId id="442" r:id="rId22"/>
    <p:sldId id="4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78015" autoAdjust="0"/>
  </p:normalViewPr>
  <p:slideViewPr>
    <p:cSldViewPr snapToGrid="0">
      <p:cViewPr>
        <p:scale>
          <a:sx n="66" d="100"/>
          <a:sy n="66" d="100"/>
        </p:scale>
        <p:origin x="11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could we do this time if we start with 9?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could we do this time if we start with 5?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6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child to demonstrate working out on the board and talk through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0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child to demonstrate working out on the board and talk through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5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child to demonstrate working out on the board and talk through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pattern. Chn should notice that the numbers on the left are increasing by 1,numbers on right are decreasing by 1. All numbers equal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be able to partition numbers to make 10. For example here, we can partition 7 into 5 and 2 because we know that 8 + 2 makes 10. This makes it easier to add.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else could I make 10? Chn should recognize that they could partition 5 into 3 and 2 and add 3 to the 7 to make 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whiteboards, ask chn to show you a number bond. They can </a:t>
            </a:r>
            <a:r>
              <a:rPr lang="en-US" dirty="0" err="1"/>
              <a:t>colour</a:t>
            </a:r>
            <a:r>
              <a:rPr lang="en-US" dirty="0"/>
              <a:t> one number of circles in and just use an outline for the other amount.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9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starting on 5 first. We know that we need 5 more to make 10. We can partition 7 into 5 and 2. We add 5 to 5 to make 10 and have 2 left. That means we add 10 and 2 to get 12.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second time, we are starting on 7. We know that we need 3 more to make 10. We can partition 5 into 3 and 2. We add 7 and 3 to make 10 and have 2 left. That means we add 10 and 2 to get 12.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starting with 6. What could we partition 8 into to help make 10 with 6. Should recognize we need 4 to make 10 and that leaves 4 left. 10 plus 4 gives us 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starting with 8. What could we partition 6 into to help make 10 with 8. Should recognize we need 2 to make 10 and that leaves 4 left. 10 plus 4 gives us 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6" Type="http://schemas.microsoft.com/office/2007/relationships/hdphoto" Target="../media/hdphoto1.wdp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10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9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0" y="452684"/>
            <a:ext cx="645656" cy="645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7969" y="599172"/>
            <a:ext cx="273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19040" y="1253009"/>
            <a:ext cx="2539903" cy="2543897"/>
            <a:chOff x="348242" y="96288"/>
            <a:chExt cx="5605726" cy="5614541"/>
          </a:xfrm>
        </p:grpSpPr>
        <p:sp>
          <p:nvSpPr>
            <p:cNvPr id="26" name="Oval 25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6" idx="3"/>
              <a:endCxn id="27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  <a:endCxn id="28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112435" y="1453499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6873" y="2935643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5972" y="2912724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4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4306" y="1395444"/>
                <a:ext cx="1700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6 </a:t>
                </a:r>
                <a:r>
                  <a:rPr lang="en-GB" sz="4000" dirty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6" y="1395444"/>
                <a:ext cx="1700010" cy="707886"/>
              </a:xfrm>
              <a:prstGeom prst="rect">
                <a:avLst/>
              </a:prstGeom>
              <a:blipFill>
                <a:blip r:embed="rId5"/>
                <a:stretch>
                  <a:fillRect l="-645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/>
          <p:cNvSpPr/>
          <p:nvPr/>
        </p:nvSpPr>
        <p:spPr>
          <a:xfrm rot="19091219">
            <a:off x="4482321" y="973630"/>
            <a:ext cx="1179323" cy="3221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4687" y="4208690"/>
                <a:ext cx="3665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87" y="4208690"/>
                <a:ext cx="3665976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06768" y="4804947"/>
                <a:ext cx="522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3600" dirty="0">
                    <a:latin typeface="Comic Sans MS" panose="030F0702030302020204" pitchFamily="66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68" y="4804947"/>
                <a:ext cx="5222498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17302" y="5501025"/>
                <a:ext cx="522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14       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02" y="5501025"/>
                <a:ext cx="5222498" cy="646331"/>
              </a:xfrm>
              <a:prstGeom prst="rect">
                <a:avLst/>
              </a:prstGeom>
              <a:blipFill>
                <a:blip r:embed="rId8"/>
                <a:stretch>
                  <a:fillRect t="-14151" r="-25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53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0" y="452684"/>
            <a:ext cx="645656" cy="645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7969" y="599172"/>
            <a:ext cx="273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128079" y="1244789"/>
            <a:ext cx="2539903" cy="2543897"/>
            <a:chOff x="348242" y="96288"/>
            <a:chExt cx="5605726" cy="5614541"/>
          </a:xfrm>
        </p:grpSpPr>
        <p:sp>
          <p:nvSpPr>
            <p:cNvPr id="26" name="Oval 25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6" idx="3"/>
              <a:endCxn id="27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  <a:endCxn id="28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897021" y="1434034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17653" y="2912724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73187" y="2889914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4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4306" y="1395444"/>
                <a:ext cx="1700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000" dirty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6" y="1395444"/>
                <a:ext cx="1700010" cy="707886"/>
              </a:xfrm>
              <a:prstGeom prst="rect">
                <a:avLst/>
              </a:prstGeom>
              <a:blipFill>
                <a:blip r:embed="rId5"/>
                <a:stretch>
                  <a:fillRect l="-645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/>
          <p:cNvSpPr/>
          <p:nvPr/>
        </p:nvSpPr>
        <p:spPr>
          <a:xfrm rot="2277348">
            <a:off x="5078319" y="1206829"/>
            <a:ext cx="1179323" cy="2856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4687" y="4208690"/>
                <a:ext cx="3665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87" y="4208690"/>
                <a:ext cx="3665976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06768" y="4804947"/>
                <a:ext cx="522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3600" dirty="0">
                    <a:latin typeface="Comic Sans MS" panose="030F0702030302020204" pitchFamily="66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68" y="4804947"/>
                <a:ext cx="5222498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17302" y="5501025"/>
                <a:ext cx="522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14       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02" y="5501025"/>
                <a:ext cx="5222498" cy="646331"/>
              </a:xfrm>
              <a:prstGeom prst="rect">
                <a:avLst/>
              </a:prstGeom>
              <a:blipFill>
                <a:blip r:embed="rId8"/>
                <a:stretch>
                  <a:fillRect t="-14151" r="-25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17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  <p:bldP spid="36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0" y="452684"/>
            <a:ext cx="645656" cy="645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7969" y="599172"/>
            <a:ext cx="273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19040" y="1253009"/>
            <a:ext cx="2539903" cy="2543897"/>
            <a:chOff x="348242" y="96288"/>
            <a:chExt cx="5605726" cy="5614541"/>
          </a:xfrm>
        </p:grpSpPr>
        <p:sp>
          <p:nvSpPr>
            <p:cNvPr id="26" name="Oval 25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6" idx="3"/>
              <a:endCxn id="27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  <a:endCxn id="28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112435" y="1453499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6873" y="2935643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5972" y="2912724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4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4306" y="1395444"/>
                <a:ext cx="1700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 </a:t>
                </a:r>
                <a:r>
                  <a:rPr lang="en-GB" sz="4000" dirty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6" y="1395444"/>
                <a:ext cx="1700010" cy="707886"/>
              </a:xfrm>
              <a:prstGeom prst="rect">
                <a:avLst/>
              </a:prstGeom>
              <a:blipFill>
                <a:blip r:embed="rId5"/>
                <a:stretch>
                  <a:fillRect l="-645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/>
          <p:cNvSpPr/>
          <p:nvPr/>
        </p:nvSpPr>
        <p:spPr>
          <a:xfrm rot="19091219">
            <a:off x="4482321" y="973630"/>
            <a:ext cx="1179323" cy="3221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4687" y="4199165"/>
                <a:ext cx="3665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87" y="4199165"/>
                <a:ext cx="3665976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06768" y="4795422"/>
                <a:ext cx="522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3600" dirty="0">
                    <a:latin typeface="Comic Sans MS" panose="030F0702030302020204" pitchFamily="66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68" y="4795422"/>
                <a:ext cx="5222498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17302" y="5491500"/>
                <a:ext cx="522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14       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02" y="5491500"/>
                <a:ext cx="5222498" cy="646331"/>
              </a:xfrm>
              <a:prstGeom prst="rect">
                <a:avLst/>
              </a:prstGeom>
              <a:blipFill>
                <a:blip r:embed="rId8"/>
                <a:stretch>
                  <a:fillRect t="-15094" r="-25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80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128079" y="1235264"/>
            <a:ext cx="2539903" cy="2543897"/>
            <a:chOff x="348242" y="96288"/>
            <a:chExt cx="5605726" cy="5614541"/>
          </a:xfrm>
        </p:grpSpPr>
        <p:sp>
          <p:nvSpPr>
            <p:cNvPr id="26" name="Oval 25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6" idx="3"/>
              <a:endCxn id="27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  <a:endCxn id="28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897021" y="1424509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17653" y="2903199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73187" y="2880389"/>
            <a:ext cx="58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4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4306" y="1385919"/>
                <a:ext cx="1700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lang="en-GB" sz="4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000" dirty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6" y="1385919"/>
                <a:ext cx="1700010" cy="707886"/>
              </a:xfrm>
              <a:prstGeom prst="rect">
                <a:avLst/>
              </a:prstGeom>
              <a:blipFill>
                <a:blip r:embed="rId4"/>
                <a:stretch>
                  <a:fillRect l="-645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/>
          <p:cNvSpPr/>
          <p:nvPr/>
        </p:nvSpPr>
        <p:spPr>
          <a:xfrm rot="2277348">
            <a:off x="5040219" y="1159204"/>
            <a:ext cx="1179323" cy="2856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4687" y="4218215"/>
                <a:ext cx="3665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87" y="4218215"/>
                <a:ext cx="3665976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06768" y="4814472"/>
                <a:ext cx="522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3600" dirty="0">
                    <a:latin typeface="Comic Sans MS" panose="030F0702030302020204" pitchFamily="66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68" y="4814472"/>
                <a:ext cx="5222498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17302" y="5510550"/>
                <a:ext cx="522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14       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02" y="5510550"/>
                <a:ext cx="5222498" cy="646331"/>
              </a:xfrm>
              <a:prstGeom prst="rect">
                <a:avLst/>
              </a:prstGeom>
              <a:blipFill>
                <a:blip r:embed="rId7"/>
                <a:stretch>
                  <a:fillRect t="-15094" r="-25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647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 animBg="1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506" y="1012782"/>
            <a:ext cx="3327594" cy="3293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012782"/>
            <a:ext cx="3402200" cy="3309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5D6B-DB9B-4EE6-99B5-3A2B1B80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Year 2 Activity one: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55C5-64F2-42EB-B372-037E7822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1574800"/>
            <a:ext cx="6197600" cy="49180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complete the first activity as independently as you can.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your teacher tells you, you can use a tens frame to help you. If not, you need to work your answers out mentally (in your head). </a:t>
            </a:r>
            <a:endParaRPr lang="en-US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23F1E-72BB-438D-8E39-B6ECBA244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1" t="16667" r="50625" b="13518"/>
          <a:stretch/>
        </p:blipFill>
        <p:spPr>
          <a:xfrm>
            <a:off x="1079500" y="1574800"/>
            <a:ext cx="3517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70A5-0BE7-4CDA-8EF7-11BB9047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Year 2 Activity two: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CE64-006D-4360-AFD6-9C6B84D2E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Once you have completed your first sheet, see if you can work out these addition questions by making 10 first. 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If you have finished, ask your teacher for the column addition extension.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25227-9F57-4D69-82EE-717AAA031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4" t="44051" r="60221" b="18312"/>
          <a:stretch/>
        </p:blipFill>
        <p:spPr>
          <a:xfrm>
            <a:off x="1544255" y="1690688"/>
            <a:ext cx="3317111" cy="44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1723-7A8E-4E3A-9FF6-9F52C3EC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4369-0C1C-46E1-BD02-518EA0D64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Last week, we looked at adding 2-digit and 3-digit numbers using column method. We looked at adding the 1s first, then the 10s, then the 100s.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On your whiteboards, can you work out the answer to each question and show your working out using column method.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CFF7F2-42AC-4501-85EE-50F07EE42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99835"/>
              </p:ext>
            </p:extLst>
          </p:nvPr>
        </p:nvGraphicFramePr>
        <p:xfrm>
          <a:off x="838200" y="1825625"/>
          <a:ext cx="10515600" cy="2103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801192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36067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8790404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7682067"/>
                    </a:ext>
                  </a:extLst>
                </a:gridCol>
              </a:tblGrid>
              <a:tr h="6376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16556"/>
                  </a:ext>
                </a:extLst>
              </a:tr>
              <a:tr h="6376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18539"/>
                  </a:ext>
                </a:extLst>
              </a:tr>
              <a:tr h="63766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08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6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CFF7F2-42AC-4501-85EE-50F07EE42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86216"/>
              </p:ext>
            </p:extLst>
          </p:nvPr>
        </p:nvGraphicFramePr>
        <p:xfrm>
          <a:off x="838200" y="1825625"/>
          <a:ext cx="10515600" cy="2103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801192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36067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8790404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7682067"/>
                    </a:ext>
                  </a:extLst>
                </a:gridCol>
              </a:tblGrid>
              <a:tr h="6376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16556"/>
                  </a:ext>
                </a:extLst>
              </a:tr>
              <a:tr h="6376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18539"/>
                  </a:ext>
                </a:extLst>
              </a:tr>
              <a:tr h="63766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08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4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Comic Sans MS" panose="030F0702030302020204" pitchFamily="66" charset="0"/>
              </a:rPr>
              <a:t>YR2 LO: </a:t>
            </a:r>
            <a:r>
              <a:rPr lang="en-US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 add by making 10. (recap)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recall number bonds to 10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partition 1-digit numbers to make bonds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use this knowledge to add numbers together crossing 10.</a:t>
            </a: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CFF7F2-42AC-4501-85EE-50F07EE42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21501"/>
              </p:ext>
            </p:extLst>
          </p:nvPr>
        </p:nvGraphicFramePr>
        <p:xfrm>
          <a:off x="838200" y="1825625"/>
          <a:ext cx="10515600" cy="2103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801192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36067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8790404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7682067"/>
                    </a:ext>
                  </a:extLst>
                </a:gridCol>
              </a:tblGrid>
              <a:tr h="6376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16556"/>
                  </a:ext>
                </a:extLst>
              </a:tr>
              <a:tr h="6376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18539"/>
                  </a:ext>
                </a:extLst>
              </a:tr>
              <a:tr h="63766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08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54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5D6B-DB9B-4EE6-99B5-3A2B1B80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Year 3 Activity: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55C5-64F2-42EB-B372-037E7822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764" y="1574800"/>
            <a:ext cx="5018035" cy="49180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 3, work in mixed ability pairs to complete the sheet. Once you have completed this and had your answers checked by an adult, have a look at the discussion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E81CD-6D29-4889-A237-BE31EF18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79" t="17890" r="33734" b="27258"/>
          <a:stretch/>
        </p:blipFill>
        <p:spPr>
          <a:xfrm>
            <a:off x="243068" y="1548113"/>
            <a:ext cx="5613169" cy="50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A40B9A-1332-4C46-9F4A-284E0097A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83" t="18703" r="45209" b="44815"/>
          <a:stretch/>
        </p:blipFill>
        <p:spPr>
          <a:xfrm>
            <a:off x="2035376" y="1390417"/>
            <a:ext cx="7826254" cy="5316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11FF4-91B8-42F2-B23F-D4D5BF03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Plenary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C45AD8-2D0E-4C44-8187-983F8714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499" y="2205337"/>
            <a:ext cx="1412475" cy="472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one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2A4BF5D-BFF1-48ED-8855-C14036398F97}"/>
              </a:ext>
            </a:extLst>
          </p:cNvPr>
          <p:cNvSpPr txBox="1">
            <a:spLocks/>
          </p:cNvSpPr>
          <p:nvPr/>
        </p:nvSpPr>
        <p:spPr>
          <a:xfrm>
            <a:off x="5948499" y="2695304"/>
            <a:ext cx="1559976" cy="4728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three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3AE7DC3-8F81-4210-8F1A-4D0D2F7731C8}"/>
              </a:ext>
            </a:extLst>
          </p:cNvPr>
          <p:cNvSpPr txBox="1">
            <a:spLocks/>
          </p:cNvSpPr>
          <p:nvPr/>
        </p:nvSpPr>
        <p:spPr>
          <a:xfrm>
            <a:off x="5948499" y="3182825"/>
            <a:ext cx="1599185" cy="4640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seven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2A54AE3-9AD5-4C5E-80AB-9CAC34F17DCC}"/>
              </a:ext>
            </a:extLst>
          </p:cNvPr>
          <p:cNvSpPr txBox="1">
            <a:spLocks/>
          </p:cNvSpPr>
          <p:nvPr/>
        </p:nvSpPr>
        <p:spPr>
          <a:xfrm>
            <a:off x="5948500" y="3606923"/>
            <a:ext cx="1599186" cy="370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twelve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A8FA477-84C7-4DC4-B80F-68A8C6D53201}"/>
              </a:ext>
            </a:extLst>
          </p:cNvPr>
          <p:cNvSpPr txBox="1">
            <a:spLocks/>
          </p:cNvSpPr>
          <p:nvPr/>
        </p:nvSpPr>
        <p:spPr>
          <a:xfrm>
            <a:off x="5948500" y="4078567"/>
            <a:ext cx="2360461" cy="304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thirty-one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F346C8E-453A-41BA-8F22-80E0EEA1E612}"/>
              </a:ext>
            </a:extLst>
          </p:cNvPr>
          <p:cNvSpPr txBox="1">
            <a:spLocks/>
          </p:cNvSpPr>
          <p:nvPr/>
        </p:nvSpPr>
        <p:spPr>
          <a:xfrm>
            <a:off x="5948501" y="4463466"/>
            <a:ext cx="2360461" cy="304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forty-eight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00A4605-3B04-482E-B22D-F2A945F3EDB3}"/>
              </a:ext>
            </a:extLst>
          </p:cNvPr>
          <p:cNvSpPr txBox="1">
            <a:spLocks/>
          </p:cNvSpPr>
          <p:nvPr/>
        </p:nvSpPr>
        <p:spPr>
          <a:xfrm>
            <a:off x="5948502" y="4949281"/>
            <a:ext cx="2360461" cy="304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twenty-five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78B073D-EA72-4666-BB1E-1B9BBCC8BD18}"/>
              </a:ext>
            </a:extLst>
          </p:cNvPr>
          <p:cNvSpPr txBox="1">
            <a:spLocks/>
          </p:cNvSpPr>
          <p:nvPr/>
        </p:nvSpPr>
        <p:spPr>
          <a:xfrm>
            <a:off x="5948503" y="5415048"/>
            <a:ext cx="2360461" cy="304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sixty-four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476743B-74DF-40C6-8FB5-5C2456836DD4}"/>
              </a:ext>
            </a:extLst>
          </p:cNvPr>
          <p:cNvSpPr txBox="1">
            <a:spLocks/>
          </p:cNvSpPr>
          <p:nvPr/>
        </p:nvSpPr>
        <p:spPr>
          <a:xfrm>
            <a:off x="5948503" y="5849918"/>
            <a:ext cx="2360461" cy="304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eighty-six</a:t>
            </a:r>
          </a:p>
        </p:txBody>
      </p:sp>
    </p:spTree>
    <p:extLst>
      <p:ext uri="{BB962C8B-B14F-4D97-AF65-F5344CB8AC3E}">
        <p14:creationId xmlns:p14="http://schemas.microsoft.com/office/powerpoint/2010/main" val="397674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48" y="365125"/>
            <a:ext cx="11380304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4000" b="1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Add 3-digit and 2-digit numbers - crossing 100.</a:t>
            </a:r>
            <a:r>
              <a:rPr lang="en-US" sz="4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how to carry when adding using column method.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 use concrete objects and pictorial representations to check my answers.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solve reasoning questions.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6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FF4-91B8-42F2-B23F-D4D5BF03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C45AD8-2D0E-4C44-8187-983F8714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0" y="1499394"/>
            <a:ext cx="4826000" cy="47410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Work through the sheet to write the numbers in written format e.g.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9 would be nine.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Some children will have a word mat to support them.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A40B9A-1332-4C46-9F4A-284E0097A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83" t="18703" r="45209" b="44815"/>
          <a:stretch/>
        </p:blipFill>
        <p:spPr>
          <a:xfrm>
            <a:off x="241300" y="1499394"/>
            <a:ext cx="6747882" cy="45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7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0953" y="519334"/>
            <a:ext cx="71821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Can you complete the pattern?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				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83205" y="519334"/>
            <a:ext cx="71821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51174" y="4983836"/>
                <a:ext cx="12240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74" y="4983836"/>
                <a:ext cx="1224000" cy="523220"/>
              </a:xfrm>
              <a:prstGeom prst="rect">
                <a:avLst/>
              </a:prstGeom>
              <a:blipFill>
                <a:blip r:embed="rId4"/>
                <a:stretch>
                  <a:fillRect l="-10891" t="-11494" r="-10891"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51175" y="4261461"/>
                <a:ext cx="12240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75" y="4261461"/>
                <a:ext cx="1224000" cy="523220"/>
              </a:xfrm>
              <a:prstGeom prst="rect">
                <a:avLst/>
              </a:prstGeom>
              <a:blipFill>
                <a:blip r:embed="rId5"/>
                <a:stretch>
                  <a:fillRect l="-2475" t="-10227" r="-1980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51175" y="3539084"/>
                <a:ext cx="12240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75" y="3539084"/>
                <a:ext cx="1224000" cy="523220"/>
              </a:xfrm>
              <a:prstGeom prst="rect">
                <a:avLst/>
              </a:prstGeom>
              <a:blipFill>
                <a:blip r:embed="rId6"/>
                <a:stretch>
                  <a:fillRect l="-4455" t="-11494" r="-4455"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051174" y="2795698"/>
                <a:ext cx="12240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74" y="2795698"/>
                <a:ext cx="1224000" cy="523220"/>
              </a:xfrm>
              <a:prstGeom prst="rect">
                <a:avLst/>
              </a:prstGeom>
              <a:blipFill>
                <a:blip r:embed="rId7"/>
                <a:stretch>
                  <a:fillRect l="-4455" t="-11494" r="-4455"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051175" y="2094330"/>
                <a:ext cx="12240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75" y="2094330"/>
                <a:ext cx="1224000" cy="523220"/>
              </a:xfrm>
              <a:prstGeom prst="rect">
                <a:avLst/>
              </a:prstGeom>
              <a:blipFill>
                <a:blip r:embed="rId8"/>
                <a:stretch>
                  <a:fillRect l="-4455" t="-11494" r="-4455"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51174" y="1371953"/>
                <a:ext cx="12240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74" y="1371953"/>
                <a:ext cx="1224000" cy="523220"/>
              </a:xfrm>
              <a:prstGeom prst="rect">
                <a:avLst/>
              </a:prstGeom>
              <a:blipFill>
                <a:blip r:embed="rId9"/>
                <a:stretch>
                  <a:fillRect l="-4455" t="-10227" r="-4455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165473" y="2871838"/>
            <a:ext cx="1013156" cy="35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5203300" y="3621971"/>
            <a:ext cx="1002206" cy="35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104945" y="5043304"/>
            <a:ext cx="1138893" cy="35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34948-6E93-406F-A174-89C366F003E9}"/>
              </a:ext>
            </a:extLst>
          </p:cNvPr>
          <p:cNvSpPr txBox="1"/>
          <p:nvPr/>
        </p:nvSpPr>
        <p:spPr>
          <a:xfrm>
            <a:off x="1441704" y="1815535"/>
            <a:ext cx="2506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numbers on the left increase (go up) by 1 each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6D9C75-BE01-474F-8F07-D475433BFAEF}"/>
              </a:ext>
            </a:extLst>
          </p:cNvPr>
          <p:cNvSpPr txBox="1"/>
          <p:nvPr/>
        </p:nvSpPr>
        <p:spPr>
          <a:xfrm>
            <a:off x="7522993" y="1815534"/>
            <a:ext cx="2506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numbers on the right decrease (go down) by 1 each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901" y="409017"/>
            <a:ext cx="741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Making 10 is one of the most important strategies.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303" y="3373607"/>
            <a:ext cx="3620580" cy="11912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00931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24905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48879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00931" y="4030058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09080" y="4030058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0471" y="4030058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7201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809" y="3373607"/>
            <a:ext cx="3620580" cy="118197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44969" y="4007535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5168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2694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0220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7746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7197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13704" y="1563742"/>
                <a:ext cx="33908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04" y="1563742"/>
                <a:ext cx="3390838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4463228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25497" y="1593212"/>
                <a:ext cx="28231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5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97" y="1593212"/>
                <a:ext cx="2823178" cy="769441"/>
              </a:xfrm>
              <a:prstGeom prst="rect">
                <a:avLst/>
              </a:prstGeom>
              <a:blipFill>
                <a:blip r:embed="rId6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6704542" y="3993303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4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3 1.85185E-6 L -0.00299 0.04004 C -0.01667 0.04907 -0.03724 0.05393 -0.05859 0.05393 C -0.08307 0.05393 -0.10247 0.04907 -0.11614 0.04004 L -0.18164 1.85185E-6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1.48148E-6 L 0.00052 0.04005 C -0.0043 0.04908 -0.01159 0.05394 -0.01927 0.05394 C -0.02812 0.05394 -0.03502 0.04908 -0.03997 0.04005 L -0.06315 -1.48148E-6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/>
      <p:bldP spid="25" grpId="0" animBg="1"/>
      <p:bldP spid="25" grpId="1" animBg="1"/>
      <p:bldP spid="28" grpId="0"/>
      <p:bldP spid="27" grpId="0" animBg="1"/>
      <p:bldP spid="27" grpId="1" animBg="1"/>
      <p:bldP spid="2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901" y="409017"/>
            <a:ext cx="741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Making 10 is one of the most important strategies.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303" y="3373607"/>
            <a:ext cx="3620580" cy="11912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00931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24905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48879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7201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809" y="3373607"/>
            <a:ext cx="3620580" cy="118197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71977" y="401536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5168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2694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0220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7746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71977" y="343102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13704" y="1563742"/>
                <a:ext cx="33908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04" y="1563742"/>
                <a:ext cx="3390838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4463228" y="3436637"/>
            <a:ext cx="476074" cy="475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25497" y="1593212"/>
                <a:ext cx="28231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2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97" y="1593212"/>
                <a:ext cx="2823178" cy="769441"/>
              </a:xfrm>
              <a:prstGeom prst="rect">
                <a:avLst/>
              </a:prstGeom>
              <a:blipFill>
                <a:blip r:embed="rId6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6677467" y="4015364"/>
            <a:ext cx="476074" cy="475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5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1.11111E-6 L -0.01524 0.04005 C -0.04219 0.04907 -0.08229 0.05393 -0.12409 0.05393 C -0.17188 0.05393 -0.21003 0.04907 -0.23698 0.04005 L -0.36511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13334 -0.00347 L 0.04636 0.03657 C 0.02812 0.0456 0.00104 0.05046 -0.02748 0.05046 C -0.05976 0.05046 -0.08555 0.0456 -0.10378 0.03657 L -0.19063 -0.0034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6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91667E-6 -3.7037E-6 L -2.91667E-6 0.04445 C -2.91667E-6 0.06459 -0.13073 0.08959 -0.23698 0.08959 L -0.47383 0.0895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6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9935 -0.00254 L 0.09935 0.04098 C 0.09935 0.06042 -0.01159 0.08473 -0.10183 0.08473 L -0.30287 0.0847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43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224 -0.00185 L 0.06224 0.04098 C 0.06224 0.06019 -0.00481 0.08403 -0.05924 0.08403 L -0.1806 0.0840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8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1271" y="1568015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91025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025" y="3083148"/>
                  <a:ext cx="636672" cy="875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1094557" y="3233851"/>
              <a:ext cx="846205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10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70804" y="43254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Number bonds to 10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89092" y="2336666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9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474471" y="3873968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3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995393" y="4642619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4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34873" y="3105317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8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693174" y="3873968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78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7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191206" y="4642619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059044" y="5411270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TextBox 88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5 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021863" y="1568015"/>
            <a:ext cx="1581448" cy="778829"/>
            <a:chOff x="982928" y="3083148"/>
            <a:chExt cx="1930586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599663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663" y="3083148"/>
                  <a:ext cx="636672" cy="8751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Box 93"/>
            <p:cNvSpPr txBox="1"/>
            <p:nvPr/>
          </p:nvSpPr>
          <p:spPr>
            <a:xfrm>
              <a:off x="982928" y="3233851"/>
              <a:ext cx="846206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0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020570" y="3233849"/>
              <a:ext cx="884119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991512" y="3105317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467787" y="2336666"/>
            <a:ext cx="1529195" cy="778829"/>
            <a:chOff x="1046716" y="3083148"/>
            <a:chExt cx="1866798" cy="885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GB" sz="3600" dirty="0">
                    <a:solidFill>
                      <a:prstClr val="black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344" y="3083148"/>
                  <a:ext cx="636672" cy="875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TextBox 103"/>
            <p:cNvSpPr txBox="1"/>
            <p:nvPr/>
          </p:nvSpPr>
          <p:spPr>
            <a:xfrm>
              <a:off x="1126451" y="3233851"/>
              <a:ext cx="696469" cy="73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 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307616" y="3233849"/>
              <a:ext cx="542112" cy="73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3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046716" y="3265244"/>
              <a:ext cx="1866798" cy="5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9528" y="724468"/>
            <a:ext cx="1322147" cy="2993744"/>
          </a:xfrm>
          <a:prstGeom prst="rect">
            <a:avLst/>
          </a:prstGeom>
        </p:spPr>
      </p:pic>
      <p:sp>
        <p:nvSpPr>
          <p:cNvPr id="108" name="Oval 107"/>
          <p:cNvSpPr/>
          <p:nvPr/>
        </p:nvSpPr>
        <p:spPr>
          <a:xfrm>
            <a:off x="4534735" y="1733312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093991" y="1733312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652851" y="1746122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212106" y="1746122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17316" y="2277601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5076572" y="2277601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635432" y="2290411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194687" y="2290411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783321" y="1744153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776696" y="2288573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2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25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45" y="2537251"/>
            <a:ext cx="1755757" cy="5776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45" y="1440012"/>
            <a:ext cx="1755757" cy="5776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438" y="2537251"/>
            <a:ext cx="1755757" cy="5776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438" y="1440012"/>
            <a:ext cx="1755757" cy="577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16308" y="3291888"/>
                <a:ext cx="3596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3600" dirty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308" y="3291888"/>
                <a:ext cx="3596659" cy="646331"/>
              </a:xfrm>
              <a:prstGeom prst="rect">
                <a:avLst/>
              </a:prstGeom>
              <a:blipFill>
                <a:blip r:embed="rId5"/>
                <a:stretch>
                  <a:fillRect l="-1356" t="-14151" r="-4915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00732" y="4634858"/>
                <a:ext cx="3568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32" y="4634858"/>
                <a:ext cx="3568295" cy="646331"/>
              </a:xfrm>
              <a:prstGeom prst="rect">
                <a:avLst/>
              </a:prstGeom>
              <a:blipFill>
                <a:blip r:embed="rId6"/>
                <a:stretch>
                  <a:fillRect l="-341" t="-14151" r="-3925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92123" y="789698"/>
                <a:ext cx="3276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12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23" y="789698"/>
                <a:ext cx="3276906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392721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44836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7179" y="2562213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00050" y="2562213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51034" y="2562213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75501" y="2562213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80610" y="3274492"/>
                <a:ext cx="36122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r>
                  <a:rPr lang="en-GB" sz="3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3600" dirty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610" y="3274492"/>
                <a:ext cx="3612271" cy="646331"/>
              </a:xfrm>
              <a:prstGeom prst="rect">
                <a:avLst/>
              </a:prstGeom>
              <a:blipFill>
                <a:blip r:embed="rId8"/>
                <a:stretch>
                  <a:fillRect l="-1182" t="-14151" r="-473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790468" y="2556439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75500" y="2843382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49268" y="2840220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34433" y="782970"/>
                <a:ext cx="3020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12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33" y="782970"/>
                <a:ext cx="3020948" cy="646331"/>
              </a:xfrm>
              <a:prstGeom prst="rect">
                <a:avLst/>
              </a:prstGeom>
              <a:blipFill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2906066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58181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609976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70524" y="2567572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613395" y="2567572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64379" y="2567572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88846" y="2567572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61771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35840" y="2567572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88845" y="2846241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262613" y="2846241"/>
            <a:ext cx="241200" cy="241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30047" y="139835"/>
            <a:ext cx="492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compare!</a:t>
            </a:r>
          </a:p>
        </p:txBody>
      </p:sp>
      <p:sp>
        <p:nvSpPr>
          <p:cNvPr id="61" name="Oval 60"/>
          <p:cNvSpPr/>
          <p:nvPr/>
        </p:nvSpPr>
        <p:spPr>
          <a:xfrm>
            <a:off x="4291692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96631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448426" y="1460890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778599" y="1462929"/>
            <a:ext cx="241200" cy="241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3234404" y="3860238"/>
            <a:ext cx="104334" cy="188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441539" y="3850668"/>
            <a:ext cx="76120" cy="19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66761" y="399006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  <a:endParaRPr lang="en-GB" sz="2400" dirty="0"/>
          </a:p>
        </p:txBody>
      </p:sp>
      <p:sp>
        <p:nvSpPr>
          <p:cNvPr id="66" name="Rectangle 65"/>
          <p:cNvSpPr/>
          <p:nvPr/>
        </p:nvSpPr>
        <p:spPr>
          <a:xfrm>
            <a:off x="3407510" y="399009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 rot="2533938">
            <a:off x="2076645" y="3684935"/>
            <a:ext cx="1352829" cy="435872"/>
          </a:xfrm>
          <a:prstGeom prst="roundRect">
            <a:avLst>
              <a:gd name="adj" fmla="val 36742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6113163" y="3797629"/>
            <a:ext cx="97827" cy="20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6356528" y="3805270"/>
            <a:ext cx="128852" cy="207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894877" y="3940555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89735" y="3940555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 rot="18716307">
            <a:off x="6278117" y="3624383"/>
            <a:ext cx="1199092" cy="427831"/>
          </a:xfrm>
          <a:prstGeom prst="roundRect">
            <a:avLst>
              <a:gd name="adj" fmla="val 36742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5807 -0.1236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-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1.85185E-6 L -0.05664 -0.1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-61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79167E-6 1.85185E-6 L -0.05546 -0.1178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-5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1.11111E-6 L 0.08868 -0.1594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79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95833E-6 1.11111E-6 L 0.08868 -0.1594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2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1.11111E-6 0.2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0.202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3" grpId="0"/>
      <p:bldP spid="46" grpId="0" animBg="1"/>
      <p:bldP spid="47" grpId="0" animBg="1"/>
      <p:bldP spid="51" grpId="0" animBg="1"/>
      <p:bldP spid="52" grpId="0" animBg="1"/>
      <p:bldP spid="53" grpId="0" animBg="1"/>
      <p:bldP spid="24" grpId="0" animBg="1"/>
      <p:bldP spid="32" grpId="0" animBg="1"/>
      <p:bldP spid="64" grpId="0" animBg="1"/>
      <p:bldP spid="7" grpId="0"/>
      <p:bldP spid="66" grpId="0"/>
      <p:bldP spid="9" grpId="0" animBg="1"/>
      <p:bldP spid="69" grpId="0"/>
      <p:bldP spid="70" grpId="0"/>
      <p:bldP spid="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|12.1|3.1|9|1.5|2.8|11.3|1.2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|2.9|15.2|4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6|6.2|14.1|4.4|2.3|3.1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|4.5|2|22.3|4.5|3.1|1.7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8|13|4.5|5.8|1.1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7|29.2|1.1|4|0.6|1.9|1.5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2|4|1.5|1.5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DB8255-37D5-491D-B435-C3C5D8C0393B}"/>
</file>

<file path=customXml/itemProps2.xml><?xml version="1.0" encoding="utf-8"?>
<ds:datastoreItem xmlns:ds="http://schemas.openxmlformats.org/officeDocument/2006/customXml" ds:itemID="{3EDCD3F5-12D3-4378-9718-2A480AF2FD79}"/>
</file>

<file path=customXml/itemProps3.xml><?xml version="1.0" encoding="utf-8"?>
<ds:datastoreItem xmlns:ds="http://schemas.openxmlformats.org/officeDocument/2006/customXml" ds:itemID="{B9A906B0-8BC4-4A87-B744-650AA2E349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Widescreen</PresentationFormat>
  <Paragraphs>200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Office Theme</vt:lpstr>
      <vt:lpstr>Add and Subtract</vt:lpstr>
      <vt:lpstr>YR2 LO: To add by making 10. (recap)</vt:lpstr>
      <vt:lpstr>YR3 LO: To Add 3-digit and 2-digit numbers - crossing 100. </vt:lpstr>
      <vt:lpstr>Starter: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 one: </vt:lpstr>
      <vt:lpstr>Year 2 Activity two:</vt:lpstr>
      <vt:lpstr>Recap</vt:lpstr>
      <vt:lpstr>PowerPoint Presentation</vt:lpstr>
      <vt:lpstr>PowerPoint Presentation</vt:lpstr>
      <vt:lpstr>PowerPoint Presentation</vt:lpstr>
      <vt:lpstr>Year 3 Activity: 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295</cp:revision>
  <dcterms:created xsi:type="dcterms:W3CDTF">2021-10-02T21:33:39Z</dcterms:created>
  <dcterms:modified xsi:type="dcterms:W3CDTF">2021-10-17T17:44:19Z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