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439" r:id="rId5"/>
    <p:sldId id="440" r:id="rId6"/>
    <p:sldId id="441" r:id="rId7"/>
    <p:sldId id="443" r:id="rId8"/>
    <p:sldId id="445" r:id="rId9"/>
    <p:sldId id="444" r:id="rId10"/>
    <p:sldId id="44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0729" autoAdjust="0"/>
  </p:normalViewPr>
  <p:slideViewPr>
    <p:cSldViewPr snapToGrid="0">
      <p:cViewPr varScale="1">
        <p:scale>
          <a:sx n="60" d="100"/>
          <a:sy n="60" d="100"/>
        </p:scale>
        <p:origin x="120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A9CC8-FE4B-4899-B630-4058F18F26F0}"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BECE-5220-431A-8B66-0ED339C4CDA5}" type="slidenum">
              <a:rPr lang="en-US" smtClean="0"/>
              <a:t>‹#›</a:t>
            </a:fld>
            <a:endParaRPr lang="en-US"/>
          </a:p>
        </p:txBody>
      </p:sp>
    </p:spTree>
    <p:extLst>
      <p:ext uri="{BB962C8B-B14F-4D97-AF65-F5344CB8AC3E}">
        <p14:creationId xmlns:p14="http://schemas.microsoft.com/office/powerpoint/2010/main" val="45033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1</a:t>
            </a:fld>
            <a:endParaRPr lang="en-US"/>
          </a:p>
        </p:txBody>
      </p:sp>
    </p:spTree>
    <p:extLst>
      <p:ext uri="{BB962C8B-B14F-4D97-AF65-F5344CB8AC3E}">
        <p14:creationId xmlns:p14="http://schemas.microsoft.com/office/powerpoint/2010/main" val="275717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4</a:t>
            </a:fld>
            <a:endParaRPr lang="en-US"/>
          </a:p>
        </p:txBody>
      </p:sp>
    </p:spTree>
    <p:extLst>
      <p:ext uri="{BB962C8B-B14F-4D97-AF65-F5344CB8AC3E}">
        <p14:creationId xmlns:p14="http://schemas.microsoft.com/office/powerpoint/2010/main" val="342373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7</a:t>
            </a:fld>
            <a:endParaRPr lang="en-US"/>
          </a:p>
        </p:txBody>
      </p:sp>
    </p:spTree>
    <p:extLst>
      <p:ext uri="{BB962C8B-B14F-4D97-AF65-F5344CB8AC3E}">
        <p14:creationId xmlns:p14="http://schemas.microsoft.com/office/powerpoint/2010/main" val="28926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8</a:t>
            </a:fld>
            <a:endParaRPr lang="en-US"/>
          </a:p>
        </p:txBody>
      </p:sp>
    </p:spTree>
    <p:extLst>
      <p:ext uri="{BB962C8B-B14F-4D97-AF65-F5344CB8AC3E}">
        <p14:creationId xmlns:p14="http://schemas.microsoft.com/office/powerpoint/2010/main" val="163939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BBECE-5220-431A-8B66-0ED339C4CDA5}" type="slidenum">
              <a:rPr lang="en-US" smtClean="0"/>
              <a:t>9</a:t>
            </a:fld>
            <a:endParaRPr lang="en-US"/>
          </a:p>
        </p:txBody>
      </p:sp>
    </p:spTree>
    <p:extLst>
      <p:ext uri="{BB962C8B-B14F-4D97-AF65-F5344CB8AC3E}">
        <p14:creationId xmlns:p14="http://schemas.microsoft.com/office/powerpoint/2010/main" val="63702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FFFB-4D17-4353-BBFC-C65637047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28FC5-04F4-48B6-8A19-27601767D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F0210-D7DA-4269-BCCB-60E616CD8C8C}"/>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5" name="Footer Placeholder 4">
            <a:extLst>
              <a:ext uri="{FF2B5EF4-FFF2-40B4-BE49-F238E27FC236}">
                <a16:creationId xmlns:a16="http://schemas.microsoft.com/office/drawing/2014/main" id="{77B73598-4BA6-4C2F-9D5A-F0D6D5A65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6F39E-8EC7-4C95-B8C3-BB58CF4872BB}"/>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03367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87F2-ACD1-423D-9A19-9D89EEBF9F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3DEB8-2B1B-4777-B8B5-7A36C2DA8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FE544-2BA7-4C2D-8219-AF7EF2FFAC71}"/>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5" name="Footer Placeholder 4">
            <a:extLst>
              <a:ext uri="{FF2B5EF4-FFF2-40B4-BE49-F238E27FC236}">
                <a16:creationId xmlns:a16="http://schemas.microsoft.com/office/drawing/2014/main" id="{F47A2962-EED9-48BD-AF90-F481584D8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89AA3-61D0-4062-A672-F87ED7FA7DC6}"/>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166005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90F11-FC9B-4ABC-9D4C-5A7B5F50FB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104ED9-66FD-4BB0-9BF1-E81A2E6E81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2BB32-0983-4B0D-97F9-85D0F8CF8CDB}"/>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5" name="Footer Placeholder 4">
            <a:extLst>
              <a:ext uri="{FF2B5EF4-FFF2-40B4-BE49-F238E27FC236}">
                <a16:creationId xmlns:a16="http://schemas.microsoft.com/office/drawing/2014/main" id="{2ABE8C2A-908C-476A-9AE1-088C6709E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3C12A-BC0D-4B8E-B5A9-281B5DF0753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58946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ABA6-7858-43D0-B10B-EBCBF085D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E3F5C-4598-41F0-93E6-BB8F7C10A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F105D-6BF9-4ABA-A963-CFB5A251BA0F}"/>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5" name="Footer Placeholder 4">
            <a:extLst>
              <a:ext uri="{FF2B5EF4-FFF2-40B4-BE49-F238E27FC236}">
                <a16:creationId xmlns:a16="http://schemas.microsoft.com/office/drawing/2014/main" id="{BC405DEF-D44B-4295-8373-2E01F8710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60746-0D29-4EFA-828F-54B732CF43DE}"/>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52785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1BB9-0175-4060-ABB8-A1A900CD0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704AA0-DECA-4701-A4E0-29FB4F2F0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39DB0-8D0B-4DE7-98E9-8A670059098B}"/>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5" name="Footer Placeholder 4">
            <a:extLst>
              <a:ext uri="{FF2B5EF4-FFF2-40B4-BE49-F238E27FC236}">
                <a16:creationId xmlns:a16="http://schemas.microsoft.com/office/drawing/2014/main" id="{5DBBFE30-5406-42EF-B46C-E3694595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1EF19-1FEE-4121-B3B7-164BB82FD16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67414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6287-BF11-4192-A8C2-F1D5E36E0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183B0-CC9F-4972-93A5-0A6E3B21D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9B2EDD-FC4F-46A8-A960-198183CDD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F1C03-836D-4084-A91D-6A438D5DFC2A}"/>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6" name="Footer Placeholder 5">
            <a:extLst>
              <a:ext uri="{FF2B5EF4-FFF2-40B4-BE49-F238E27FC236}">
                <a16:creationId xmlns:a16="http://schemas.microsoft.com/office/drawing/2014/main" id="{F8799960-6582-47A1-9F60-A6CF9E4B7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4046B-9BD9-4A22-AD5F-C9DCF86E63DB}"/>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26388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1A10-04ED-4E49-9697-5C8DEB1AF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87D13B-5D25-45C9-8BA6-ABB2AF745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19931-3BA4-4B2D-944B-587C642650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929D03-CFDE-4A3B-A216-316A90F3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6A163-73E2-4EFC-ABEB-C6492779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4F1B7-07A6-4FEA-BFC7-DB2BD5ADC4C9}"/>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8" name="Footer Placeholder 7">
            <a:extLst>
              <a:ext uri="{FF2B5EF4-FFF2-40B4-BE49-F238E27FC236}">
                <a16:creationId xmlns:a16="http://schemas.microsoft.com/office/drawing/2014/main" id="{11804DBD-1EEA-4988-A232-0ACBE93C3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A3D3D8-6D43-465E-A18D-9CEC8DC563C9}"/>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4505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979A-9025-4B93-AD89-1A04B7D72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29AA43-B7D8-47DB-B983-BFAA099E317A}"/>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4" name="Footer Placeholder 3">
            <a:extLst>
              <a:ext uri="{FF2B5EF4-FFF2-40B4-BE49-F238E27FC236}">
                <a16:creationId xmlns:a16="http://schemas.microsoft.com/office/drawing/2014/main" id="{D9A011B5-3C05-4F1C-B1D2-49BE390002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827D7F-6AFD-4AE6-A267-C36665451A08}"/>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315429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D8486-A881-4005-8CAE-3635167634C3}"/>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3" name="Footer Placeholder 2">
            <a:extLst>
              <a:ext uri="{FF2B5EF4-FFF2-40B4-BE49-F238E27FC236}">
                <a16:creationId xmlns:a16="http://schemas.microsoft.com/office/drawing/2014/main" id="{6AA90A47-78C3-4F18-8348-9C97B150A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5FC0C-3A27-487C-AA62-44334BB30FA6}"/>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12490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B597-EBF4-4A0A-8ED3-FFFE3054A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3D6465-3D62-4A0E-9176-0D3CFF26E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27955-46E7-46C4-8B85-45B47D23F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E5EF2-AA6F-41D4-9C03-C430F708D80B}"/>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6" name="Footer Placeholder 5">
            <a:extLst>
              <a:ext uri="{FF2B5EF4-FFF2-40B4-BE49-F238E27FC236}">
                <a16:creationId xmlns:a16="http://schemas.microsoft.com/office/drawing/2014/main" id="{D7BD598B-0EC9-4626-9F38-D9DE33CE9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7FA23-44D8-492E-9BFA-32C535EE5F2E}"/>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258616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FFA7-317F-40D5-BCBB-8CADF5F1E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0CE84-E471-4B25-AFDC-E7C0B91DC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275C3-5262-4F49-A5F0-EB73CA981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D064F-B02B-48DA-9D93-D97BB70C7A04}"/>
              </a:ext>
            </a:extLst>
          </p:cNvPr>
          <p:cNvSpPr>
            <a:spLocks noGrp="1"/>
          </p:cNvSpPr>
          <p:nvPr>
            <p:ph type="dt" sz="half" idx="10"/>
          </p:nvPr>
        </p:nvSpPr>
        <p:spPr/>
        <p:txBody>
          <a:bodyPr/>
          <a:lstStyle/>
          <a:p>
            <a:fld id="{A0F8E1C6-3F75-4EE5-A1CB-725972710071}" type="datetimeFigureOut">
              <a:rPr lang="en-US" smtClean="0"/>
              <a:t>10/13/2021</a:t>
            </a:fld>
            <a:endParaRPr lang="en-US"/>
          </a:p>
        </p:txBody>
      </p:sp>
      <p:sp>
        <p:nvSpPr>
          <p:cNvPr id="6" name="Footer Placeholder 5">
            <a:extLst>
              <a:ext uri="{FF2B5EF4-FFF2-40B4-BE49-F238E27FC236}">
                <a16:creationId xmlns:a16="http://schemas.microsoft.com/office/drawing/2014/main" id="{ACA89D07-9E73-4083-B187-F5DA3FBB8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EE5CB-8319-4846-92CC-F294ECB526F5}"/>
              </a:ext>
            </a:extLst>
          </p:cNvPr>
          <p:cNvSpPr>
            <a:spLocks noGrp="1"/>
          </p:cNvSpPr>
          <p:nvPr>
            <p:ph type="sldNum" sz="quarter" idx="12"/>
          </p:nvPr>
        </p:nvSpPr>
        <p:spPr/>
        <p:txBody>
          <a:bodyPr/>
          <a:lstStyle/>
          <a:p>
            <a:fld id="{8CCAEE66-650A-4C67-9CF8-E243BF922DC7}" type="slidenum">
              <a:rPr lang="en-US" smtClean="0"/>
              <a:t>‹#›</a:t>
            </a:fld>
            <a:endParaRPr lang="en-US"/>
          </a:p>
        </p:txBody>
      </p:sp>
    </p:spTree>
    <p:extLst>
      <p:ext uri="{BB962C8B-B14F-4D97-AF65-F5344CB8AC3E}">
        <p14:creationId xmlns:p14="http://schemas.microsoft.com/office/powerpoint/2010/main" val="95942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729A2-F15D-4CF0-97FC-EC2D6ACF9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D5193-BD0C-4DF8-A564-78559CF85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5A6D-6896-4472-BEC2-04264A81E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8E1C6-3F75-4EE5-A1CB-725972710071}" type="datetimeFigureOut">
              <a:rPr lang="en-US" smtClean="0"/>
              <a:t>10/13/2021</a:t>
            </a:fld>
            <a:endParaRPr lang="en-US"/>
          </a:p>
        </p:txBody>
      </p:sp>
      <p:sp>
        <p:nvSpPr>
          <p:cNvPr id="5" name="Footer Placeholder 4">
            <a:extLst>
              <a:ext uri="{FF2B5EF4-FFF2-40B4-BE49-F238E27FC236}">
                <a16:creationId xmlns:a16="http://schemas.microsoft.com/office/drawing/2014/main" id="{593267CD-3252-4E1C-A588-FB068EE75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59A69-9A9B-47B2-98FE-36F6617C5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AEE66-650A-4C67-9CF8-E243BF922DC7}" type="slidenum">
              <a:rPr lang="en-US" smtClean="0"/>
              <a:t>‹#›</a:t>
            </a:fld>
            <a:endParaRPr lang="en-US"/>
          </a:p>
        </p:txBody>
      </p:sp>
    </p:spTree>
    <p:extLst>
      <p:ext uri="{BB962C8B-B14F-4D97-AF65-F5344CB8AC3E}">
        <p14:creationId xmlns:p14="http://schemas.microsoft.com/office/powerpoint/2010/main" val="295699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lassroomsecrets.co.uk/add-and-subtract-10s-year-2-addition-and-subtraction-learning-video-cl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C:\Users\achhibber\Downloads\Year-2-Add-and-Subtract-10s-Maths-Recovery-Main-Activity.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CEEF-379E-417E-ABFA-081B37089F8D}"/>
              </a:ext>
            </a:extLst>
          </p:cNvPr>
          <p:cNvSpPr>
            <a:spLocks noGrp="1"/>
          </p:cNvSpPr>
          <p:nvPr>
            <p:ph type="ctrTitle"/>
          </p:nvPr>
        </p:nvSpPr>
        <p:spPr/>
        <p:txBody>
          <a:bodyPr/>
          <a:lstStyle/>
          <a:p>
            <a:r>
              <a:rPr lang="en-US" dirty="0">
                <a:latin typeface="Comic Sans MS" panose="030F0702030302020204" pitchFamily="66" charset="0"/>
              </a:rPr>
              <a:t>Add and Subtract</a:t>
            </a:r>
          </a:p>
        </p:txBody>
      </p:sp>
      <p:sp>
        <p:nvSpPr>
          <p:cNvPr id="3" name="Subtitle 2">
            <a:extLst>
              <a:ext uri="{FF2B5EF4-FFF2-40B4-BE49-F238E27FC236}">
                <a16:creationId xmlns:a16="http://schemas.microsoft.com/office/drawing/2014/main" id="{63497F41-5DA9-460F-9642-BDE9E8735764}"/>
              </a:ext>
            </a:extLst>
          </p:cNvPr>
          <p:cNvSpPr>
            <a:spLocks noGrp="1"/>
          </p:cNvSpPr>
          <p:nvPr>
            <p:ph type="subTitle" idx="1"/>
          </p:nvPr>
        </p:nvSpPr>
        <p:spPr/>
        <p:txBody>
          <a:bodyPr>
            <a:normAutofit/>
          </a:bodyPr>
          <a:lstStyle/>
          <a:p>
            <a:r>
              <a:rPr lang="en-US" sz="3600" dirty="0">
                <a:latin typeface="Comic Sans MS" panose="030F0702030302020204" pitchFamily="66" charset="0"/>
              </a:rPr>
              <a:t>Lesson 8</a:t>
            </a:r>
          </a:p>
        </p:txBody>
      </p:sp>
      <p:pic>
        <p:nvPicPr>
          <p:cNvPr id="1028" name="Picture 4" descr="See the source image">
            <a:extLst>
              <a:ext uri="{FF2B5EF4-FFF2-40B4-BE49-F238E27FC236}">
                <a16:creationId xmlns:a16="http://schemas.microsoft.com/office/drawing/2014/main" id="{9705D287-030D-46EA-9B83-2D8DA15F72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86250"/>
            <a:ext cx="44291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0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5D6B-DB9B-4EE6-99B5-3A2B1B803C47}"/>
              </a:ext>
            </a:extLst>
          </p:cNvPr>
          <p:cNvSpPr>
            <a:spLocks noGrp="1"/>
          </p:cNvSpPr>
          <p:nvPr>
            <p:ph type="title"/>
          </p:nvPr>
        </p:nvSpPr>
        <p:spPr/>
        <p:txBody>
          <a:bodyPr>
            <a:normAutofit/>
          </a:bodyPr>
          <a:lstStyle/>
          <a:p>
            <a:r>
              <a:rPr lang="en-US" sz="4800" dirty="0">
                <a:latin typeface="Comic Sans MS" panose="030F0702030302020204" pitchFamily="66" charset="0"/>
              </a:rPr>
              <a:t>Year 3 Activity: </a:t>
            </a:r>
          </a:p>
        </p:txBody>
      </p:sp>
      <p:sp>
        <p:nvSpPr>
          <p:cNvPr id="3" name="Content Placeholder 2">
            <a:extLst>
              <a:ext uri="{FF2B5EF4-FFF2-40B4-BE49-F238E27FC236}">
                <a16:creationId xmlns:a16="http://schemas.microsoft.com/office/drawing/2014/main" id="{F8CF55C5-64F2-42EB-B372-037E7822478C}"/>
              </a:ext>
            </a:extLst>
          </p:cNvPr>
          <p:cNvSpPr>
            <a:spLocks noGrp="1"/>
          </p:cNvSpPr>
          <p:nvPr>
            <p:ph idx="1"/>
          </p:nvPr>
        </p:nvSpPr>
        <p:spPr>
          <a:xfrm>
            <a:off x="5156200" y="1574800"/>
            <a:ext cx="6197600" cy="4918075"/>
          </a:xfrm>
        </p:spPr>
        <p:txBody>
          <a:bodyPr>
            <a:normAutofit/>
          </a:bodyPr>
          <a:lstStyle/>
          <a:p>
            <a:pPr marL="0" indent="0">
              <a:lnSpc>
                <a:spcPct val="107000"/>
              </a:lnSpc>
              <a:spcAft>
                <a:spcPts val="800"/>
              </a:spcAft>
              <a:buNone/>
            </a:pPr>
            <a:r>
              <a:rPr lang="en-US" dirty="0">
                <a:effectLst/>
                <a:latin typeface="Comic Sans MS" panose="030F0702030302020204" pitchFamily="66" charset="0"/>
                <a:ea typeface="Calibri" panose="020F0502020204030204" pitchFamily="34" charset="0"/>
                <a:cs typeface="Calibri" panose="020F0502020204030204" pitchFamily="34" charset="0"/>
              </a:rPr>
              <a:t>Complete the </a:t>
            </a:r>
            <a:r>
              <a:rPr lang="en-US" dirty="0" err="1">
                <a:effectLst/>
                <a:latin typeface="Comic Sans MS" panose="030F0702030302020204" pitchFamily="66" charset="0"/>
                <a:ea typeface="Calibri" panose="020F0502020204030204" pitchFamily="34" charset="0"/>
                <a:cs typeface="Calibri" panose="020F0502020204030204" pitchFamily="34" charset="0"/>
              </a:rPr>
              <a:t>WhiteRose</a:t>
            </a:r>
            <a:r>
              <a:rPr lang="en-US" dirty="0">
                <a:effectLst/>
                <a:latin typeface="Comic Sans MS" panose="030F0702030302020204" pitchFamily="66" charset="0"/>
                <a:ea typeface="Calibri" panose="020F0502020204030204" pitchFamily="34" charset="0"/>
                <a:cs typeface="Calibri" panose="020F0502020204030204" pitchFamily="34" charset="0"/>
              </a:rPr>
              <a:t> sheet. Remember to use a whiteboard to help you with some addition using column method. If you finish early, you can use your time to practice your timetables on </a:t>
            </a:r>
            <a:r>
              <a:rPr lang="en-US" dirty="0" err="1">
                <a:effectLst/>
                <a:latin typeface="Comic Sans MS" panose="030F0702030302020204" pitchFamily="66" charset="0"/>
                <a:ea typeface="Calibri" panose="020F0502020204030204" pitchFamily="34" charset="0"/>
                <a:cs typeface="Calibri" panose="020F0502020204030204" pitchFamily="34" charset="0"/>
              </a:rPr>
              <a:t>TTRockstars</a:t>
            </a:r>
            <a:r>
              <a:rPr lang="en-US" dirty="0">
                <a:effectLst/>
                <a:latin typeface="Comic Sans MS" panose="030F0702030302020204" pitchFamily="66" charset="0"/>
                <a:ea typeface="Calibri" panose="020F0502020204030204" pitchFamily="34" charset="0"/>
                <a:cs typeface="Calibri" panose="020F0502020204030204" pitchFamily="34" charset="0"/>
              </a:rPr>
              <a:t>.</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A164F53-CB63-419C-9494-44994373D4F9}"/>
              </a:ext>
            </a:extLst>
          </p:cNvPr>
          <p:cNvPicPr>
            <a:picLocks noChangeAspect="1"/>
          </p:cNvPicPr>
          <p:nvPr/>
        </p:nvPicPr>
        <p:blipFill rotWithShape="1">
          <a:blip r:embed="rId2"/>
          <a:srcRect l="20312" t="15925" r="50000" b="16112"/>
          <a:stretch/>
        </p:blipFill>
        <p:spPr>
          <a:xfrm>
            <a:off x="1187450" y="1625600"/>
            <a:ext cx="3619500" cy="4660900"/>
          </a:xfrm>
          <a:prstGeom prst="rect">
            <a:avLst/>
          </a:prstGeom>
        </p:spPr>
      </p:pic>
    </p:spTree>
    <p:extLst>
      <p:ext uri="{BB962C8B-B14F-4D97-AF65-F5344CB8AC3E}">
        <p14:creationId xmlns:p14="http://schemas.microsoft.com/office/powerpoint/2010/main" val="32702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348B-9945-4AE9-A25A-92A0CE0BA888}"/>
              </a:ext>
            </a:extLst>
          </p:cNvPr>
          <p:cNvSpPr>
            <a:spLocks noGrp="1"/>
          </p:cNvSpPr>
          <p:nvPr>
            <p:ph type="title"/>
          </p:nvPr>
        </p:nvSpPr>
        <p:spPr/>
        <p:txBody>
          <a:bodyPr>
            <a:noAutofit/>
          </a:bodyPr>
          <a:lstStyle/>
          <a:p>
            <a:pPr>
              <a:lnSpc>
                <a:spcPct val="107000"/>
              </a:lnSpc>
              <a:spcAft>
                <a:spcPts val="800"/>
              </a:spcAft>
            </a:pPr>
            <a:r>
              <a:rPr lang="en-US" sz="4000" b="1" dirty="0">
                <a:latin typeface="Comic Sans MS" panose="030F0702030302020204" pitchFamily="66" charset="0"/>
              </a:rPr>
              <a:t>YR2 LO: </a:t>
            </a:r>
            <a:r>
              <a:rPr lang="en-US" sz="4000" b="1" dirty="0">
                <a:latin typeface="Comic Sans MS" panose="030F0702030302020204" pitchFamily="66" charset="0"/>
                <a:ea typeface="Calibri" panose="020F0502020204030204" pitchFamily="34" charset="0"/>
                <a:cs typeface="Calibri" panose="020F0502020204030204" pitchFamily="34" charset="0"/>
              </a:rPr>
              <a:t>To add and subtract 10s from a given number.</a:t>
            </a:r>
            <a:endParaRPr lang="en-US" sz="40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EB555F4-A707-4721-8178-8625E93A34FE}"/>
              </a:ext>
            </a:extLst>
          </p:cNvPr>
          <p:cNvSpPr>
            <a:spLocks noGrp="1"/>
          </p:cNvSpPr>
          <p:nvPr>
            <p:ph idx="1"/>
          </p:nvPr>
        </p:nvSpPr>
        <p:spPr/>
        <p:txBody>
          <a:bodyPr>
            <a:normAutofit/>
          </a:bodyPr>
          <a:lstStyle/>
          <a:p>
            <a:pPr>
              <a:buFontTx/>
              <a:buChar char="-"/>
            </a:pPr>
            <a:r>
              <a:rPr lang="en-US" dirty="0">
                <a:latin typeface="Comic Sans MS" panose="030F0702030302020204" pitchFamily="66" charset="0"/>
              </a:rPr>
              <a:t>I can understand which unit changes when I add and subtract 10.</a:t>
            </a:r>
          </a:p>
          <a:p>
            <a:pPr>
              <a:buFontTx/>
              <a:buChar char="-"/>
            </a:pPr>
            <a:r>
              <a:rPr lang="en-US" dirty="0">
                <a:latin typeface="Comic Sans MS" panose="030F0702030302020204" pitchFamily="66" charset="0"/>
              </a:rPr>
              <a:t>I can complete calculations mentally with a few jottings.</a:t>
            </a:r>
          </a:p>
          <a:p>
            <a:pPr>
              <a:buFontTx/>
              <a:buChar char="-"/>
            </a:pPr>
            <a:r>
              <a:rPr lang="en-US" dirty="0">
                <a:latin typeface="Comic Sans MS" panose="030F0702030302020204" pitchFamily="66" charset="0"/>
              </a:rPr>
              <a:t>I could use the column method to help work out my answer. </a:t>
            </a:r>
          </a:p>
        </p:txBody>
      </p:sp>
    </p:spTree>
    <p:extLst>
      <p:ext uri="{BB962C8B-B14F-4D97-AF65-F5344CB8AC3E}">
        <p14:creationId xmlns:p14="http://schemas.microsoft.com/office/powerpoint/2010/main" val="32664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6DED-C6D1-4243-ADED-3F912DD6DA29}"/>
              </a:ext>
            </a:extLst>
          </p:cNvPr>
          <p:cNvSpPr>
            <a:spLocks noGrp="1"/>
          </p:cNvSpPr>
          <p:nvPr>
            <p:ph type="title"/>
          </p:nvPr>
        </p:nvSpPr>
        <p:spPr>
          <a:xfrm>
            <a:off x="467139" y="365125"/>
            <a:ext cx="11380304" cy="1325563"/>
          </a:xfrm>
        </p:spPr>
        <p:txBody>
          <a:bodyPr>
            <a:noAutofit/>
          </a:bodyPr>
          <a:lstStyle/>
          <a:p>
            <a:pPr>
              <a:lnSpc>
                <a:spcPct val="107000"/>
              </a:lnSpc>
              <a:spcAft>
                <a:spcPts val="800"/>
              </a:spcAft>
            </a:pPr>
            <a:r>
              <a:rPr lang="en-US" sz="4000" b="1" dirty="0">
                <a:effectLst/>
                <a:latin typeface="Comic Sans MS" panose="030F0702030302020204" pitchFamily="66" charset="0"/>
                <a:ea typeface="Calibri" panose="020F0502020204030204" pitchFamily="34" charset="0"/>
                <a:cs typeface="Times New Roman" panose="02020603050405020304" pitchFamily="18" charset="0"/>
              </a:rPr>
              <a:t>YR3 LO: To add 3-digit and 2-digit numbers (crossing 100). </a:t>
            </a:r>
            <a:endParaRPr lang="en-US" sz="40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ED0D3C76-035C-41A1-B310-C8194D21DE78}"/>
              </a:ext>
            </a:extLst>
          </p:cNvPr>
          <p:cNvSpPr>
            <a:spLocks noGrp="1"/>
          </p:cNvSpPr>
          <p:nvPr>
            <p:ph idx="1"/>
          </p:nvPr>
        </p:nvSpPr>
        <p:spPr/>
        <p:txBody>
          <a:bodyPr>
            <a:normAutofit/>
          </a:bodyPr>
          <a:lstStyle/>
          <a:p>
            <a:pPr marL="342900" lvl="0" indent="-342900">
              <a:lnSpc>
                <a:spcPct val="107000"/>
              </a:lnSpc>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understand how to carry when adding using column method.</a:t>
            </a:r>
          </a:p>
          <a:p>
            <a:pPr marL="342900" lvl="0" indent="-342900">
              <a:lnSpc>
                <a:spcPct val="107000"/>
              </a:lnSpc>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Calibri" panose="020F0502020204030204" pitchFamily="34" charset="0"/>
              </a:rPr>
              <a:t>To use concrete objects and pictorial representations to check my answers.</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use my knowledge to solve reasoning questions.</a:t>
            </a:r>
          </a:p>
          <a:p>
            <a:pPr>
              <a:lnSpc>
                <a:spcPct val="107000"/>
              </a:lnSpc>
              <a:spcAft>
                <a:spcPts val="800"/>
              </a:spcAft>
              <a:buFontTx/>
              <a:buChar char="-"/>
            </a:pPr>
            <a:endParaRPr lang="en-US" sz="3600" b="0" i="0" dirty="0">
              <a:effectLst/>
              <a:latin typeface="Comic Sans MS" panose="030F0702030302020204" pitchFamily="66" charset="0"/>
            </a:endParaRPr>
          </a:p>
        </p:txBody>
      </p:sp>
    </p:spTree>
    <p:extLst>
      <p:ext uri="{BB962C8B-B14F-4D97-AF65-F5344CB8AC3E}">
        <p14:creationId xmlns:p14="http://schemas.microsoft.com/office/powerpoint/2010/main" val="7568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B9C5-B067-473F-A2BB-55DD452BAC26}"/>
              </a:ext>
            </a:extLst>
          </p:cNvPr>
          <p:cNvSpPr>
            <a:spLocks noGrp="1"/>
          </p:cNvSpPr>
          <p:nvPr>
            <p:ph type="title"/>
          </p:nvPr>
        </p:nvSpPr>
        <p:spPr>
          <a:xfrm>
            <a:off x="198783" y="365125"/>
            <a:ext cx="11887200" cy="1325563"/>
          </a:xfrm>
        </p:spPr>
        <p:txBody>
          <a:bodyPr>
            <a:normAutofit/>
          </a:bodyPr>
          <a:lstStyle/>
          <a:p>
            <a:pPr algn="ctr"/>
            <a:r>
              <a:rPr lang="en-US" sz="4000" dirty="0">
                <a:latin typeface="Comic Sans MS" panose="030F0702030302020204" pitchFamily="66" charset="0"/>
              </a:rPr>
              <a:t>Starter: </a:t>
            </a:r>
            <a:r>
              <a:rPr lang="en-US" sz="4000" dirty="0">
                <a:latin typeface="Comic Sans MS" panose="030F0702030302020204" pitchFamily="66" charset="0"/>
                <a:hlinkClick r:id="rId3"/>
              </a:rPr>
              <a:t>Hit the Button - Quick fire </a:t>
            </a:r>
            <a:r>
              <a:rPr lang="en-US" sz="4000" dirty="0" err="1">
                <a:latin typeface="Comic Sans MS" panose="030F0702030302020204" pitchFamily="66" charset="0"/>
                <a:hlinkClick r:id="rId3"/>
              </a:rPr>
              <a:t>maths</a:t>
            </a:r>
            <a:r>
              <a:rPr lang="en-US" sz="4000" dirty="0">
                <a:latin typeface="Comic Sans MS" panose="030F0702030302020204" pitchFamily="66" charset="0"/>
                <a:hlinkClick r:id="rId3"/>
              </a:rPr>
              <a:t> practise for 6-11 year </a:t>
            </a:r>
            <a:r>
              <a:rPr lang="en-US" sz="4000" dirty="0" err="1">
                <a:latin typeface="Comic Sans MS" panose="030F0702030302020204" pitchFamily="66" charset="0"/>
                <a:hlinkClick r:id="rId3"/>
              </a:rPr>
              <a:t>olds</a:t>
            </a:r>
            <a:r>
              <a:rPr lang="en-US" sz="4000" dirty="0">
                <a:latin typeface="Comic Sans MS" panose="030F0702030302020204" pitchFamily="66" charset="0"/>
                <a:hlinkClick r:id="rId3"/>
              </a:rPr>
              <a:t> (topmarks.co.uk)</a:t>
            </a:r>
            <a:endParaRPr lang="en-US" sz="4000" dirty="0">
              <a:latin typeface="Comic Sans MS" panose="030F0702030302020204" pitchFamily="66" charset="0"/>
            </a:endParaRPr>
          </a:p>
        </p:txBody>
      </p:sp>
      <p:pic>
        <p:nvPicPr>
          <p:cNvPr id="5" name="Picture 4">
            <a:extLst>
              <a:ext uri="{FF2B5EF4-FFF2-40B4-BE49-F238E27FC236}">
                <a16:creationId xmlns:a16="http://schemas.microsoft.com/office/drawing/2014/main" id="{F8F5B7AD-ECE3-4734-A6B4-D675BD17D782}"/>
              </a:ext>
            </a:extLst>
          </p:cNvPr>
          <p:cNvPicPr>
            <a:picLocks noChangeAspect="1"/>
          </p:cNvPicPr>
          <p:nvPr/>
        </p:nvPicPr>
        <p:blipFill rotWithShape="1">
          <a:blip r:embed="rId4"/>
          <a:srcRect l="6875" t="17583" r="6875"/>
          <a:stretch/>
        </p:blipFill>
        <p:spPr>
          <a:xfrm>
            <a:off x="1740302" y="1690688"/>
            <a:ext cx="9613497" cy="5167312"/>
          </a:xfrm>
          <a:prstGeom prst="rect">
            <a:avLst/>
          </a:prstGeom>
        </p:spPr>
      </p:pic>
    </p:spTree>
    <p:extLst>
      <p:ext uri="{BB962C8B-B14F-4D97-AF65-F5344CB8AC3E}">
        <p14:creationId xmlns:p14="http://schemas.microsoft.com/office/powerpoint/2010/main" val="247717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4257-4FB3-46CC-A5AA-44021EF1F763}"/>
              </a:ext>
            </a:extLst>
          </p:cNvPr>
          <p:cNvSpPr>
            <a:spLocks noGrp="1"/>
          </p:cNvSpPr>
          <p:nvPr>
            <p:ph type="title"/>
          </p:nvPr>
        </p:nvSpPr>
        <p:spPr/>
        <p:txBody>
          <a:bodyPr>
            <a:noAutofit/>
          </a:bodyPr>
          <a:lstStyle/>
          <a:p>
            <a:r>
              <a:rPr lang="en-US" sz="2800" dirty="0">
                <a:hlinkClick r:id="rId2"/>
              </a:rPr>
              <a:t>Add and Subtract 10s Year 2 Addition and Subtraction Learning Video Clip | Classroom Secrets</a:t>
            </a:r>
            <a:endParaRPr lang="en-US" sz="2800" dirty="0"/>
          </a:p>
        </p:txBody>
      </p:sp>
      <p:sp>
        <p:nvSpPr>
          <p:cNvPr id="3" name="Content Placeholder 2">
            <a:extLst>
              <a:ext uri="{FF2B5EF4-FFF2-40B4-BE49-F238E27FC236}">
                <a16:creationId xmlns:a16="http://schemas.microsoft.com/office/drawing/2014/main" id="{B0FD8C00-AD34-4C76-AE4D-00C8C5024B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70CEFF6-66B9-405B-9783-A432A7D59303}"/>
              </a:ext>
            </a:extLst>
          </p:cNvPr>
          <p:cNvPicPr>
            <a:picLocks noChangeAspect="1"/>
          </p:cNvPicPr>
          <p:nvPr/>
        </p:nvPicPr>
        <p:blipFill rotWithShape="1">
          <a:blip r:embed="rId3"/>
          <a:srcRect l="12291" t="30926" r="33229" b="19074"/>
          <a:stretch/>
        </p:blipFill>
        <p:spPr>
          <a:xfrm>
            <a:off x="1352550" y="1690688"/>
            <a:ext cx="9486900" cy="4897635"/>
          </a:xfrm>
          <a:prstGeom prst="rect">
            <a:avLst/>
          </a:prstGeom>
        </p:spPr>
      </p:pic>
    </p:spTree>
    <p:extLst>
      <p:ext uri="{BB962C8B-B14F-4D97-AF65-F5344CB8AC3E}">
        <p14:creationId xmlns:p14="http://schemas.microsoft.com/office/powerpoint/2010/main" val="131892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5D6B-DB9B-4EE6-99B5-3A2B1B803C47}"/>
              </a:ext>
            </a:extLst>
          </p:cNvPr>
          <p:cNvSpPr>
            <a:spLocks noGrp="1"/>
          </p:cNvSpPr>
          <p:nvPr>
            <p:ph type="title"/>
          </p:nvPr>
        </p:nvSpPr>
        <p:spPr/>
        <p:txBody>
          <a:bodyPr>
            <a:normAutofit/>
          </a:bodyPr>
          <a:lstStyle/>
          <a:p>
            <a:r>
              <a:rPr lang="en-US" sz="4800" dirty="0">
                <a:latin typeface="Comic Sans MS" panose="030F0702030302020204" pitchFamily="66" charset="0"/>
              </a:rPr>
              <a:t>Year 2 Activity: </a:t>
            </a:r>
          </a:p>
        </p:txBody>
      </p:sp>
      <p:sp>
        <p:nvSpPr>
          <p:cNvPr id="3" name="Content Placeholder 2">
            <a:extLst>
              <a:ext uri="{FF2B5EF4-FFF2-40B4-BE49-F238E27FC236}">
                <a16:creationId xmlns:a16="http://schemas.microsoft.com/office/drawing/2014/main" id="{F8CF55C5-64F2-42EB-B372-037E7822478C}"/>
              </a:ext>
            </a:extLst>
          </p:cNvPr>
          <p:cNvSpPr>
            <a:spLocks noGrp="1"/>
          </p:cNvSpPr>
          <p:nvPr>
            <p:ph idx="1"/>
          </p:nvPr>
        </p:nvSpPr>
        <p:spPr>
          <a:xfrm>
            <a:off x="5156200" y="1574800"/>
            <a:ext cx="6197600" cy="4918075"/>
          </a:xfrm>
        </p:spPr>
        <p:txBody>
          <a:bodyPr>
            <a:normAutofit lnSpcReduction="10000"/>
          </a:bodyPr>
          <a:lstStyle/>
          <a:p>
            <a:pPr marL="0" indent="0">
              <a:lnSpc>
                <a:spcPct val="107000"/>
              </a:lnSpc>
              <a:spcAft>
                <a:spcPts val="800"/>
              </a:spcAft>
              <a:buNone/>
            </a:pPr>
            <a:r>
              <a:rPr lang="en-US" dirty="0">
                <a:effectLst/>
                <a:latin typeface="Comic Sans MS" panose="030F0702030302020204" pitchFamily="66" charset="0"/>
                <a:ea typeface="Calibri" panose="020F0502020204030204" pitchFamily="34" charset="0"/>
                <a:cs typeface="Calibri" panose="020F0502020204030204" pitchFamily="34" charset="0"/>
              </a:rPr>
              <a:t>In mixed ability pairings, work through the two discussion problems. How did you work out your answers? Is there only one solution for each answer? Which method did you use to work out your answer?</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b="1" dirty="0">
                <a:effectLst/>
                <a:latin typeface="Comic Sans MS" panose="030F0702030302020204" pitchFamily="66" charset="0"/>
                <a:ea typeface="Calibri" panose="020F0502020204030204" pitchFamily="34" charset="0"/>
                <a:cs typeface="Calibri" panose="020F0502020204030204" pitchFamily="34" charset="0"/>
              </a:rPr>
              <a:t>YR2</a:t>
            </a:r>
            <a:r>
              <a:rPr lang="en-US" dirty="0">
                <a:effectLst/>
                <a:latin typeface="Comic Sans MS" panose="030F0702030302020204" pitchFamily="66" charset="0"/>
                <a:ea typeface="Calibri" panose="020F0502020204030204" pitchFamily="34" charset="0"/>
                <a:cs typeface="Calibri" panose="020F0502020204030204" pitchFamily="34" charset="0"/>
              </a:rPr>
              <a:t> – Independently work through </a:t>
            </a:r>
            <a:r>
              <a:rPr lang="en-US"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2"/>
              </a:rPr>
              <a:t>Year-2-Add-and-Subtract-10s-Maths-Recovery-Main-Activity.pdf</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CA8B4FD-FFB7-4D59-84EE-480195A32E21}"/>
              </a:ext>
            </a:extLst>
          </p:cNvPr>
          <p:cNvPicPr>
            <a:picLocks noChangeAspect="1"/>
          </p:cNvPicPr>
          <p:nvPr/>
        </p:nvPicPr>
        <p:blipFill rotWithShape="1">
          <a:blip r:embed="rId3"/>
          <a:srcRect l="34791" t="19444" r="35729" b="12592"/>
          <a:stretch/>
        </p:blipFill>
        <p:spPr>
          <a:xfrm>
            <a:off x="1079500" y="1574800"/>
            <a:ext cx="3594100" cy="4660900"/>
          </a:xfrm>
          <a:prstGeom prst="rect">
            <a:avLst/>
          </a:prstGeom>
        </p:spPr>
      </p:pic>
    </p:spTree>
    <p:extLst>
      <p:ext uri="{BB962C8B-B14F-4D97-AF65-F5344CB8AC3E}">
        <p14:creationId xmlns:p14="http://schemas.microsoft.com/office/powerpoint/2010/main" val="39276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D295-2BE9-4839-9014-9C4CFDBF04D9}"/>
              </a:ext>
            </a:extLst>
          </p:cNvPr>
          <p:cNvSpPr>
            <a:spLocks noGrp="1"/>
          </p:cNvSpPr>
          <p:nvPr>
            <p:ph type="title"/>
          </p:nvPr>
        </p:nvSpPr>
        <p:spPr/>
        <p:txBody>
          <a:bodyPr/>
          <a:lstStyle/>
          <a:p>
            <a:r>
              <a:rPr lang="en-US" dirty="0">
                <a:latin typeface="Comic Sans MS" panose="030F0702030302020204" pitchFamily="66" charset="0"/>
              </a:rPr>
              <a:t>Year 3 – Let’s work through some examples together.</a:t>
            </a:r>
          </a:p>
        </p:txBody>
      </p:sp>
      <p:pic>
        <p:nvPicPr>
          <p:cNvPr id="5" name="Picture 4">
            <a:extLst>
              <a:ext uri="{FF2B5EF4-FFF2-40B4-BE49-F238E27FC236}">
                <a16:creationId xmlns:a16="http://schemas.microsoft.com/office/drawing/2014/main" id="{5D6E1857-D20A-44B4-AF63-C2BF62B1193C}"/>
              </a:ext>
            </a:extLst>
          </p:cNvPr>
          <p:cNvPicPr>
            <a:picLocks noChangeAspect="1"/>
          </p:cNvPicPr>
          <p:nvPr/>
        </p:nvPicPr>
        <p:blipFill rotWithShape="1">
          <a:blip r:embed="rId3"/>
          <a:srcRect l="26146" t="27222" r="61758" b="53449"/>
          <a:stretch/>
        </p:blipFill>
        <p:spPr>
          <a:xfrm>
            <a:off x="965200" y="1866900"/>
            <a:ext cx="3644900" cy="3276317"/>
          </a:xfrm>
          <a:prstGeom prst="rect">
            <a:avLst/>
          </a:prstGeom>
        </p:spPr>
      </p:pic>
    </p:spTree>
    <p:extLst>
      <p:ext uri="{BB962C8B-B14F-4D97-AF65-F5344CB8AC3E}">
        <p14:creationId xmlns:p14="http://schemas.microsoft.com/office/powerpoint/2010/main" val="19239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D295-2BE9-4839-9014-9C4CFDBF04D9}"/>
              </a:ext>
            </a:extLst>
          </p:cNvPr>
          <p:cNvSpPr>
            <a:spLocks noGrp="1"/>
          </p:cNvSpPr>
          <p:nvPr>
            <p:ph type="title"/>
          </p:nvPr>
        </p:nvSpPr>
        <p:spPr/>
        <p:txBody>
          <a:bodyPr/>
          <a:lstStyle/>
          <a:p>
            <a:r>
              <a:rPr lang="en-US" dirty="0">
                <a:latin typeface="Comic Sans MS" panose="030F0702030302020204" pitchFamily="66" charset="0"/>
              </a:rPr>
              <a:t>Year 3 – Let’s work through some examples together.</a:t>
            </a:r>
          </a:p>
        </p:txBody>
      </p:sp>
      <p:pic>
        <p:nvPicPr>
          <p:cNvPr id="5" name="Picture 4">
            <a:extLst>
              <a:ext uri="{FF2B5EF4-FFF2-40B4-BE49-F238E27FC236}">
                <a16:creationId xmlns:a16="http://schemas.microsoft.com/office/drawing/2014/main" id="{5D6E1857-D20A-44B4-AF63-C2BF62B1193C}"/>
              </a:ext>
            </a:extLst>
          </p:cNvPr>
          <p:cNvPicPr>
            <a:picLocks noChangeAspect="1"/>
          </p:cNvPicPr>
          <p:nvPr/>
        </p:nvPicPr>
        <p:blipFill rotWithShape="1">
          <a:blip r:embed="rId3"/>
          <a:srcRect l="38073" t="27222" r="51475" b="53449"/>
          <a:stretch/>
        </p:blipFill>
        <p:spPr>
          <a:xfrm>
            <a:off x="1041400" y="1955800"/>
            <a:ext cx="3149600" cy="3276317"/>
          </a:xfrm>
          <a:prstGeom prst="rect">
            <a:avLst/>
          </a:prstGeom>
        </p:spPr>
      </p:pic>
    </p:spTree>
    <p:extLst>
      <p:ext uri="{BB962C8B-B14F-4D97-AF65-F5344CB8AC3E}">
        <p14:creationId xmlns:p14="http://schemas.microsoft.com/office/powerpoint/2010/main" val="173449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D295-2BE9-4839-9014-9C4CFDBF04D9}"/>
              </a:ext>
            </a:extLst>
          </p:cNvPr>
          <p:cNvSpPr>
            <a:spLocks noGrp="1"/>
          </p:cNvSpPr>
          <p:nvPr>
            <p:ph type="title"/>
          </p:nvPr>
        </p:nvSpPr>
        <p:spPr/>
        <p:txBody>
          <a:bodyPr/>
          <a:lstStyle/>
          <a:p>
            <a:r>
              <a:rPr lang="en-US" dirty="0">
                <a:latin typeface="Comic Sans MS" panose="030F0702030302020204" pitchFamily="66" charset="0"/>
              </a:rPr>
              <a:t>Year 3 – Let’s work through some examples together.</a:t>
            </a:r>
          </a:p>
        </p:txBody>
      </p:sp>
      <p:pic>
        <p:nvPicPr>
          <p:cNvPr id="5" name="Picture 4">
            <a:extLst>
              <a:ext uri="{FF2B5EF4-FFF2-40B4-BE49-F238E27FC236}">
                <a16:creationId xmlns:a16="http://schemas.microsoft.com/office/drawing/2014/main" id="{5D6E1857-D20A-44B4-AF63-C2BF62B1193C}"/>
              </a:ext>
            </a:extLst>
          </p:cNvPr>
          <p:cNvPicPr>
            <a:picLocks noChangeAspect="1"/>
          </p:cNvPicPr>
          <p:nvPr/>
        </p:nvPicPr>
        <p:blipFill rotWithShape="1">
          <a:blip r:embed="rId3"/>
          <a:srcRect l="50127" t="27222" r="38958" b="53449"/>
          <a:stretch/>
        </p:blipFill>
        <p:spPr>
          <a:xfrm>
            <a:off x="838200" y="1917700"/>
            <a:ext cx="3289300" cy="3276317"/>
          </a:xfrm>
          <a:prstGeom prst="rect">
            <a:avLst/>
          </a:prstGeom>
        </p:spPr>
      </p:pic>
    </p:spTree>
    <p:extLst>
      <p:ext uri="{BB962C8B-B14F-4D97-AF65-F5344CB8AC3E}">
        <p14:creationId xmlns:p14="http://schemas.microsoft.com/office/powerpoint/2010/main" val="214985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DAFC02-F10F-4623-84DB-BF05758FAF01}"/>
</file>

<file path=customXml/itemProps2.xml><?xml version="1.0" encoding="utf-8"?>
<ds:datastoreItem xmlns:ds="http://schemas.openxmlformats.org/officeDocument/2006/customXml" ds:itemID="{3AE2E25C-737E-4110-A964-01EF7490A726}"/>
</file>

<file path=customXml/itemProps3.xml><?xml version="1.0" encoding="utf-8"?>
<ds:datastoreItem xmlns:ds="http://schemas.openxmlformats.org/officeDocument/2006/customXml" ds:itemID="{FBC4E7A7-7B6F-4990-85BC-A6ED03C258C2}"/>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Widescreen</PresentationFormat>
  <Paragraphs>25</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Add and Subtract</vt:lpstr>
      <vt:lpstr>YR2 LO: To add and subtract 10s from a given number.</vt:lpstr>
      <vt:lpstr>YR3 LO: To add 3-digit and 2-digit numbers (crossing 100). </vt:lpstr>
      <vt:lpstr>Starter: Hit the Button - Quick fire maths practise for 6-11 year olds (topmarks.co.uk)</vt:lpstr>
      <vt:lpstr>Add and Subtract 10s Year 2 Addition and Subtraction Learning Video Clip | Classroom Secrets</vt:lpstr>
      <vt:lpstr>Year 2 Activity: </vt:lpstr>
      <vt:lpstr>Year 3 – Let’s work through some examples together.</vt:lpstr>
      <vt:lpstr>Year 3 – Let’s work through some examples together.</vt:lpstr>
      <vt:lpstr>Year 3 – Let’s work through some examples together.</vt:lpstr>
      <vt:lpstr>Year 3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and Subtract</dc:title>
  <dc:creator>A Chhibber</dc:creator>
  <cp:lastModifiedBy>A Chhibber</cp:lastModifiedBy>
  <cp:revision>242</cp:revision>
  <dcterms:created xsi:type="dcterms:W3CDTF">2021-10-02T21:33:39Z</dcterms:created>
  <dcterms:modified xsi:type="dcterms:W3CDTF">2021-10-13T19:19:28Z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